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3"/>
  </p:notesMasterIdLst>
  <p:handoutMasterIdLst>
    <p:handoutMasterId r:id="rId34"/>
  </p:handoutMasterIdLst>
  <p:sldIdLst>
    <p:sldId id="256" r:id="rId5"/>
    <p:sldId id="257" r:id="rId6"/>
    <p:sldId id="268" r:id="rId7"/>
    <p:sldId id="259" r:id="rId8"/>
    <p:sldId id="260" r:id="rId9"/>
    <p:sldId id="271" r:id="rId10"/>
    <p:sldId id="313" r:id="rId11"/>
    <p:sldId id="269" r:id="rId12"/>
    <p:sldId id="265" r:id="rId13"/>
    <p:sldId id="264" r:id="rId14"/>
    <p:sldId id="261" r:id="rId15"/>
    <p:sldId id="310" r:id="rId16"/>
    <p:sldId id="305" r:id="rId17"/>
    <p:sldId id="306" r:id="rId18"/>
    <p:sldId id="307" r:id="rId19"/>
    <p:sldId id="304" r:id="rId20"/>
    <p:sldId id="301" r:id="rId21"/>
    <p:sldId id="302" r:id="rId22"/>
    <p:sldId id="311" r:id="rId23"/>
    <p:sldId id="273" r:id="rId24"/>
    <p:sldId id="312" r:id="rId25"/>
    <p:sldId id="303" r:id="rId26"/>
    <p:sldId id="275" r:id="rId27"/>
    <p:sldId id="288" r:id="rId28"/>
    <p:sldId id="274" r:id="rId29"/>
    <p:sldId id="263" r:id="rId30"/>
    <p:sldId id="308" r:id="rId31"/>
    <p:sldId id="309" r:id="rId32"/>
  </p:sldIdLst>
  <p:sldSz cx="12192000" cy="6858000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821FC-36BC-41D7-9837-70D72C5F724C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980C3-F385-4069-9858-3F8A68467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485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05371-67C8-4421-B069-5E3DA4EFA48B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F2A42-2E26-46F2-84E9-73BDFC99F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510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EB-17D8-4EE3-BAEF-5485F6783894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55F2-701A-4E52-AA51-67FDFBB1E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233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EB-17D8-4EE3-BAEF-5485F6783894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55F2-701A-4E52-AA51-67FDFBB1E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023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EB-17D8-4EE3-BAEF-5485F6783894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55F2-701A-4E52-AA51-67FDFBB1E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018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652D-309B-4F71-815E-79B8122D1D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BB95-A6A5-4ED2-BB8F-41A769D36F0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98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652D-309B-4F71-815E-79B8122D1D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BB95-A6A5-4ED2-BB8F-41A769D36F0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08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652D-309B-4F71-815E-79B8122D1D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BB95-A6A5-4ED2-BB8F-41A769D36F0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53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652D-309B-4F71-815E-79B8122D1D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BB95-A6A5-4ED2-BB8F-41A769D36F0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52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652D-309B-4F71-815E-79B8122D1D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BB95-A6A5-4ED2-BB8F-41A769D36F0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93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652D-309B-4F71-815E-79B8122D1D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BB95-A6A5-4ED2-BB8F-41A769D36F0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9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652D-309B-4F71-815E-79B8122D1D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BB95-A6A5-4ED2-BB8F-41A769D36F0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272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652D-309B-4F71-815E-79B8122D1D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BB95-A6A5-4ED2-BB8F-41A769D36F0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9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EB-17D8-4EE3-BAEF-5485F6783894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55F2-701A-4E52-AA51-67FDFBB1E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800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652D-309B-4F71-815E-79B8122D1D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BB95-A6A5-4ED2-BB8F-41A769D36F0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5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652D-309B-4F71-815E-79B8122D1D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BB95-A6A5-4ED2-BB8F-41A769D36F0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11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652D-309B-4F71-815E-79B8122D1D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BB95-A6A5-4ED2-BB8F-41A769D36F0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00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AC7DB78D-F91D-4B97-BBA2-90C2523B7732}" type="datetime1">
              <a:rPr lang="en-US"/>
              <a:pPr/>
              <a:t>6/22/2016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863B5AFD-6D3F-4470-A027-B8BB77A4B4F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113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AB20A049-2BD7-44BB-94E6-D94B6FDC21D0}" type="datetime1">
              <a:rPr lang="en-US"/>
              <a:pPr/>
              <a:t>6/22/2016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9A744F2-7B4C-4BAD-94D6-24DFCFEE7BB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448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FE03F701-623B-4234-A442-3A9D5A95304C}" type="datetime1">
              <a:rPr lang="en-US"/>
              <a:pPr/>
              <a:t>6/22/2016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731473E-363B-4D82-BB3F-39340DCD86F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85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824E3B03-CCC3-4EE1-AE29-3916CEF99016}" type="datetime1">
              <a:rPr lang="en-US"/>
              <a:pPr/>
              <a:t>6/22/2016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8CFEA674-A2F2-449C-A920-CE3FF6B0556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89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689CEA7A-D673-4824-BD1B-E60F271F9E25}" type="datetime1">
              <a:rPr lang="en-US"/>
              <a:pPr/>
              <a:t>6/22/2016</a:t>
            </a:fld>
            <a:endParaRPr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4AF67E25-584E-4A43-AC5F-3EC2F8FD269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826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E1ACE97-97D6-4DD9-8458-2AD85F3CC60C}" type="datetime1">
              <a:rPr lang="en-US"/>
              <a:pPr/>
              <a:t>6/22/2016</a:t>
            </a:fld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0D17495-D00A-4098-A1CA-470959371271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8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6A8D56DA-523B-4220-A925-4515F3F11BBC}" type="datetime1">
              <a:rPr lang="en-US"/>
              <a:pPr/>
              <a:t>6/22/2016</a:t>
            </a:fld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8FF369E-9A02-44C1-A74D-469307EA5835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431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EB-17D8-4EE3-BAEF-5485F6783894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55F2-701A-4E52-AA51-67FDFBB1E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054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CD2BA0F-9DAA-4A71-8A59-5BC22F939FB1}" type="datetime1">
              <a:rPr lang="en-US"/>
              <a:pPr/>
              <a:t>6/22/2016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EA6B7705-74F0-4CB9-B479-D242B4893FA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55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9C43AAB2-5D42-45A5-8811-1A7DE30E37F0}" type="datetime1">
              <a:rPr lang="en-US"/>
              <a:pPr/>
              <a:t>6/22/2016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F87AEAB9-FDD2-4CF7-919F-491736E56355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13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AA87C3D0-A331-433F-B51E-E24B84C451FC}" type="datetime1">
              <a:rPr lang="en-US"/>
              <a:pPr/>
              <a:t>6/22/2016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49183A7-688E-4661-AE7F-12945CFE38C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9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5CB9FE88-9291-405A-9669-2535718B9F46}" type="datetime1">
              <a:rPr lang="en-US"/>
              <a:pPr/>
              <a:t>6/22/2016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E6FDC2A0-74D7-4757-A4D8-A35F215D486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7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AB31EF7D-AA71-44CC-95A6-C57F21A06123}" type="datetime1">
              <a:rPr lang="en-US"/>
              <a:pPr/>
              <a:t>6/22/2016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DA23FF1-88AC-48E5-B78F-CEC46099B51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138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9613A02-41FA-4E60-BBCC-DFFD2F1E40FD}" type="datetime1">
              <a:rPr lang="en-US"/>
              <a:pPr/>
              <a:t>6/22/2016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B705D30-6EE8-4D31-B38C-4182AB755325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70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947CCF71-EBF9-47D6-B9A0-999150785801}" type="datetime1">
              <a:rPr lang="en-US"/>
              <a:pPr/>
              <a:t>6/22/2016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D26F8FE-686E-4F5F-8DE3-FDDF0F02F44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711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1A1B552-FE65-43AF-86FE-1DF96A417E46}" type="datetime1">
              <a:rPr lang="en-US"/>
              <a:pPr/>
              <a:t>6/22/2016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E5A09C5-196B-4F11-AC4E-251BF86B53A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784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434AF12-F9EA-40C2-9774-65798E4105E6}" type="datetime1">
              <a:rPr lang="en-US"/>
              <a:pPr/>
              <a:t>6/22/2016</a:t>
            </a:fld>
            <a:endParaRPr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2BEB5921-8A9D-4156-8461-CF6EDA26F49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865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253528D2-BD28-4A30-998C-3A5EDEA6AF70}" type="datetime1">
              <a:rPr lang="en-US"/>
              <a:pPr/>
              <a:t>6/22/2016</a:t>
            </a:fld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5FAD202B-CCEF-4AAC-9F0B-F737CA42C00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626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EB-17D8-4EE3-BAEF-5485F6783894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55F2-701A-4E52-AA51-67FDFBB1E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685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E0B5BB9E-26B1-47C7-BD08-AC9E8EB9D192}" type="datetime1">
              <a:rPr lang="en-US"/>
              <a:pPr/>
              <a:t>6/22/2016</a:t>
            </a:fld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B4958F52-CA78-462B-8677-C88D8EDF28B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07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6D33DA2-1C54-4329-A5A4-BA998E627E9A}" type="datetime1">
              <a:rPr lang="en-US"/>
              <a:pPr/>
              <a:t>6/22/2016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0070C488-8607-46F0-B8B1-B0426E017EB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791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1B2DB4A2-8B49-4938-ABA7-639661DF9571}" type="datetime1">
              <a:rPr lang="en-US"/>
              <a:pPr/>
              <a:t>6/22/2016</a:t>
            </a:fld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4365A4B-2BE1-4799-8AA4-97BD58DAA76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67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A1A9FE6B-B61A-4DEA-931A-407F66C16171}" type="datetime1">
              <a:rPr lang="en-US"/>
              <a:pPr/>
              <a:t>6/22/2016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B6EE9D7-0725-4953-9CFD-455F653AA65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96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77685191-FDCB-48AA-ACB0-6E775936F339}" type="datetime1">
              <a:rPr lang="en-US"/>
              <a:pPr/>
              <a:t>6/22/2016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91786D39-4381-47CF-AFE1-3A7D9653AE4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017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EB-17D8-4EE3-BAEF-5485F6783894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55F2-701A-4E52-AA51-67FDFBB1E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895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EB-17D8-4EE3-BAEF-5485F6783894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55F2-701A-4E52-AA51-67FDFBB1E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79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EB-17D8-4EE3-BAEF-5485F6783894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55F2-701A-4E52-AA51-67FDFBB1E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11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EB-17D8-4EE3-BAEF-5485F6783894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55F2-701A-4E52-AA51-67FDFBB1E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36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6BEB-17D8-4EE3-BAEF-5485F6783894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55F2-701A-4E52-AA51-67FDFBB1E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06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36BEB-17D8-4EE3-BAEF-5485F6783894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D55F2-701A-4E52-AA51-67FDFBB1E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55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D652D-309B-4F71-815E-79B8122D1D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FBB95-A6A5-4ED2-BB8F-41A769D36F0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6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54179A9B-78FE-4514-9856-472FA04283F2}" type="datetime1">
              <a:rPr lang="en-US" smtClean="0"/>
              <a:pPr/>
              <a:t>6/22/2016</a:t>
            </a:fld>
            <a:endParaRPr smtClean="0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 smtClean="0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05762FE0-8006-4D15-9C4A-56052A321736}" type="slidenum">
              <a:rPr smtClean="0"/>
              <a:pPr/>
              <a:t>‹#›</a:t>
            </a:fld>
            <a:endParaRPr smtClean="0"/>
          </a:p>
        </p:txBody>
      </p:sp>
    </p:spTree>
    <p:extLst>
      <p:ext uri="{BB962C8B-B14F-4D97-AF65-F5344CB8AC3E}">
        <p14:creationId xmlns:p14="http://schemas.microsoft.com/office/powerpoint/2010/main" val="172208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9BCF8F96-EC07-4970-AA7F-FFCA4EDF2DDF}" type="datetime1">
              <a:rPr lang="en-US" smtClean="0"/>
              <a:pPr/>
              <a:t>6/22/2016</a:t>
            </a:fld>
            <a:endParaRPr smtClean="0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endParaRPr smtClean="0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fld id="{845E238F-697D-40F7-A4ED-511F0B613F86}" type="slidenum">
              <a:rPr smtClean="0"/>
              <a:pPr/>
              <a:t>‹#›</a:t>
            </a:fld>
            <a:endParaRPr smtClean="0"/>
          </a:p>
        </p:txBody>
      </p:sp>
    </p:spTree>
    <p:extLst>
      <p:ext uri="{BB962C8B-B14F-4D97-AF65-F5344CB8AC3E}">
        <p14:creationId xmlns:p14="http://schemas.microsoft.com/office/powerpoint/2010/main" val="208757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rinnews.org/analysis/2016/06/16/splits-and-schisms-south-sudan" TargetMode="External"/><Relationship Id="rId3" Type="http://schemas.openxmlformats.org/officeDocument/2006/relationships/hyperlink" Target="http://reliefweb.int/report/nigeria/lake-chad-basin-crisis-overview-12-may-2016" TargetMode="External"/><Relationship Id="rId7" Type="http://schemas.openxmlformats.org/officeDocument/2006/relationships/hyperlink" Target="file:///C:\Users\User\Downloads\TERG_Evaluation2013-2014ThematicReviewFragileStates_Report_en.pdf" TargetMode="External"/><Relationship Id="rId12" Type="http://schemas.openxmlformats.org/officeDocument/2006/relationships/hyperlink" Target="http://www.unhcr.org/5422b8f09.pdf" TargetMode="External"/><Relationship Id="rId2" Type="http://schemas.openxmlformats.org/officeDocument/2006/relationships/hyperlink" Target="http://orbis.stanford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4d.dfid.gov.uk/pdf/outputs/misc_Gov/61050-PFs-Full_Volume(May2013).pdf" TargetMode="External"/><Relationship Id="rId11" Type="http://schemas.openxmlformats.org/officeDocument/2006/relationships/hyperlink" Target="http://www.unhcr.org/530f12d26.pdf" TargetMode="External"/><Relationship Id="rId5" Type="http://schemas.openxmlformats.org/officeDocument/2006/relationships/hyperlink" Target="http://ec.europa.eu/echo/pdf_files/evaluation/2007/west_africa_sahel.pdf" TargetMode="External"/><Relationship Id="rId10" Type="http://schemas.openxmlformats.org/officeDocument/2006/relationships/hyperlink" Target="http://iati.dfid.gov.uk/iati_documents/3769141.doc" TargetMode="External"/><Relationship Id="rId4" Type="http://schemas.openxmlformats.org/officeDocument/2006/relationships/hyperlink" Target="http://www.unicef.org/somalia/health_11681.htm" TargetMode="External"/><Relationship Id="rId9" Type="http://schemas.openxmlformats.org/officeDocument/2006/relationships/hyperlink" Target="http://r4d.dfid.gov.uk/pdf/outputs/misc_gov/60963-Final_synthesis_report_service_delivery_and_state_legitimacy_26Nov2012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729" y="1122363"/>
            <a:ext cx="11552349" cy="3436758"/>
          </a:xfrm>
        </p:spPr>
        <p:txBody>
          <a:bodyPr>
            <a:normAutofit/>
          </a:bodyPr>
          <a:lstStyle/>
          <a:p>
            <a:r>
              <a:rPr lang="en-GB" sz="4800" b="1"/>
              <a:t>Approaches to development cooperation for effective health system support in conflict affected/ fragile settings</a:t>
            </a:r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406" y="4353058"/>
            <a:ext cx="7347560" cy="1416677"/>
          </a:xfrm>
        </p:spPr>
        <p:txBody>
          <a:bodyPr/>
          <a:lstStyle/>
          <a:p>
            <a:r>
              <a:rPr lang="en-GB" sz="2800" b="1"/>
              <a:t>IHP</a:t>
            </a:r>
            <a:r>
              <a:rPr lang="en-GB" sz="2800" b="1" smtClean="0"/>
              <a:t>+. </a:t>
            </a:r>
            <a:r>
              <a:rPr lang="en-GB" sz="2800" b="1"/>
              <a:t>UHC2030  23</a:t>
            </a:r>
            <a:r>
              <a:rPr lang="en-GB" sz="2800" b="1" baseline="30000"/>
              <a:t>rd</a:t>
            </a:r>
            <a:r>
              <a:rPr lang="en-GB" sz="2800" b="1"/>
              <a:t> June 2016</a:t>
            </a:r>
            <a:endParaRPr lang="en-GB" sz="2800"/>
          </a:p>
          <a:p>
            <a:r>
              <a:rPr lang="fr-CH" sz="2800" smtClean="0"/>
              <a:t>Nigel Pearson</a:t>
            </a:r>
            <a:endParaRPr lang="en-GB" sz="2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3815860"/>
            <a:ext cx="3427828" cy="257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8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2305318" cy="4351338"/>
          </a:xfrm>
        </p:spPr>
        <p:txBody>
          <a:bodyPr/>
          <a:lstStyle/>
          <a:p>
            <a:pPr marL="0" indent="0">
              <a:buNone/>
            </a:pPr>
            <a:r>
              <a:rPr lang="fr-CH" smtClean="0">
                <a:solidFill>
                  <a:schemeClr val="bg1"/>
                </a:solidFill>
              </a:rPr>
              <a:t>Food </a:t>
            </a:r>
            <a:r>
              <a:rPr lang="fr-CH" err="1" smtClean="0">
                <a:solidFill>
                  <a:schemeClr val="bg1"/>
                </a:solidFill>
              </a:rPr>
              <a:t>crisis</a:t>
            </a:r>
            <a:r>
              <a:rPr lang="fr-CH" smtClean="0">
                <a:solidFill>
                  <a:schemeClr val="bg1"/>
                </a:solidFill>
              </a:rPr>
              <a:t> in Niger 2004 – 2005 – « the </a:t>
            </a:r>
            <a:r>
              <a:rPr lang="fr-CH" err="1" smtClean="0">
                <a:solidFill>
                  <a:schemeClr val="bg1"/>
                </a:solidFill>
              </a:rPr>
              <a:t>world’s</a:t>
            </a:r>
            <a:r>
              <a:rPr lang="fr-CH" smtClean="0">
                <a:solidFill>
                  <a:schemeClr val="bg1"/>
                </a:solidFill>
              </a:rPr>
              <a:t> first free </a:t>
            </a:r>
            <a:r>
              <a:rPr lang="fr-CH" err="1" smtClean="0">
                <a:solidFill>
                  <a:schemeClr val="bg1"/>
                </a:solidFill>
              </a:rPr>
              <a:t>market</a:t>
            </a:r>
            <a:r>
              <a:rPr lang="fr-CH" smtClean="0">
                <a:solidFill>
                  <a:schemeClr val="bg1"/>
                </a:solidFill>
              </a:rPr>
              <a:t> famine»…..?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757" y="122998"/>
            <a:ext cx="9940548" cy="65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3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0361" y="511221"/>
            <a:ext cx="6452772" cy="5742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4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05340" cy="76388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024" y="1052227"/>
            <a:ext cx="6832976" cy="512472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95350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err="1" smtClean="0"/>
              <a:t>Approaching</a:t>
            </a:r>
            <a:r>
              <a:rPr lang="fr-CH" b="1" smtClean="0"/>
              <a:t> </a:t>
            </a:r>
            <a:r>
              <a:rPr lang="fr-CH" b="1" err="1" smtClean="0"/>
              <a:t>fragility</a:t>
            </a:r>
            <a:endParaRPr lang="en-GB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35" y="1825625"/>
            <a:ext cx="11281892" cy="4351338"/>
          </a:xfrm>
        </p:spPr>
        <p:txBody>
          <a:bodyPr/>
          <a:lstStyle/>
          <a:p>
            <a:r>
              <a:rPr lang="fr-CH" err="1" smtClean="0"/>
              <a:t>Which</a:t>
            </a:r>
            <a:r>
              <a:rPr lang="fr-CH" smtClean="0"/>
              <a:t> countries, parts of countries or </a:t>
            </a:r>
            <a:r>
              <a:rPr lang="fr-CH" err="1" smtClean="0"/>
              <a:t>regions</a:t>
            </a:r>
            <a:r>
              <a:rPr lang="fr-CH" smtClean="0"/>
              <a:t> experience </a:t>
            </a:r>
            <a:r>
              <a:rPr lang="fr-CH" err="1" smtClean="0"/>
              <a:t>extreme</a:t>
            </a:r>
            <a:r>
              <a:rPr lang="fr-CH" smtClean="0"/>
              <a:t> </a:t>
            </a:r>
            <a:r>
              <a:rPr lang="fr-CH" err="1" smtClean="0"/>
              <a:t>fragility</a:t>
            </a:r>
            <a:r>
              <a:rPr lang="fr-CH" smtClean="0"/>
              <a:t>? </a:t>
            </a:r>
          </a:p>
          <a:p>
            <a:r>
              <a:rPr lang="fr-CH" smtClean="0"/>
              <a:t>Much </a:t>
            </a:r>
            <a:r>
              <a:rPr lang="fr-CH" err="1" smtClean="0"/>
              <a:t>higher</a:t>
            </a:r>
            <a:r>
              <a:rPr lang="fr-CH" smtClean="0"/>
              <a:t> </a:t>
            </a:r>
            <a:r>
              <a:rPr lang="fr-CH" err="1" smtClean="0"/>
              <a:t>risk</a:t>
            </a:r>
            <a:r>
              <a:rPr lang="fr-CH" smtClean="0"/>
              <a:t> to programmes – </a:t>
            </a:r>
            <a:r>
              <a:rPr lang="fr-CH" err="1" smtClean="0"/>
              <a:t>operational</a:t>
            </a:r>
            <a:r>
              <a:rPr lang="fr-CH" smtClean="0"/>
              <a:t>, </a:t>
            </a:r>
            <a:r>
              <a:rPr lang="fr-CH" err="1" smtClean="0"/>
              <a:t>security</a:t>
            </a:r>
            <a:r>
              <a:rPr lang="fr-CH" smtClean="0"/>
              <a:t>, </a:t>
            </a:r>
            <a:r>
              <a:rPr lang="fr-CH" err="1" smtClean="0"/>
              <a:t>travel</a:t>
            </a:r>
            <a:r>
              <a:rPr lang="fr-CH" smtClean="0"/>
              <a:t> </a:t>
            </a:r>
          </a:p>
          <a:p>
            <a:r>
              <a:rPr lang="fr-CH" smtClean="0"/>
              <a:t>How to </a:t>
            </a:r>
            <a:r>
              <a:rPr lang="fr-CH" err="1" smtClean="0"/>
              <a:t>describe</a:t>
            </a:r>
            <a:r>
              <a:rPr lang="fr-CH" smtClean="0"/>
              <a:t> </a:t>
            </a:r>
            <a:r>
              <a:rPr lang="fr-CH" err="1" smtClean="0"/>
              <a:t>them</a:t>
            </a:r>
            <a:r>
              <a:rPr lang="fr-CH" smtClean="0"/>
              <a:t>? – use </a:t>
            </a:r>
            <a:r>
              <a:rPr lang="fr-CH" err="1" smtClean="0"/>
              <a:t>terms</a:t>
            </a:r>
            <a:r>
              <a:rPr lang="fr-CH" smtClean="0"/>
              <a:t> </a:t>
            </a:r>
            <a:r>
              <a:rPr lang="fr-CH" err="1" smtClean="0"/>
              <a:t>that</a:t>
            </a:r>
            <a:r>
              <a:rPr lang="fr-CH" smtClean="0"/>
              <a:t> </a:t>
            </a:r>
            <a:r>
              <a:rPr lang="fr-CH" err="1" smtClean="0"/>
              <a:t>can</a:t>
            </a:r>
            <a:r>
              <a:rPr lang="fr-CH" smtClean="0"/>
              <a:t> </a:t>
            </a:r>
            <a:r>
              <a:rPr lang="fr-CH" err="1" smtClean="0"/>
              <a:t>be</a:t>
            </a:r>
            <a:r>
              <a:rPr lang="fr-CH" smtClean="0"/>
              <a:t> </a:t>
            </a:r>
            <a:r>
              <a:rPr lang="fr-CH" err="1" smtClean="0"/>
              <a:t>used</a:t>
            </a:r>
            <a:r>
              <a:rPr lang="fr-CH" smtClean="0"/>
              <a:t> for parts of countries, for </a:t>
            </a:r>
            <a:r>
              <a:rPr lang="fr-CH" err="1" smtClean="0"/>
              <a:t>regions</a:t>
            </a:r>
            <a:r>
              <a:rPr lang="fr-CH" smtClean="0"/>
              <a:t>, in cross border interventions.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894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38281" y="285725"/>
          <a:ext cx="8643998" cy="6572275"/>
        </p:xfrm>
        <a:graphic>
          <a:graphicData uri="http://schemas.openxmlformats.org/drawingml/2006/table">
            <a:tbl>
              <a:tblPr/>
              <a:tblGrid>
                <a:gridCol w="2418818"/>
                <a:gridCol w="1245036"/>
                <a:gridCol w="1245036"/>
                <a:gridCol w="1245036"/>
                <a:gridCol w="1245036"/>
                <a:gridCol w="1245036"/>
              </a:tblGrid>
              <a:tr h="216949"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1" i="0" u="none" strike="noStrike">
                          <a:latin typeface="Arial"/>
                        </a:rPr>
                        <a:t>COUNTRY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1" i="0" u="none" strike="noStrike">
                          <a:latin typeface="Arial"/>
                        </a:rPr>
                        <a:t>POLITICAL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1" i="0" u="none" strike="noStrike">
                          <a:latin typeface="Arial"/>
                        </a:rPr>
                        <a:t>OPERATIONAL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1" i="0" u="none" strike="noStrike">
                          <a:latin typeface="Arial"/>
                        </a:rPr>
                        <a:t>SECURITY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1" i="0" u="none" strike="noStrike">
                          <a:latin typeface="Arial"/>
                        </a:rPr>
                        <a:t>TERRORISM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1" i="0" u="none" strike="noStrike">
                          <a:latin typeface="Arial"/>
                        </a:rPr>
                        <a:t>TRAVEL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7996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latin typeface="Arial"/>
                        </a:rPr>
                        <a:t>COE countries (FSI 2013 countries 1 to 16 and acute instability)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3897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Somalia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Extreme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Extreme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Extreme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Extreme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267996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Congo (DRC)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67996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Sudan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267996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South Sudan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Extreme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67996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Chad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433897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Yemen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433897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Afghanistan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Extreme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Extreme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Extreme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267996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Haiti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433897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Central African Republic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67996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Zimbabwe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Insignificant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433897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Iraq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Extreme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Extreme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Extreme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267996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Côte d'Ivoire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67996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Pakistan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67996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Guinea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267996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Guinea-Bissau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67996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Nigeria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433897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Syria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Extreme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Extreme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Extreme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Extreme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</a:tr>
              <a:tr h="267996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Egypt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267996"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Mali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9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3263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38282" y="214289"/>
          <a:ext cx="8715436" cy="6659757"/>
        </p:xfrm>
        <a:graphic>
          <a:graphicData uri="http://schemas.openxmlformats.org/drawingml/2006/table">
            <a:tbl>
              <a:tblPr/>
              <a:tblGrid>
                <a:gridCol w="2438811"/>
                <a:gridCol w="1255325"/>
                <a:gridCol w="1255325"/>
                <a:gridCol w="1255325"/>
                <a:gridCol w="1255325"/>
                <a:gridCol w="1255325"/>
              </a:tblGrid>
              <a:tr h="166828"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latin typeface="Arial"/>
                        </a:rPr>
                        <a:t>COUNTRY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latin typeface="Arial"/>
                        </a:rPr>
                        <a:t>POLITICAL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b="1" i="0" u="none" strike="noStrike">
                          <a:latin typeface="Arial"/>
                        </a:rPr>
                        <a:t>OPERATIONAL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latin typeface="Arial"/>
                        </a:rPr>
                        <a:t>SECURITY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latin typeface="Arial"/>
                        </a:rPr>
                        <a:t>TERRORISM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b="1" i="0" u="none" strike="noStrike">
                          <a:latin typeface="Arial"/>
                        </a:rPr>
                        <a:t>TRAVEL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FSI 2013 countries 17 to 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1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Kenya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Ethiopia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Burundi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Uganda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Liberia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North Korea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Extreme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Insignificant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Eritrea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Myanmar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Cameroon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Sri Lanka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Bangladesh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Nepal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FSI 2013 countries 31 to 40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Mauritania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East Timor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Sierra Leone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Burkina Faso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Congo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Insignificant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Iran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Rwanda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Malawi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Insignificant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FSI 2013 countries 41 to 50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Cambodia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Togo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Angola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Uzbekistan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Zambia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Insignificant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Lebanon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Equatorial Guinea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Low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Kyrgyzstan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High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Swaziland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Insignificant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t"/>
                      <a:r>
                        <a:rPr lang="en-GB" sz="800" b="1" i="0" u="none" strike="noStrike">
                          <a:latin typeface="Arial"/>
                        </a:rPr>
                        <a:t>Djibouti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700" b="0" i="0" u="none" strike="noStrike">
                          <a:latin typeface="Arial"/>
                        </a:rPr>
                        <a:t>Medium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0697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smtClean="0"/>
              <a:t>Challenges</a:t>
            </a:r>
            <a:endParaRPr lang="en-GB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/>
              <a:t>u</a:t>
            </a:r>
            <a:r>
              <a:rPr lang="fr-CH" smtClean="0"/>
              <a:t>nderstanding the </a:t>
            </a:r>
            <a:r>
              <a:rPr lang="fr-CH" err="1" smtClean="0"/>
              <a:t>political</a:t>
            </a:r>
            <a:r>
              <a:rPr lang="fr-CH" smtClean="0"/>
              <a:t> economy</a:t>
            </a:r>
          </a:p>
          <a:p>
            <a:r>
              <a:rPr lang="fr-CH" err="1" smtClean="0"/>
              <a:t>weak</a:t>
            </a:r>
            <a:r>
              <a:rPr lang="fr-CH" smtClean="0"/>
              <a:t> governance</a:t>
            </a:r>
          </a:p>
          <a:p>
            <a:r>
              <a:rPr lang="fr-CH" smtClean="0"/>
              <a:t>poor </a:t>
            </a:r>
            <a:r>
              <a:rPr lang="fr-CH" err="1"/>
              <a:t>access</a:t>
            </a:r>
            <a:r>
              <a:rPr lang="fr-CH"/>
              <a:t> to </a:t>
            </a:r>
            <a:r>
              <a:rPr lang="fr-CH" smtClean="0"/>
              <a:t>services</a:t>
            </a:r>
          </a:p>
          <a:p>
            <a:r>
              <a:rPr lang="fr-CH" smtClean="0"/>
              <a:t>limited resilience to natural hazards</a:t>
            </a:r>
          </a:p>
          <a:p>
            <a:r>
              <a:rPr lang="fr-CH"/>
              <a:t>c</a:t>
            </a:r>
            <a:r>
              <a:rPr lang="fr-CH" smtClean="0"/>
              <a:t>onflict</a:t>
            </a:r>
          </a:p>
          <a:p>
            <a:r>
              <a:rPr lang="fr-CH"/>
              <a:t>l</a:t>
            </a:r>
            <a:r>
              <a:rPr lang="fr-CH" smtClean="0"/>
              <a:t>ack of data, poor </a:t>
            </a:r>
            <a:r>
              <a:rPr lang="fr-CH"/>
              <a:t>programme </a:t>
            </a:r>
            <a:r>
              <a:rPr lang="fr-CH" smtClean="0"/>
              <a:t>results</a:t>
            </a:r>
          </a:p>
          <a:p>
            <a:r>
              <a:rPr lang="fr-CH" smtClean="0"/>
              <a:t>mass </a:t>
            </a:r>
            <a:r>
              <a:rPr lang="fr-CH" err="1"/>
              <a:t>displacement</a:t>
            </a:r>
            <a:endParaRPr lang="fr-CH"/>
          </a:p>
          <a:p>
            <a:endParaRPr lang="fr-CH" smtClean="0"/>
          </a:p>
          <a:p>
            <a:endParaRPr lang="fr-CH" smtClean="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336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8813"/>
            <a:ext cx="10515600" cy="914400"/>
          </a:xfrm>
        </p:spPr>
        <p:txBody>
          <a:bodyPr/>
          <a:lstStyle/>
          <a:p>
            <a:r>
              <a:rPr lang="fr-CH" b="1" err="1" smtClean="0">
                <a:solidFill>
                  <a:schemeClr val="bg1"/>
                </a:solidFill>
              </a:rPr>
              <a:t>Assessments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99" y="1622737"/>
            <a:ext cx="7817475" cy="4554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3200">
                <a:solidFill>
                  <a:schemeClr val="bg1"/>
                </a:solidFill>
              </a:rPr>
              <a:t>J</a:t>
            </a:r>
            <a:r>
              <a:rPr lang="fr-CH" sz="3200" smtClean="0">
                <a:solidFill>
                  <a:schemeClr val="bg1"/>
                </a:solidFill>
              </a:rPr>
              <a:t>oint </a:t>
            </a:r>
            <a:r>
              <a:rPr lang="fr-CH" sz="3200" err="1" smtClean="0">
                <a:solidFill>
                  <a:schemeClr val="bg1"/>
                </a:solidFill>
              </a:rPr>
              <a:t>assessments</a:t>
            </a:r>
            <a:r>
              <a:rPr lang="fr-CH" sz="3200" smtClean="0">
                <a:solidFill>
                  <a:schemeClr val="bg1"/>
                </a:solidFill>
              </a:rPr>
              <a:t>: </a:t>
            </a:r>
            <a:r>
              <a:rPr lang="fr-CH" sz="3200">
                <a:solidFill>
                  <a:schemeClr val="bg1"/>
                </a:solidFill>
              </a:rPr>
              <a:t>political </a:t>
            </a:r>
            <a:r>
              <a:rPr lang="fr-CH" sz="3200" err="1">
                <a:solidFill>
                  <a:schemeClr val="bg1"/>
                </a:solidFill>
              </a:rPr>
              <a:t>economy</a:t>
            </a:r>
            <a:r>
              <a:rPr lang="fr-CH" sz="3200">
                <a:solidFill>
                  <a:schemeClr val="bg1"/>
                </a:solidFill>
              </a:rPr>
              <a:t>, </a:t>
            </a:r>
            <a:r>
              <a:rPr lang="fr-CH" sz="3200" err="1" smtClean="0">
                <a:solidFill>
                  <a:schemeClr val="bg1"/>
                </a:solidFill>
              </a:rPr>
              <a:t>fragility</a:t>
            </a:r>
            <a:r>
              <a:rPr lang="fr-CH" sz="3200" smtClean="0">
                <a:solidFill>
                  <a:schemeClr val="bg1"/>
                </a:solidFill>
              </a:rPr>
              <a:t> &amp; </a:t>
            </a:r>
            <a:r>
              <a:rPr lang="fr-CH" sz="3200" err="1" smtClean="0">
                <a:solidFill>
                  <a:schemeClr val="bg1"/>
                </a:solidFill>
              </a:rPr>
              <a:t>risk</a:t>
            </a:r>
            <a:r>
              <a:rPr lang="fr-CH" sz="3200" smtClean="0">
                <a:solidFill>
                  <a:schemeClr val="bg1"/>
                </a:solidFill>
              </a:rPr>
              <a:t>, PFM, </a:t>
            </a:r>
            <a:r>
              <a:rPr lang="fr-CH" sz="3200" err="1" smtClean="0">
                <a:solidFill>
                  <a:schemeClr val="bg1"/>
                </a:solidFill>
              </a:rPr>
              <a:t>health</a:t>
            </a:r>
            <a:r>
              <a:rPr lang="fr-CH" sz="3200" smtClean="0">
                <a:solidFill>
                  <a:schemeClr val="bg1"/>
                </a:solidFill>
              </a:rPr>
              <a:t> service </a:t>
            </a:r>
            <a:r>
              <a:rPr lang="fr-CH" sz="3200" err="1" smtClean="0">
                <a:solidFill>
                  <a:schemeClr val="bg1"/>
                </a:solidFill>
              </a:rPr>
              <a:t>delivery</a:t>
            </a:r>
            <a:r>
              <a:rPr lang="fr-CH" sz="3200" smtClean="0">
                <a:solidFill>
                  <a:schemeClr val="bg1"/>
                </a:solidFill>
              </a:rPr>
              <a:t> </a:t>
            </a:r>
            <a:r>
              <a:rPr lang="fr-CH" sz="3200" err="1" smtClean="0">
                <a:solidFill>
                  <a:schemeClr val="bg1"/>
                </a:solidFill>
              </a:rPr>
              <a:t>mapping</a:t>
            </a:r>
            <a:endParaRPr lang="fr-CH" sz="3200" smtClean="0">
              <a:solidFill>
                <a:schemeClr val="bg1"/>
              </a:solidFill>
            </a:endParaRPr>
          </a:p>
          <a:p>
            <a:endParaRPr lang="fr-CH" smtClean="0">
              <a:solidFill>
                <a:schemeClr val="bg1"/>
              </a:solidFill>
            </a:endParaRPr>
          </a:p>
          <a:p>
            <a:endParaRPr lang="fr-CH">
              <a:solidFill>
                <a:schemeClr val="bg1"/>
              </a:solidFill>
            </a:endParaRPr>
          </a:p>
          <a:p>
            <a:endParaRPr lang="fr-CH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CH" sz="2400" err="1" smtClean="0">
                <a:solidFill>
                  <a:schemeClr val="bg1"/>
                </a:solidFill>
              </a:rPr>
              <a:t>Quote</a:t>
            </a:r>
            <a:r>
              <a:rPr lang="fr-CH" sz="2400" smtClean="0">
                <a:solidFill>
                  <a:schemeClr val="bg1"/>
                </a:solidFill>
              </a:rPr>
              <a:t> of the </a:t>
            </a:r>
            <a:r>
              <a:rPr lang="fr-CH" sz="2400" err="1" smtClean="0">
                <a:solidFill>
                  <a:schemeClr val="bg1"/>
                </a:solidFill>
              </a:rPr>
              <a:t>week</a:t>
            </a:r>
            <a:r>
              <a:rPr lang="fr-CH" sz="2400" smtClean="0">
                <a:solidFill>
                  <a:schemeClr val="bg1"/>
                </a:solidFill>
              </a:rPr>
              <a:t> </a:t>
            </a:r>
            <a:r>
              <a:rPr lang="fr-CH" sz="2400" err="1" smtClean="0">
                <a:solidFill>
                  <a:schemeClr val="bg1"/>
                </a:solidFill>
              </a:rPr>
              <a:t>from</a:t>
            </a:r>
            <a:r>
              <a:rPr lang="fr-CH" sz="2400" smtClean="0">
                <a:solidFill>
                  <a:schemeClr val="bg1"/>
                </a:solidFill>
              </a:rPr>
              <a:t> South </a:t>
            </a:r>
            <a:r>
              <a:rPr lang="fr-CH" sz="2400" err="1" smtClean="0">
                <a:solidFill>
                  <a:schemeClr val="bg1"/>
                </a:solidFill>
              </a:rPr>
              <a:t>Sudan</a:t>
            </a:r>
            <a:r>
              <a:rPr lang="fr-CH" sz="2400" smtClean="0">
                <a:solidFill>
                  <a:schemeClr val="bg1"/>
                </a:solidFill>
              </a:rPr>
              <a:t>: </a:t>
            </a:r>
          </a:p>
          <a:p>
            <a:pPr marL="0" indent="0">
              <a:buNone/>
            </a:pPr>
            <a:r>
              <a:rPr lang="fr-CH" sz="2400" smtClean="0">
                <a:solidFill>
                  <a:schemeClr val="bg1"/>
                </a:solidFill>
              </a:rPr>
              <a:t>‘Not </a:t>
            </a:r>
            <a:r>
              <a:rPr lang="fr-CH" sz="2400" err="1" smtClean="0">
                <a:solidFill>
                  <a:schemeClr val="bg1"/>
                </a:solidFill>
              </a:rPr>
              <a:t>ethnic</a:t>
            </a:r>
            <a:r>
              <a:rPr lang="fr-CH" sz="2400" smtClean="0">
                <a:solidFill>
                  <a:schemeClr val="bg1"/>
                </a:solidFill>
              </a:rPr>
              <a:t> </a:t>
            </a:r>
            <a:r>
              <a:rPr lang="fr-CH" sz="2400" err="1" smtClean="0">
                <a:solidFill>
                  <a:schemeClr val="bg1"/>
                </a:solidFill>
              </a:rPr>
              <a:t>identity</a:t>
            </a:r>
            <a:r>
              <a:rPr lang="fr-CH" sz="2400" smtClean="0">
                <a:solidFill>
                  <a:schemeClr val="bg1"/>
                </a:solidFill>
              </a:rPr>
              <a:t>, but </a:t>
            </a:r>
            <a:r>
              <a:rPr lang="fr-CH" sz="2400" i="1" smtClean="0">
                <a:solidFill>
                  <a:schemeClr val="bg1"/>
                </a:solidFill>
              </a:rPr>
              <a:t>the </a:t>
            </a:r>
            <a:r>
              <a:rPr lang="fr-CH" sz="2400" i="1" err="1" smtClean="0">
                <a:solidFill>
                  <a:schemeClr val="bg1"/>
                </a:solidFill>
              </a:rPr>
              <a:t>politicisation</a:t>
            </a:r>
            <a:r>
              <a:rPr lang="fr-CH" sz="2400" i="1" smtClean="0">
                <a:solidFill>
                  <a:schemeClr val="bg1"/>
                </a:solidFill>
              </a:rPr>
              <a:t> of </a:t>
            </a:r>
            <a:r>
              <a:rPr lang="fr-CH" sz="2400" i="1" err="1" smtClean="0">
                <a:solidFill>
                  <a:schemeClr val="bg1"/>
                </a:solidFill>
              </a:rPr>
              <a:t>ethnicity</a:t>
            </a:r>
            <a:r>
              <a:rPr lang="fr-CH" sz="2400" i="1" smtClean="0">
                <a:solidFill>
                  <a:schemeClr val="bg1"/>
                </a:solidFill>
              </a:rPr>
              <a:t> and the militarisation of </a:t>
            </a:r>
            <a:r>
              <a:rPr lang="fr-CH" sz="2400" i="1" err="1" smtClean="0">
                <a:solidFill>
                  <a:schemeClr val="bg1"/>
                </a:solidFill>
              </a:rPr>
              <a:t>politics</a:t>
            </a:r>
            <a:r>
              <a:rPr lang="fr-CH" sz="2400" i="1" smtClean="0">
                <a:solidFill>
                  <a:schemeClr val="bg1"/>
                </a:solidFill>
              </a:rPr>
              <a:t> </a:t>
            </a:r>
            <a:r>
              <a:rPr lang="fr-CH" sz="2400" err="1" smtClean="0">
                <a:solidFill>
                  <a:schemeClr val="bg1"/>
                </a:solidFill>
              </a:rPr>
              <a:t>that</a:t>
            </a:r>
            <a:r>
              <a:rPr lang="fr-CH" sz="2400" smtClean="0">
                <a:solidFill>
                  <a:schemeClr val="bg1"/>
                </a:solidFill>
              </a:rPr>
              <a:t> has </a:t>
            </a:r>
            <a:r>
              <a:rPr lang="fr-CH" sz="2400" err="1" smtClean="0">
                <a:solidFill>
                  <a:schemeClr val="bg1"/>
                </a:solidFill>
              </a:rPr>
              <a:t>devastated</a:t>
            </a:r>
            <a:r>
              <a:rPr lang="fr-CH" sz="2400" smtClean="0">
                <a:solidFill>
                  <a:schemeClr val="bg1"/>
                </a:solidFill>
              </a:rPr>
              <a:t> the country’</a:t>
            </a:r>
          </a:p>
          <a:p>
            <a:pPr marL="0" indent="0">
              <a:buNone/>
            </a:pPr>
            <a:r>
              <a:rPr lang="fr-CH" sz="2200" i="1" smtClean="0">
                <a:solidFill>
                  <a:schemeClr val="bg1"/>
                </a:solidFill>
              </a:rPr>
              <a:t>Winnie Gulliver, South </a:t>
            </a:r>
            <a:r>
              <a:rPr lang="fr-CH" sz="2200" i="1" err="1" smtClean="0">
                <a:solidFill>
                  <a:schemeClr val="bg1"/>
                </a:solidFill>
              </a:rPr>
              <a:t>Sudan</a:t>
            </a:r>
            <a:r>
              <a:rPr lang="fr-CH" sz="2200" i="1" smtClean="0">
                <a:solidFill>
                  <a:schemeClr val="bg1"/>
                </a:solidFill>
              </a:rPr>
              <a:t> Action Network on Small Arms</a:t>
            </a:r>
          </a:p>
          <a:p>
            <a:endParaRPr lang="fr-CH" smtClean="0"/>
          </a:p>
          <a:p>
            <a:endParaRPr lang="fr-CH"/>
          </a:p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28" y="821845"/>
            <a:ext cx="4008817" cy="534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33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789"/>
            <a:ext cx="10515600" cy="811369"/>
          </a:xfrm>
        </p:spPr>
        <p:txBody>
          <a:bodyPr/>
          <a:lstStyle/>
          <a:p>
            <a:r>
              <a:rPr lang="fr-CH" b="1" err="1" smtClean="0"/>
              <a:t>Approaches</a:t>
            </a:r>
            <a:r>
              <a:rPr lang="fr-CH" b="1" smtClean="0"/>
              <a:t> to </a:t>
            </a:r>
            <a:r>
              <a:rPr lang="fr-CH" b="1" err="1" smtClean="0"/>
              <a:t>health</a:t>
            </a:r>
            <a:r>
              <a:rPr lang="fr-CH" b="1" smtClean="0"/>
              <a:t> system support </a:t>
            </a:r>
            <a:endParaRPr lang="en-GB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19" y="1120462"/>
            <a:ext cx="11642501" cy="5737538"/>
          </a:xfrm>
        </p:spPr>
        <p:txBody>
          <a:bodyPr>
            <a:normAutofit fontScale="92500" lnSpcReduction="20000"/>
          </a:bodyPr>
          <a:lstStyle/>
          <a:p>
            <a:r>
              <a:rPr lang="fr-CH" err="1" smtClean="0"/>
              <a:t>Tailor</a:t>
            </a:r>
            <a:r>
              <a:rPr lang="fr-CH" smtClean="0"/>
              <a:t>-made </a:t>
            </a:r>
            <a:r>
              <a:rPr lang="fr-CH" err="1" smtClean="0"/>
              <a:t>responses</a:t>
            </a:r>
            <a:endParaRPr lang="fr-CH" smtClean="0"/>
          </a:p>
          <a:p>
            <a:r>
              <a:rPr lang="fr-CH" smtClean="0"/>
              <a:t>Partnerships</a:t>
            </a:r>
          </a:p>
          <a:p>
            <a:r>
              <a:rPr lang="fr-CH" smtClean="0"/>
              <a:t>National health strategy &amp; essential health service package</a:t>
            </a:r>
          </a:p>
          <a:p>
            <a:r>
              <a:rPr lang="fr-CH" smtClean="0"/>
              <a:t>Improved contracting </a:t>
            </a:r>
            <a:r>
              <a:rPr lang="fr-CH" err="1" smtClean="0"/>
              <a:t>models</a:t>
            </a:r>
            <a:r>
              <a:rPr lang="fr-CH" smtClean="0"/>
              <a:t> &amp; adjustability – greater </a:t>
            </a:r>
            <a:r>
              <a:rPr lang="fr-CH" err="1" smtClean="0"/>
              <a:t>accountability</a:t>
            </a:r>
            <a:r>
              <a:rPr lang="fr-CH" smtClean="0"/>
              <a:t> for </a:t>
            </a:r>
            <a:r>
              <a:rPr lang="fr-CH" err="1" smtClean="0"/>
              <a:t>deliverables</a:t>
            </a:r>
            <a:r>
              <a:rPr lang="fr-CH" smtClean="0"/>
              <a:t> to </a:t>
            </a:r>
            <a:r>
              <a:rPr lang="fr-CH" err="1" smtClean="0"/>
              <a:t>health</a:t>
            </a:r>
            <a:r>
              <a:rPr lang="fr-CH" smtClean="0"/>
              <a:t> </a:t>
            </a:r>
            <a:r>
              <a:rPr lang="fr-CH" err="1" smtClean="0"/>
              <a:t>authorities</a:t>
            </a:r>
            <a:r>
              <a:rPr lang="fr-CH" smtClean="0"/>
              <a:t> and </a:t>
            </a:r>
            <a:r>
              <a:rPr lang="fr-CH" err="1" smtClean="0"/>
              <a:t>citizens</a:t>
            </a:r>
            <a:r>
              <a:rPr lang="fr-CH" smtClean="0"/>
              <a:t>. </a:t>
            </a:r>
          </a:p>
          <a:p>
            <a:r>
              <a:rPr lang="fr-CH" smtClean="0"/>
              <a:t>Contingency planning </a:t>
            </a:r>
            <a:r>
              <a:rPr lang="fr-CH" err="1" smtClean="0"/>
              <a:t>permitting</a:t>
            </a:r>
            <a:r>
              <a:rPr lang="fr-CH" smtClean="0"/>
              <a:t> </a:t>
            </a:r>
            <a:r>
              <a:rPr lang="fr-CH" err="1" smtClean="0"/>
              <a:t>resource</a:t>
            </a:r>
            <a:r>
              <a:rPr lang="fr-CH" smtClean="0"/>
              <a:t> </a:t>
            </a:r>
            <a:r>
              <a:rPr lang="fr-CH" err="1" smtClean="0"/>
              <a:t>reallocation</a:t>
            </a:r>
            <a:r>
              <a:rPr lang="fr-CH" smtClean="0"/>
              <a:t>. </a:t>
            </a:r>
          </a:p>
          <a:p>
            <a:r>
              <a:rPr lang="fr-CH"/>
              <a:t>G</a:t>
            </a:r>
            <a:r>
              <a:rPr lang="fr-CH" smtClean="0"/>
              <a:t>reater leadership of &amp; regulation by health authotities. Strengthen pay roll. </a:t>
            </a:r>
          </a:p>
          <a:p>
            <a:r>
              <a:rPr lang="fr-CH" smtClean="0"/>
              <a:t>Enhanced risk management - </a:t>
            </a:r>
            <a:r>
              <a:rPr lang="en-GB"/>
              <a:t>fiduciary, programmatic</a:t>
            </a:r>
            <a:r>
              <a:rPr lang="en-GB" smtClean="0"/>
              <a:t>, governance</a:t>
            </a:r>
            <a:r>
              <a:rPr lang="en-GB"/>
              <a:t>, health service risks</a:t>
            </a:r>
            <a:endParaRPr lang="fr-CH" smtClean="0"/>
          </a:p>
          <a:p>
            <a:r>
              <a:rPr lang="fr-CH" smtClean="0"/>
              <a:t>Investment in harmonised M&amp;E, PFM, PSM, HRH</a:t>
            </a:r>
          </a:p>
          <a:p>
            <a:r>
              <a:rPr lang="fr-CH" smtClean="0"/>
              <a:t>Interventions </a:t>
            </a:r>
            <a:r>
              <a:rPr lang="fr-CH" err="1" smtClean="0"/>
              <a:t>designed</a:t>
            </a:r>
            <a:r>
              <a:rPr lang="fr-CH" smtClean="0"/>
              <a:t> to </a:t>
            </a:r>
            <a:r>
              <a:rPr lang="fr-CH" err="1" smtClean="0"/>
              <a:t>overcome</a:t>
            </a:r>
            <a:r>
              <a:rPr lang="fr-CH" smtClean="0"/>
              <a:t> </a:t>
            </a:r>
            <a:r>
              <a:rPr lang="fr-CH" err="1" smtClean="0"/>
              <a:t>operational</a:t>
            </a:r>
            <a:r>
              <a:rPr lang="fr-CH" smtClean="0"/>
              <a:t> challenges; </a:t>
            </a:r>
            <a:r>
              <a:rPr lang="fr-CH" err="1" smtClean="0"/>
              <a:t>negotiating</a:t>
            </a:r>
            <a:r>
              <a:rPr lang="fr-CH" smtClean="0"/>
              <a:t> </a:t>
            </a:r>
            <a:r>
              <a:rPr lang="fr-CH" err="1" smtClean="0"/>
              <a:t>access</a:t>
            </a:r>
            <a:r>
              <a:rPr lang="fr-CH" smtClean="0"/>
              <a:t>. </a:t>
            </a:r>
          </a:p>
          <a:p>
            <a:r>
              <a:rPr lang="fr-CH" smtClean="0"/>
              <a:t>TA </a:t>
            </a:r>
            <a:r>
              <a:rPr lang="fr-CH" err="1" smtClean="0"/>
              <a:t>needed</a:t>
            </a:r>
            <a:r>
              <a:rPr lang="fr-CH" smtClean="0"/>
              <a:t> for </a:t>
            </a:r>
            <a:r>
              <a:rPr lang="fr-CH" err="1" smtClean="0"/>
              <a:t>specific</a:t>
            </a:r>
            <a:r>
              <a:rPr lang="fr-CH" smtClean="0"/>
              <a:t> </a:t>
            </a:r>
            <a:r>
              <a:rPr lang="fr-CH" err="1" smtClean="0"/>
              <a:t>health</a:t>
            </a:r>
            <a:r>
              <a:rPr lang="fr-CH" smtClean="0"/>
              <a:t> system support</a:t>
            </a:r>
          </a:p>
          <a:p>
            <a:pPr marL="0" indent="0">
              <a:buNone/>
            </a:pPr>
            <a:r>
              <a:rPr lang="fr-CH" i="1" smtClean="0"/>
              <a:t>(+ </a:t>
            </a:r>
            <a:r>
              <a:rPr lang="fr-CH" i="1" err="1" smtClean="0"/>
              <a:t>work</a:t>
            </a:r>
            <a:r>
              <a:rPr lang="fr-CH" i="1" smtClean="0"/>
              <a:t> of </a:t>
            </a:r>
            <a:r>
              <a:rPr lang="fr-CH" i="1" err="1" smtClean="0"/>
              <a:t>development</a:t>
            </a:r>
            <a:r>
              <a:rPr lang="fr-CH" i="1" smtClean="0"/>
              <a:t> </a:t>
            </a:r>
            <a:r>
              <a:rPr lang="fr-CH" i="1" err="1" smtClean="0"/>
              <a:t>banks</a:t>
            </a:r>
            <a:r>
              <a:rPr lang="fr-CH" i="1" smtClean="0"/>
              <a:t>, OECD DAC </a:t>
            </a:r>
            <a:r>
              <a:rPr lang="fr-CH" i="1" err="1" smtClean="0"/>
              <a:t>principles</a:t>
            </a:r>
            <a:r>
              <a:rPr lang="fr-CH" i="1" smtClean="0"/>
              <a:t> of engagement, INCAF, New Deal, IHP+ </a:t>
            </a:r>
            <a:r>
              <a:rPr lang="fr-CH" i="1" err="1" smtClean="0"/>
              <a:t>Seven</a:t>
            </a:r>
            <a:r>
              <a:rPr lang="fr-CH" i="1" smtClean="0"/>
              <a:t> </a:t>
            </a:r>
            <a:r>
              <a:rPr lang="fr-CH" i="1" err="1" smtClean="0"/>
              <a:t>Behaviours</a:t>
            </a:r>
            <a:r>
              <a:rPr lang="fr-CH" i="1" smtClean="0"/>
              <a:t>….)</a:t>
            </a:r>
            <a:endParaRPr lang="en-GB" i="1"/>
          </a:p>
        </p:txBody>
      </p:sp>
    </p:spTree>
    <p:extLst>
      <p:ext uri="{BB962C8B-B14F-4D97-AF65-F5344CB8AC3E}">
        <p14:creationId xmlns:p14="http://schemas.microsoft.com/office/powerpoint/2010/main" val="440248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smtClean="0"/>
              <a:t>UHC in countries in challenging operating envrionments…..? </a:t>
            </a:r>
            <a:endParaRPr lang="en-GB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36" y="2086377"/>
            <a:ext cx="6862379" cy="446896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CH" smtClean="0"/>
              <a:t>Start with an essential package, or at least MNCH &amp; 3 diseases</a:t>
            </a:r>
          </a:p>
          <a:p>
            <a:pPr marL="514350" indent="-514350">
              <a:buFont typeface="+mj-lt"/>
              <a:buAutoNum type="arabicPeriod"/>
            </a:pPr>
            <a:r>
              <a:rPr lang="fr-CH" smtClean="0"/>
              <a:t>Advocate for core services to be free</a:t>
            </a:r>
          </a:p>
          <a:p>
            <a:pPr marL="514350" indent="-514350">
              <a:buFont typeface="+mj-lt"/>
              <a:buAutoNum type="arabicPeriod"/>
            </a:pPr>
            <a:r>
              <a:rPr lang="fr-CH" smtClean="0"/>
              <a:t>Commitment of external partners to finance these</a:t>
            </a:r>
          </a:p>
          <a:p>
            <a:pPr marL="514350" indent="-514350">
              <a:buFont typeface="+mj-lt"/>
              <a:buAutoNum type="arabicPeriod"/>
            </a:pPr>
            <a:r>
              <a:rPr lang="fr-CH" smtClean="0"/>
              <a:t>Diversify potential revenue sources </a:t>
            </a:r>
            <a:endParaRPr lang="fr-CH"/>
          </a:p>
          <a:p>
            <a:pPr marL="514350" indent="-514350">
              <a:buFont typeface="+mj-lt"/>
              <a:buAutoNum type="arabicPeriod"/>
            </a:pPr>
            <a:r>
              <a:rPr lang="fr-CH" smtClean="0"/>
              <a:t>Advocate for increasing resources from central and local government</a:t>
            </a:r>
            <a:endParaRPr lang="fr-CH"/>
          </a:p>
          <a:p>
            <a:pPr marL="514350" indent="-514350">
              <a:buFont typeface="+mj-lt"/>
              <a:buAutoNum type="arabicPeriod"/>
            </a:pPr>
            <a:r>
              <a:rPr lang="fr-CH" smtClean="0"/>
              <a:t>Data, results &amp; VfM</a:t>
            </a:r>
          </a:p>
          <a:p>
            <a:endParaRPr lang="fr-CH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15" y="3013656"/>
            <a:ext cx="4934668" cy="370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1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68" y="605307"/>
            <a:ext cx="6439436" cy="1184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3200" smtClean="0">
                <a:solidFill>
                  <a:schemeClr val="bg1"/>
                </a:solidFill>
              </a:rPr>
              <a:t>All states </a:t>
            </a:r>
            <a:r>
              <a:rPr lang="fr-CH" sz="3200" err="1" smtClean="0">
                <a:solidFill>
                  <a:schemeClr val="bg1"/>
                </a:solidFill>
              </a:rPr>
              <a:t>may</a:t>
            </a:r>
            <a:r>
              <a:rPr lang="fr-CH" sz="3200" smtClean="0">
                <a:solidFill>
                  <a:schemeClr val="bg1"/>
                </a:solidFill>
              </a:rPr>
              <a:t> </a:t>
            </a:r>
            <a:r>
              <a:rPr lang="fr-CH" sz="3200" err="1" smtClean="0">
                <a:solidFill>
                  <a:schemeClr val="bg1"/>
                </a:solidFill>
              </a:rPr>
              <a:t>experience</a:t>
            </a:r>
            <a:r>
              <a:rPr lang="fr-CH" sz="3200">
                <a:solidFill>
                  <a:schemeClr val="bg1"/>
                </a:solidFill>
              </a:rPr>
              <a:t> </a:t>
            </a:r>
            <a:r>
              <a:rPr lang="fr-CH" sz="3200" err="1" smtClean="0">
                <a:solidFill>
                  <a:schemeClr val="bg1"/>
                </a:solidFill>
              </a:rPr>
              <a:t>fragility</a:t>
            </a:r>
            <a:r>
              <a:rPr lang="fr-CH" sz="3200" smtClean="0">
                <a:solidFill>
                  <a:schemeClr val="bg1"/>
                </a:solidFill>
              </a:rPr>
              <a:t>……</a:t>
            </a:r>
            <a:endParaRPr lang="en-GB" sz="320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1883445"/>
            <a:ext cx="6096000" cy="4362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990" y="123751"/>
            <a:ext cx="5813149" cy="377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3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964702"/>
            <a:ext cx="10515600" cy="893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3600" b="1" smtClean="0">
                <a:solidFill>
                  <a:schemeClr val="bg1"/>
                </a:solidFill>
              </a:rPr>
              <a:t>Health system design</a:t>
            </a:r>
            <a:endParaRPr lang="en-GB" sz="3600" b="1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794"/>
            <a:ext cx="6105378" cy="5490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214" y="342794"/>
            <a:ext cx="5782786" cy="543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3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CH" b="1" smtClean="0"/>
              <a:t>DINAMISM</a:t>
            </a:r>
            <a:endParaRPr lang="en-GB" b="1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3460839" cy="4351336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fr-CH" b="1"/>
              <a:t>D</a:t>
            </a:r>
            <a:r>
              <a:rPr lang="fr-CH"/>
              <a:t>iversified      </a:t>
            </a:r>
            <a:r>
              <a:rPr lang="fr-CH" b="1"/>
              <a:t>I</a:t>
            </a:r>
            <a:r>
              <a:rPr lang="fr-CH"/>
              <a:t>ncome</a:t>
            </a:r>
          </a:p>
          <a:p>
            <a:pPr lvl="0">
              <a:lnSpc>
                <a:spcPct val="80000"/>
              </a:lnSpc>
            </a:pPr>
            <a:r>
              <a:rPr lang="fr-CH" b="1"/>
              <a:t>N</a:t>
            </a:r>
            <a:r>
              <a:rPr lang="fr-CH"/>
              <a:t>ational </a:t>
            </a:r>
            <a:r>
              <a:rPr lang="fr-CH" b="1"/>
              <a:t>A</a:t>
            </a:r>
            <a:r>
              <a:rPr lang="fr-CH"/>
              <a:t>uthority</a:t>
            </a:r>
            <a:r>
              <a:rPr lang="en-GB"/>
              <a:t>(ies)</a:t>
            </a:r>
          </a:p>
          <a:p>
            <a:pPr lvl="0">
              <a:lnSpc>
                <a:spcPct val="80000"/>
              </a:lnSpc>
            </a:pPr>
            <a:r>
              <a:rPr lang="fr-CH" b="1"/>
              <a:t>M</a:t>
            </a:r>
            <a:r>
              <a:rPr lang="fr-CH"/>
              <a:t>ultiple ownership</a:t>
            </a:r>
          </a:p>
          <a:p>
            <a:pPr lvl="0">
              <a:lnSpc>
                <a:spcPct val="80000"/>
              </a:lnSpc>
            </a:pPr>
            <a:r>
              <a:rPr lang="fr-CH" b="1"/>
              <a:t>I</a:t>
            </a:r>
            <a:r>
              <a:rPr lang="fr-CH"/>
              <a:t>nnovation</a:t>
            </a:r>
          </a:p>
          <a:p>
            <a:pPr lvl="0">
              <a:lnSpc>
                <a:spcPct val="80000"/>
              </a:lnSpc>
            </a:pPr>
            <a:r>
              <a:rPr lang="fr-CH" b="1"/>
              <a:t>S</a:t>
            </a:r>
            <a:r>
              <a:rPr lang="fr-CH"/>
              <a:t>ocial accountability</a:t>
            </a:r>
          </a:p>
          <a:p>
            <a:pPr lvl="0">
              <a:lnSpc>
                <a:spcPct val="80000"/>
              </a:lnSpc>
            </a:pPr>
            <a:r>
              <a:rPr lang="fr-CH" b="1"/>
              <a:t>M</a:t>
            </a:r>
            <a:r>
              <a:rPr lang="fr-CH"/>
              <a:t>arket-oriented</a:t>
            </a:r>
          </a:p>
          <a:p>
            <a:pPr lvl="0">
              <a:lnSpc>
                <a:spcPct val="80000"/>
              </a:lnSpc>
            </a:pPr>
            <a:endParaRPr lang="fr-C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039" y="-29955"/>
            <a:ext cx="5165957" cy="688795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547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166" y="365125"/>
            <a:ext cx="11521440" cy="909883"/>
          </a:xfrm>
        </p:spPr>
        <p:txBody>
          <a:bodyPr>
            <a:normAutofit fontScale="90000"/>
          </a:bodyPr>
          <a:lstStyle/>
          <a:p>
            <a:r>
              <a:rPr lang="fr-CH" b="1" err="1" smtClean="0"/>
              <a:t>Designing</a:t>
            </a:r>
            <a:r>
              <a:rPr lang="fr-CH" b="1" smtClean="0"/>
              <a:t> programmes for positive impact on state building </a:t>
            </a:r>
            <a:endParaRPr lang="en-GB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166" y="1477109"/>
            <a:ext cx="11521440" cy="5022166"/>
          </a:xfrm>
        </p:spPr>
        <p:txBody>
          <a:bodyPr>
            <a:normAutofit/>
          </a:bodyPr>
          <a:lstStyle/>
          <a:p>
            <a:r>
              <a:rPr lang="fr-CH" smtClean="0"/>
              <a:t>Support </a:t>
            </a:r>
            <a:r>
              <a:rPr lang="fr-CH" smtClean="0"/>
              <a:t>leadership</a:t>
            </a:r>
            <a:r>
              <a:rPr lang="fr-CH" smtClean="0"/>
              <a:t> </a:t>
            </a:r>
            <a:r>
              <a:rPr lang="fr-CH" smtClean="0"/>
              <a:t>&amp; progressive financial contribution</a:t>
            </a:r>
          </a:p>
          <a:p>
            <a:r>
              <a:rPr lang="fr-CH" smtClean="0"/>
              <a:t>Focus support </a:t>
            </a:r>
            <a:r>
              <a:rPr lang="fr-CH" smtClean="0"/>
              <a:t>for </a:t>
            </a:r>
            <a:r>
              <a:rPr lang="fr-CH" smtClean="0"/>
              <a:t>inclusive provision</a:t>
            </a:r>
            <a:endParaRPr lang="fr-CH" smtClean="0"/>
          </a:p>
          <a:p>
            <a:r>
              <a:rPr lang="fr-CH" err="1" smtClean="0"/>
              <a:t>Decentralise</a:t>
            </a:r>
            <a:r>
              <a:rPr lang="fr-CH" smtClean="0"/>
              <a:t> </a:t>
            </a:r>
            <a:r>
              <a:rPr lang="fr-CH" err="1" smtClean="0"/>
              <a:t>resources</a:t>
            </a:r>
            <a:r>
              <a:rPr lang="fr-CH" smtClean="0"/>
              <a:t>, </a:t>
            </a:r>
            <a:r>
              <a:rPr lang="fr-CH" err="1" smtClean="0"/>
              <a:t>with</a:t>
            </a:r>
            <a:r>
              <a:rPr lang="fr-CH" smtClean="0"/>
              <a:t> </a:t>
            </a:r>
            <a:r>
              <a:rPr lang="fr-CH" err="1" smtClean="0"/>
              <a:t>accountability</a:t>
            </a:r>
            <a:r>
              <a:rPr lang="fr-CH" smtClean="0"/>
              <a:t> to local </a:t>
            </a:r>
            <a:r>
              <a:rPr lang="fr-CH" smtClean="0"/>
              <a:t>communities</a:t>
            </a:r>
            <a:endParaRPr lang="fr-CH"/>
          </a:p>
          <a:p>
            <a:r>
              <a:rPr lang="fr-CH" err="1" smtClean="0"/>
              <a:t>Ownership</a:t>
            </a:r>
            <a:r>
              <a:rPr lang="fr-CH" smtClean="0"/>
              <a:t> – central, </a:t>
            </a:r>
            <a:r>
              <a:rPr lang="fr-CH" err="1" smtClean="0"/>
              <a:t>regional</a:t>
            </a:r>
            <a:r>
              <a:rPr lang="fr-CH" smtClean="0"/>
              <a:t>, local </a:t>
            </a:r>
          </a:p>
          <a:p>
            <a:r>
              <a:rPr lang="en-GB" smtClean="0"/>
              <a:t>Build </a:t>
            </a:r>
            <a:r>
              <a:rPr lang="en-GB"/>
              <a:t>sub-national capacity &amp; support public </a:t>
            </a:r>
            <a:r>
              <a:rPr lang="en-GB" smtClean="0"/>
              <a:t>reasoning </a:t>
            </a:r>
            <a:r>
              <a:rPr lang="en-GB"/>
              <a:t>&amp; consent </a:t>
            </a:r>
            <a:r>
              <a:rPr lang="en-GB" smtClean="0"/>
              <a:t>building  - may </a:t>
            </a:r>
            <a:r>
              <a:rPr lang="en-GB"/>
              <a:t>contribute to political </a:t>
            </a:r>
            <a:r>
              <a:rPr lang="en-GB" smtClean="0"/>
              <a:t>agency</a:t>
            </a:r>
          </a:p>
          <a:p>
            <a:r>
              <a:rPr lang="fr-CH" smtClean="0"/>
              <a:t>For </a:t>
            </a:r>
            <a:r>
              <a:rPr lang="fr-CH" err="1" smtClean="0"/>
              <a:t>legitimacy</a:t>
            </a:r>
            <a:r>
              <a:rPr lang="fr-CH" smtClean="0"/>
              <a:t>, </a:t>
            </a:r>
            <a:r>
              <a:rPr lang="fr-CH" i="1" err="1" smtClean="0"/>
              <a:t>quality</a:t>
            </a:r>
            <a:r>
              <a:rPr lang="fr-CH" smtClean="0"/>
              <a:t> of provision more important </a:t>
            </a:r>
            <a:r>
              <a:rPr lang="fr-CH" err="1" smtClean="0"/>
              <a:t>than</a:t>
            </a:r>
            <a:r>
              <a:rPr lang="fr-CH" smtClean="0"/>
              <a:t> </a:t>
            </a:r>
            <a:r>
              <a:rPr lang="fr-CH" i="1" smtClean="0"/>
              <a:t>who</a:t>
            </a:r>
            <a:r>
              <a:rPr lang="fr-CH" smtClean="0"/>
              <a:t> provides </a:t>
            </a:r>
            <a:r>
              <a:rPr lang="fr-CH" smtClean="0"/>
              <a:t>(non-state </a:t>
            </a:r>
            <a:r>
              <a:rPr lang="fr-CH" err="1" smtClean="0"/>
              <a:t>partners</a:t>
            </a:r>
            <a:r>
              <a:rPr lang="fr-CH" smtClean="0"/>
              <a:t> </a:t>
            </a:r>
            <a:r>
              <a:rPr lang="fr-CH" err="1" smtClean="0"/>
              <a:t>can</a:t>
            </a:r>
            <a:r>
              <a:rPr lang="fr-CH" smtClean="0"/>
              <a:t> </a:t>
            </a:r>
            <a:r>
              <a:rPr lang="fr-CH" err="1" smtClean="0"/>
              <a:t>be</a:t>
            </a:r>
            <a:r>
              <a:rPr lang="fr-CH" smtClean="0"/>
              <a:t> </a:t>
            </a:r>
            <a:r>
              <a:rPr lang="fr-CH" err="1" smtClean="0"/>
              <a:t>perceived</a:t>
            </a:r>
            <a:r>
              <a:rPr lang="fr-CH" smtClean="0"/>
              <a:t> to </a:t>
            </a:r>
            <a:r>
              <a:rPr lang="fr-CH" err="1" smtClean="0"/>
              <a:t>be</a:t>
            </a:r>
            <a:r>
              <a:rPr lang="fr-CH" smtClean="0"/>
              <a:t> ‘</a:t>
            </a:r>
            <a:r>
              <a:rPr lang="fr-CH" err="1" smtClean="0"/>
              <a:t>arms</a:t>
            </a:r>
            <a:r>
              <a:rPr lang="fr-CH" smtClean="0"/>
              <a:t> of the state’)</a:t>
            </a:r>
          </a:p>
          <a:p>
            <a:r>
              <a:rPr lang="fr-CH" smtClean="0"/>
              <a:t>Corruption &amp; </a:t>
            </a:r>
            <a:r>
              <a:rPr lang="fr-CH" err="1" smtClean="0"/>
              <a:t>weak</a:t>
            </a:r>
            <a:r>
              <a:rPr lang="fr-CH" smtClean="0"/>
              <a:t> PFM undermine legitimacy </a:t>
            </a:r>
          </a:p>
          <a:p>
            <a:endParaRPr lang="fr-CH" smtClean="0"/>
          </a:p>
          <a:p>
            <a:endParaRPr lang="fr-CH" smtClean="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394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625" y="365125"/>
            <a:ext cx="11016175" cy="1325563"/>
          </a:xfrm>
        </p:spPr>
        <p:txBody>
          <a:bodyPr/>
          <a:lstStyle/>
          <a:p>
            <a:r>
              <a:rPr lang="fr-CH" b="1" smtClean="0"/>
              <a:t>Statebuilding potential of health programming in Myanmar special regions</a:t>
            </a:r>
            <a:endParaRPr lang="en-GB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1" y="1825625"/>
            <a:ext cx="9027918" cy="4898732"/>
          </a:xfrm>
        </p:spPr>
        <p:txBody>
          <a:bodyPr>
            <a:normAutofit/>
          </a:bodyPr>
          <a:lstStyle/>
          <a:p>
            <a:pPr lvl="0" indent="0">
              <a:lnSpc>
                <a:spcPct val="110000"/>
              </a:lnSpc>
              <a:buSzPct val="100000"/>
              <a:buFont typeface="Arial" pitchFamily="34"/>
              <a:buChar char="•"/>
            </a:pPr>
            <a:r>
              <a:rPr lang="en-GB" sz="3200" smtClean="0">
                <a:solidFill>
                  <a:srgbClr val="000000"/>
                </a:solidFill>
              </a:rPr>
              <a:t>promote </a:t>
            </a:r>
            <a:r>
              <a:rPr lang="en-GB" sz="3200" smtClean="0">
                <a:solidFill>
                  <a:srgbClr val="000000"/>
                </a:solidFill>
              </a:rPr>
              <a:t>social </a:t>
            </a:r>
            <a:r>
              <a:rPr lang="en-GB" sz="3200" smtClean="0">
                <a:solidFill>
                  <a:srgbClr val="000000"/>
                </a:solidFill>
              </a:rPr>
              <a:t>accountability</a:t>
            </a:r>
            <a:endParaRPr lang="en-GB" sz="3200" smtClean="0">
              <a:solidFill>
                <a:srgbClr val="000000"/>
              </a:solidFill>
            </a:endParaRPr>
          </a:p>
          <a:p>
            <a:pPr lvl="0" indent="0">
              <a:lnSpc>
                <a:spcPct val="110000"/>
              </a:lnSpc>
              <a:buSzPct val="100000"/>
              <a:buFont typeface="Arial" pitchFamily="34"/>
              <a:buChar char="•"/>
            </a:pPr>
            <a:r>
              <a:rPr lang="en-GB" sz="3200" smtClean="0">
                <a:solidFill>
                  <a:srgbClr val="000000"/>
                </a:solidFill>
              </a:rPr>
              <a:t>initiatives </a:t>
            </a:r>
            <a:r>
              <a:rPr lang="en-GB" sz="3200">
                <a:solidFill>
                  <a:srgbClr val="000000"/>
                </a:solidFill>
              </a:rPr>
              <a:t>to bring authorities that are in </a:t>
            </a:r>
            <a:r>
              <a:rPr lang="en-GB" sz="3200" smtClean="0">
                <a:solidFill>
                  <a:srgbClr val="000000"/>
                </a:solidFill>
              </a:rPr>
              <a:t>conflict together</a:t>
            </a:r>
            <a:endParaRPr lang="en-GB" sz="3200">
              <a:solidFill>
                <a:srgbClr val="000000"/>
              </a:solidFill>
            </a:endParaRPr>
          </a:p>
          <a:p>
            <a:pPr lvl="0" indent="0">
              <a:lnSpc>
                <a:spcPct val="110000"/>
              </a:lnSpc>
              <a:buSzPct val="100000"/>
              <a:buFont typeface="Arial" pitchFamily="34"/>
              <a:buChar char="•"/>
            </a:pPr>
            <a:r>
              <a:rPr lang="en-GB" sz="3200" smtClean="0">
                <a:solidFill>
                  <a:srgbClr val="000000"/>
                </a:solidFill>
              </a:rPr>
              <a:t>support UHC </a:t>
            </a:r>
            <a:r>
              <a:rPr lang="en-GB" sz="3200">
                <a:solidFill>
                  <a:srgbClr val="000000"/>
                </a:solidFill>
              </a:rPr>
              <a:t>&amp; health </a:t>
            </a:r>
            <a:r>
              <a:rPr lang="en-GB" sz="3200" smtClean="0">
                <a:solidFill>
                  <a:srgbClr val="000000"/>
                </a:solidFill>
              </a:rPr>
              <a:t>rights</a:t>
            </a:r>
            <a:endParaRPr lang="en-GB" sz="3200">
              <a:solidFill>
                <a:srgbClr val="000000"/>
              </a:solidFill>
            </a:endParaRPr>
          </a:p>
          <a:p>
            <a:pPr lvl="0" indent="0">
              <a:lnSpc>
                <a:spcPct val="110000"/>
              </a:lnSpc>
              <a:buSzPct val="100000"/>
              <a:buFont typeface="Arial" pitchFamily="34"/>
              <a:buChar char="•"/>
            </a:pPr>
            <a:r>
              <a:rPr lang="en-GB" sz="3200" smtClean="0">
                <a:solidFill>
                  <a:srgbClr val="000000"/>
                </a:solidFill>
              </a:rPr>
              <a:t>support </a:t>
            </a:r>
            <a:r>
              <a:rPr lang="en-GB" sz="3200">
                <a:solidFill>
                  <a:srgbClr val="000000"/>
                </a:solidFill>
              </a:rPr>
              <a:t>all efforts to demilitarise the </a:t>
            </a:r>
            <a:r>
              <a:rPr lang="en-GB" sz="3200" smtClean="0">
                <a:solidFill>
                  <a:srgbClr val="000000"/>
                </a:solidFill>
              </a:rPr>
              <a:t>special regions </a:t>
            </a:r>
            <a:r>
              <a:rPr lang="en-GB" sz="3200">
                <a:solidFill>
                  <a:srgbClr val="000000"/>
                </a:solidFill>
              </a:rPr>
              <a:t>and help people </a:t>
            </a:r>
            <a:r>
              <a:rPr lang="en-GB" sz="3200" smtClean="0">
                <a:solidFill>
                  <a:srgbClr val="000000"/>
                </a:solidFill>
              </a:rPr>
              <a:t>seek </a:t>
            </a:r>
            <a:r>
              <a:rPr lang="en-GB" sz="3200" smtClean="0">
                <a:solidFill>
                  <a:srgbClr val="000000"/>
                </a:solidFill>
              </a:rPr>
              <a:t>opportunities </a:t>
            </a:r>
            <a:endParaRPr lang="en-GB" sz="3200">
              <a:solidFill>
                <a:srgbClr val="000000"/>
              </a:solidFill>
            </a:endParaRPr>
          </a:p>
          <a:p>
            <a:pPr lvl="0" indent="0">
              <a:lnSpc>
                <a:spcPct val="110000"/>
              </a:lnSpc>
              <a:buSzPct val="100000"/>
              <a:buFont typeface="Arial" pitchFamily="34"/>
              <a:buChar char="•"/>
            </a:pPr>
            <a:r>
              <a:rPr lang="en-GB" sz="3200" smtClean="0">
                <a:solidFill>
                  <a:srgbClr val="000000"/>
                </a:solidFill>
              </a:rPr>
              <a:t>advocate </a:t>
            </a:r>
            <a:r>
              <a:rPr lang="en-GB" sz="3200">
                <a:solidFill>
                  <a:srgbClr val="000000"/>
                </a:solidFill>
              </a:rPr>
              <a:t>that </a:t>
            </a:r>
            <a:r>
              <a:rPr lang="en-GB" sz="3200" smtClean="0">
                <a:solidFill>
                  <a:srgbClr val="000000"/>
                </a:solidFill>
              </a:rPr>
              <a:t>resources </a:t>
            </a:r>
            <a:r>
              <a:rPr lang="en-GB" sz="3200">
                <a:solidFill>
                  <a:srgbClr val="000000"/>
                </a:solidFill>
              </a:rPr>
              <a:t>are used </a:t>
            </a:r>
            <a:r>
              <a:rPr lang="en-GB" sz="3200" smtClean="0">
                <a:solidFill>
                  <a:srgbClr val="000000"/>
                </a:solidFill>
              </a:rPr>
              <a:t>for services </a:t>
            </a:r>
            <a:endParaRPr lang="en-GB" sz="3200">
              <a:solidFill>
                <a:srgbClr val="000000"/>
              </a:solidFill>
            </a:endParaRPr>
          </a:p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513" y="2296017"/>
            <a:ext cx="3421487" cy="456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2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642918"/>
            <a:ext cx="11507372" cy="988934"/>
          </a:xfrm>
        </p:spPr>
        <p:txBody>
          <a:bodyPr>
            <a:normAutofit fontScale="90000"/>
          </a:bodyPr>
          <a:lstStyle/>
          <a:p>
            <a:r>
              <a:rPr lang="en-GB" sz="3600" b="1" smtClean="0"/>
              <a:t>Health Pooled Fund, </a:t>
            </a:r>
            <a:r>
              <a:rPr lang="en-GB" sz="3600" b="1"/>
              <a:t>South </a:t>
            </a:r>
            <a:r>
              <a:rPr lang="en-GB" sz="3600" b="1" smtClean="0"/>
              <a:t>Sudan</a:t>
            </a:r>
            <a:br>
              <a:rPr lang="en-GB" sz="3600" b="1" smtClean="0"/>
            </a:br>
            <a:r>
              <a:rPr lang="en-GB" sz="3600" smtClean="0"/>
              <a:t>Logframe </a:t>
            </a:r>
            <a:r>
              <a:rPr lang="en-GB" sz="3600"/>
              <a:t>indicators for accountability &amp; inclusion:</a:t>
            </a:r>
            <a:r>
              <a:rPr lang="en-GB" smtClean="0"/>
              <a:t/>
            </a:r>
            <a:br>
              <a:rPr lang="en-GB" smtClean="0"/>
            </a:b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mtClean="0"/>
              <a:t>% of state </a:t>
            </a:r>
            <a:r>
              <a:rPr lang="en-GB" err="1" smtClean="0"/>
              <a:t>MoH</a:t>
            </a:r>
            <a:r>
              <a:rPr lang="en-GB" smtClean="0"/>
              <a:t> and County Health Departments publish their budgets</a:t>
            </a:r>
          </a:p>
          <a:p>
            <a:pPr lvl="0"/>
            <a:r>
              <a:rPr lang="en-GB" smtClean="0"/>
              <a:t>numbers (%) of active health facility committee meetings</a:t>
            </a:r>
          </a:p>
          <a:p>
            <a:pPr lvl="0"/>
            <a:r>
              <a:rPr lang="en-GB" smtClean="0"/>
              <a:t>% health facility committee are women</a:t>
            </a:r>
          </a:p>
          <a:p>
            <a:pPr lvl="0"/>
            <a:r>
              <a:rPr lang="en-GB" smtClean="0"/>
              <a:t>% monthly supervisions of CHDs &amp; facilities conducted  to agreed standard by State </a:t>
            </a:r>
            <a:r>
              <a:rPr lang="en-GB" err="1" smtClean="0"/>
              <a:t>MoH</a:t>
            </a:r>
            <a:r>
              <a:rPr lang="en-GB" smtClean="0"/>
              <a:t> team</a:t>
            </a:r>
          </a:p>
          <a:p>
            <a:pPr lvl="0"/>
            <a:r>
              <a:rPr lang="en-GB" smtClean="0"/>
              <a:t>% staff in supported facilities paid by </a:t>
            </a:r>
            <a:r>
              <a:rPr lang="en-GB" err="1" smtClean="0"/>
              <a:t>SMoH</a:t>
            </a:r>
            <a:r>
              <a:rPr lang="en-GB" smtClean="0"/>
              <a:t> in full and on time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38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2610"/>
          </a:xfrm>
        </p:spPr>
        <p:txBody>
          <a:bodyPr/>
          <a:lstStyle/>
          <a:p>
            <a:r>
              <a:rPr lang="fr-CH" b="1" smtClean="0"/>
              <a:t>Refugees, diplaced &amp; migrants</a:t>
            </a:r>
            <a:endParaRPr lang="en-GB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308" y="1378039"/>
            <a:ext cx="3676150" cy="2180464"/>
          </a:xfrm>
        </p:spPr>
        <p:txBody>
          <a:bodyPr>
            <a:normAutofit fontScale="92500"/>
          </a:bodyPr>
          <a:lstStyle/>
          <a:p>
            <a:r>
              <a:rPr lang="fr-CH" smtClean="0"/>
              <a:t>Inclusion in national planning</a:t>
            </a:r>
          </a:p>
          <a:p>
            <a:r>
              <a:rPr lang="fr-CH" smtClean="0"/>
              <a:t>Flexible programme design ‘follow the people not the border’</a:t>
            </a:r>
          </a:p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58" y="1107584"/>
            <a:ext cx="7232255" cy="5424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9" y="3558503"/>
            <a:ext cx="2375186" cy="316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7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3031"/>
            <a:ext cx="10515600" cy="721217"/>
          </a:xfrm>
        </p:spPr>
        <p:txBody>
          <a:bodyPr/>
          <a:lstStyle/>
          <a:p>
            <a:r>
              <a:rPr lang="fr-CH" b="1" smtClean="0"/>
              <a:t>Sources</a:t>
            </a:r>
            <a:endParaRPr lang="en-GB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10" y="682580"/>
            <a:ext cx="11835684" cy="6175420"/>
          </a:xfrm>
        </p:spPr>
        <p:txBody>
          <a:bodyPr>
            <a:normAutofit fontScale="92500" lnSpcReduction="20000"/>
          </a:bodyPr>
          <a:lstStyle/>
          <a:p>
            <a:r>
              <a:rPr lang="en-GB" sz="1700" smtClean="0">
                <a:solidFill>
                  <a:prstClr val="black"/>
                </a:solidFill>
                <a:ea typeface="+mj-ea"/>
                <a:cs typeface="+mj-cs"/>
              </a:rPr>
              <a:t>Orbis: The Stanford Geospatial Network Model of the Roman World. </a:t>
            </a:r>
            <a:r>
              <a:rPr lang="en-GB" sz="1700" smtClean="0">
                <a:solidFill>
                  <a:prstClr val="black"/>
                </a:solidFill>
              </a:rPr>
              <a:t>Map of the Roman world was created by Walter Scheidel, an historian in the Classics and History Departments at Stanford</a:t>
            </a:r>
            <a:r>
              <a:rPr lang="en-GB" sz="170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GB" sz="1700" smtClean="0">
                <a:hlinkClick r:id="rId2"/>
              </a:rPr>
              <a:t>http://orbis.stanford.edu/</a:t>
            </a:r>
            <a:endParaRPr lang="en-GB" sz="1700" smtClean="0"/>
          </a:p>
          <a:p>
            <a:r>
              <a:rPr lang="en-GB" sz="1700" smtClean="0">
                <a:hlinkClick r:id="rId3"/>
              </a:rPr>
              <a:t>http://reliefweb.int/report/nigeria/lake-chad-basin-crisis-overview-12-may-2016</a:t>
            </a:r>
            <a:r>
              <a:rPr lang="en-GB" sz="1700" smtClean="0"/>
              <a:t> </a:t>
            </a:r>
            <a:endParaRPr lang="en-GB" sz="1700" smtClean="0"/>
          </a:p>
          <a:p>
            <a:r>
              <a:rPr lang="fr-CH" sz="1700"/>
              <a:t>Essential Package of Heatlh Services</a:t>
            </a:r>
            <a:r>
              <a:rPr lang="fr-CH" sz="1700"/>
              <a:t>. </a:t>
            </a:r>
            <a:r>
              <a:rPr lang="fr-CH" sz="1700"/>
              <a:t>Somali Health Ministries. EC. UNICEF. 2009 </a:t>
            </a:r>
            <a:r>
              <a:rPr lang="fr-CH" sz="1700">
                <a:hlinkClick r:id="rId4"/>
              </a:rPr>
              <a:t>http</a:t>
            </a:r>
            <a:r>
              <a:rPr lang="fr-CH" sz="1700">
                <a:hlinkClick r:id="rId4"/>
              </a:rPr>
              <a:t>://</a:t>
            </a:r>
            <a:r>
              <a:rPr lang="fr-CH" sz="1700" smtClean="0">
                <a:hlinkClick r:id="rId4"/>
              </a:rPr>
              <a:t>www.unicef.org/somalia/health_11681.htm</a:t>
            </a:r>
            <a:r>
              <a:rPr lang="fr-CH" sz="1700" smtClean="0"/>
              <a:t> </a:t>
            </a:r>
            <a:endParaRPr lang="en-GB" sz="1700" smtClean="0"/>
          </a:p>
          <a:p>
            <a:r>
              <a:rPr lang="en-US" sz="1700" smtClean="0"/>
              <a:t>“</a:t>
            </a:r>
            <a:r>
              <a:rPr lang="en-US" sz="1700" i="1" u="sng"/>
              <a:t>Drought and vulnerability in the Sahel region of West Africa</a:t>
            </a:r>
            <a:r>
              <a:rPr lang="en-US" sz="1700" i="1"/>
              <a:t> – </a:t>
            </a:r>
            <a:r>
              <a:rPr lang="en-US" sz="1700" i="1" u="sng"/>
              <a:t>Review of drought interventions with special focus on malnutrition</a:t>
            </a:r>
            <a:r>
              <a:rPr lang="en-US" sz="1700" i="1"/>
              <a:t> and </a:t>
            </a:r>
            <a:r>
              <a:rPr lang="en-US" sz="1700" i="1" u="sng"/>
              <a:t>Drought preparedness response” </a:t>
            </a:r>
            <a:r>
              <a:rPr lang="en-US" sz="1700" u="sng" smtClean="0">
                <a:hlinkClick r:id="rId5"/>
              </a:rPr>
              <a:t>http</a:t>
            </a:r>
            <a:r>
              <a:rPr lang="en-US" sz="1700" u="sng">
                <a:hlinkClick r:id="rId5"/>
              </a:rPr>
              <a:t>://</a:t>
            </a:r>
            <a:r>
              <a:rPr lang="en-US" sz="1700" u="sng" smtClean="0">
                <a:hlinkClick r:id="rId5"/>
              </a:rPr>
              <a:t>ec.europa.eu/echo/pdf_files/evaluation/2007/west_africa_sahel.pdf</a:t>
            </a:r>
            <a:endParaRPr lang="en-US" sz="1700" u="sng" smtClean="0"/>
          </a:p>
          <a:p>
            <a:r>
              <a:rPr lang="en-GB" sz="1700"/>
              <a:t>Oakland Institute, “Sahel: a prisoner of starvation?  A  case study of the 2005 food crisis in Niger”, who blame it on the opening up of the market of the 16 ECOWAS </a:t>
            </a:r>
            <a:r>
              <a:rPr lang="en-GB" sz="1700" smtClean="0"/>
              <a:t>countries</a:t>
            </a:r>
          </a:p>
          <a:p>
            <a:r>
              <a:rPr lang="en-GB" sz="1600">
                <a:solidFill>
                  <a:srgbClr val="000000"/>
                </a:solidFill>
                <a:latin typeface="Calibri" panose="020F0502020204030204" pitchFamily="34" charset="0"/>
              </a:rPr>
              <a:t>Commins, Stephen, Fiona Davies, </a:t>
            </a:r>
            <a:r>
              <a:rPr lang="en-GB" sz="1600" err="1">
                <a:solidFill>
                  <a:srgbClr val="000000"/>
                </a:solidFill>
                <a:latin typeface="Calibri" panose="020F0502020204030204" pitchFamily="34" charset="0"/>
              </a:rPr>
              <a:t>Anthea</a:t>
            </a:r>
            <a:r>
              <a:rPr lang="en-GB" sz="1600">
                <a:solidFill>
                  <a:srgbClr val="000000"/>
                </a:solidFill>
                <a:latin typeface="Calibri" panose="020F0502020204030204" pitchFamily="34" charset="0"/>
              </a:rPr>
              <a:t> Gordon, Elizabeth </a:t>
            </a:r>
            <a:r>
              <a:rPr lang="en-GB" sz="1600" err="1">
                <a:solidFill>
                  <a:srgbClr val="000000"/>
                </a:solidFill>
                <a:latin typeface="Calibri" panose="020F0502020204030204" pitchFamily="34" charset="0"/>
              </a:rPr>
              <a:t>Hodson</a:t>
            </a:r>
            <a:r>
              <a:rPr lang="en-GB" sz="1600">
                <a:solidFill>
                  <a:srgbClr val="000000"/>
                </a:solidFill>
                <a:latin typeface="Calibri" panose="020F0502020204030204" pitchFamily="34" charset="0"/>
              </a:rPr>
              <a:t>, Jacob Hughes, and Stephen Lister. 2013. Pooled funding to support service delivery – lessons of experience from fragile and conflict-affected states. 87 p. Department for International Development, DFID. Available from: </a:t>
            </a:r>
            <a:r>
              <a:rPr lang="en-GB" sz="1600">
                <a:solidFill>
                  <a:srgbClr val="000000"/>
                </a:solidFill>
                <a:latin typeface="Calibri" panose="020F0502020204030204" pitchFamily="34" charset="0"/>
                <a:hlinkClick r:id="rId6"/>
              </a:rPr>
              <a:t>http://r4d.dfid.gov.uk/pdf/outputs/misc_Gov/61050-PFs-Full_Volume(May2013).pdf</a:t>
            </a:r>
            <a:endParaRPr lang="en-GB" sz="16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CH" sz="1700" smtClean="0"/>
              <a:t>Pearson N et al. </a:t>
            </a:r>
            <a:r>
              <a:rPr lang="fr-CH" sz="1700" err="1" smtClean="0"/>
              <a:t>Thematic</a:t>
            </a:r>
            <a:r>
              <a:rPr lang="fr-CH" sz="1700" smtClean="0"/>
              <a:t> </a:t>
            </a:r>
            <a:r>
              <a:rPr lang="fr-CH" sz="1700" err="1" smtClean="0"/>
              <a:t>review</a:t>
            </a:r>
            <a:r>
              <a:rPr lang="fr-CH" sz="1700" smtClean="0"/>
              <a:t> of the Global </a:t>
            </a:r>
            <a:r>
              <a:rPr lang="fr-CH" sz="1700" err="1" smtClean="0"/>
              <a:t>Fund</a:t>
            </a:r>
            <a:r>
              <a:rPr lang="fr-CH" sz="1700" smtClean="0"/>
              <a:t> in fragile states. Global </a:t>
            </a:r>
            <a:r>
              <a:rPr lang="fr-CH" sz="1700" err="1" smtClean="0"/>
              <a:t>Fund</a:t>
            </a:r>
            <a:r>
              <a:rPr lang="fr-CH" sz="1700" smtClean="0"/>
              <a:t>, EHG. </a:t>
            </a:r>
            <a:r>
              <a:rPr lang="fr-CH" sz="1700"/>
              <a:t>KIT 2014 </a:t>
            </a:r>
            <a:r>
              <a:rPr lang="fr-CH" sz="1700">
                <a:hlinkClick r:id="rId7" action="ppaction://hlinkfile"/>
              </a:rPr>
              <a:t>file:///C:/</a:t>
            </a:r>
            <a:r>
              <a:rPr lang="fr-CH" sz="1700" smtClean="0">
                <a:hlinkClick r:id="rId7" action="ppaction://hlinkfile"/>
              </a:rPr>
              <a:t>Users/User/Downloads/TERG_Evaluation2013-2014ThematicReviewFragileStates_Report_en.pdf</a:t>
            </a:r>
            <a:r>
              <a:rPr lang="fr-CH" sz="1700" smtClean="0"/>
              <a:t> </a:t>
            </a:r>
            <a:endParaRPr lang="en-GB" sz="1700" smtClean="0"/>
          </a:p>
          <a:p>
            <a:r>
              <a:rPr lang="en-GB" sz="1700"/>
              <a:t>Pearson N. 2010 </a:t>
            </a:r>
            <a:r>
              <a:rPr lang="en-GB" sz="1700" smtClean="0"/>
              <a:t>. The </a:t>
            </a:r>
            <a:r>
              <a:rPr lang="en-GB" sz="1700"/>
              <a:t>Role of the Health Sector in Wider State-Building; a discussion paper. </a:t>
            </a:r>
            <a:r>
              <a:rPr lang="en-GB" sz="1700" smtClean="0"/>
              <a:t>Save </a:t>
            </a:r>
            <a:r>
              <a:rPr lang="en-GB" sz="1700"/>
              <a:t>the Children, Health &amp; Fragile States </a:t>
            </a:r>
            <a:r>
              <a:rPr lang="en-GB" sz="1700" smtClean="0"/>
              <a:t>Network</a:t>
            </a:r>
            <a:r>
              <a:rPr lang="en-GB" sz="1700"/>
              <a:t> </a:t>
            </a:r>
            <a:r>
              <a:rPr lang="en-GB" sz="1700" smtClean="0"/>
              <a:t>2010</a:t>
            </a:r>
          </a:p>
          <a:p>
            <a:r>
              <a:rPr lang="fr-CH" sz="1700" smtClean="0"/>
              <a:t>Su. A. . </a:t>
            </a:r>
            <a:r>
              <a:rPr lang="fr-CH" sz="1700"/>
              <a:t>Splits and schisms in South Sudan. How the creation of more states is undermining peace. </a:t>
            </a:r>
            <a:r>
              <a:rPr lang="fr-CH" sz="1700" smtClean="0"/>
              <a:t> Irin 16 June 2016 </a:t>
            </a:r>
            <a:r>
              <a:rPr lang="fr-CH" sz="1700" smtClean="0">
                <a:hlinkClick r:id="rId8"/>
              </a:rPr>
              <a:t>https</a:t>
            </a:r>
            <a:r>
              <a:rPr lang="fr-CH" sz="1700">
                <a:hlinkClick r:id="rId8"/>
              </a:rPr>
              <a:t>://</a:t>
            </a:r>
            <a:r>
              <a:rPr lang="fr-CH" sz="1700" smtClean="0">
                <a:hlinkClick r:id="rId8"/>
              </a:rPr>
              <a:t>www.irinnews.org/analysis/2016/06/16/splits-and-schisms-south-sudan</a:t>
            </a:r>
            <a:r>
              <a:rPr lang="fr-CH" sz="1700" smtClean="0"/>
              <a:t>   </a:t>
            </a:r>
            <a:endParaRPr lang="en-GB" sz="1700" smtClean="0"/>
          </a:p>
          <a:p>
            <a:r>
              <a:rPr lang="fr-CH" sz="1700" smtClean="0"/>
              <a:t>Pearson N. Emerging helath brief: Health systems in fragile states. Global Health Minders. University of Copenhagen</a:t>
            </a:r>
            <a:endParaRPr lang="en-GB" sz="1700" smtClean="0"/>
          </a:p>
          <a:p>
            <a:r>
              <a:rPr lang="fr-CH" sz="1700" err="1" smtClean="0"/>
              <a:t>Ndarahutse</a:t>
            </a:r>
            <a:r>
              <a:rPr lang="fr-CH" sz="1700" smtClean="0"/>
              <a:t> S et al 2012 </a:t>
            </a:r>
            <a:r>
              <a:rPr lang="en-GB" sz="1700"/>
              <a:t>Synthesis Research </a:t>
            </a:r>
            <a:r>
              <a:rPr lang="en-GB" sz="1700" smtClean="0"/>
              <a:t>Report. State-building</a:t>
            </a:r>
            <a:r>
              <a:rPr lang="en-GB" sz="1700"/>
              <a:t>, Peace-building and </a:t>
            </a:r>
            <a:r>
              <a:rPr lang="en-GB" sz="1700" smtClean="0"/>
              <a:t>Service Delivery </a:t>
            </a:r>
            <a:r>
              <a:rPr lang="en-GB" sz="1700"/>
              <a:t>in Fragile and Conflict-affected </a:t>
            </a:r>
            <a:r>
              <a:rPr lang="en-GB" sz="1700" smtClean="0"/>
              <a:t>States. </a:t>
            </a:r>
            <a:r>
              <a:rPr lang="en-GB" sz="1700" err="1" smtClean="0"/>
              <a:t>CfBT</a:t>
            </a:r>
            <a:r>
              <a:rPr lang="en-GB" sz="1700" smtClean="0"/>
              <a:t>, Practical Action, Save </a:t>
            </a:r>
            <a:r>
              <a:rPr lang="en-GB" sz="1700"/>
              <a:t>the Children </a:t>
            </a:r>
            <a:r>
              <a:rPr lang="en-GB" sz="1700" smtClean="0"/>
              <a:t>2012 </a:t>
            </a:r>
            <a:r>
              <a:rPr lang="en-GB" sz="1700" smtClean="0">
                <a:hlinkClick r:id="rId9"/>
              </a:rPr>
              <a:t>http://r4d.dfid.gov.uk/pdf/outputs/misc_gov/60963-Final_synthesis_report_service_delivery_and_state_legitimacy_26Nov2012.pdf</a:t>
            </a:r>
            <a:r>
              <a:rPr lang="en-GB" sz="1700" smtClean="0"/>
              <a:t> </a:t>
            </a:r>
          </a:p>
          <a:p>
            <a:r>
              <a:rPr lang="en-GB" sz="1700" smtClean="0"/>
              <a:t>DFID 2011 Business </a:t>
            </a:r>
            <a:r>
              <a:rPr lang="en-GB" sz="1700"/>
              <a:t>Case and Intervention </a:t>
            </a:r>
            <a:r>
              <a:rPr lang="en-GB" sz="1700" smtClean="0"/>
              <a:t>Summary. South Sudan Health Pooled Fund </a:t>
            </a:r>
            <a:r>
              <a:rPr lang="en-GB" sz="1700" smtClean="0">
                <a:hlinkClick r:id="rId10"/>
              </a:rPr>
              <a:t>http://iati.dfid.gov.uk/iati_documents/3769141.doc</a:t>
            </a:r>
            <a:r>
              <a:rPr lang="en-GB" sz="1700" smtClean="0"/>
              <a:t> </a:t>
            </a:r>
          </a:p>
          <a:p>
            <a:r>
              <a:rPr lang="fr-CH" sz="1700"/>
              <a:t>UNHCR Global health strategy for Public Health. 2014 – 2018. </a:t>
            </a:r>
            <a:r>
              <a:rPr lang="fr-CH" sz="1700">
                <a:hlinkClick r:id="rId11"/>
              </a:rPr>
              <a:t>http://</a:t>
            </a:r>
            <a:r>
              <a:rPr lang="fr-CH" sz="1700" smtClean="0">
                <a:hlinkClick r:id="rId11"/>
              </a:rPr>
              <a:t>www.unhcr.org/530f12d26.pdf</a:t>
            </a:r>
            <a:r>
              <a:rPr lang="fr-CH" sz="1700" smtClean="0"/>
              <a:t> </a:t>
            </a:r>
          </a:p>
          <a:p>
            <a:r>
              <a:rPr lang="fr-CH" sz="1700"/>
              <a:t>UNHCR Policy on alternatives to camps. 2014 </a:t>
            </a:r>
            <a:r>
              <a:rPr lang="fr-CH" sz="1700">
                <a:hlinkClick r:id="rId12"/>
              </a:rPr>
              <a:t>http://</a:t>
            </a:r>
            <a:r>
              <a:rPr lang="fr-CH" sz="1700" smtClean="0">
                <a:hlinkClick r:id="rId12"/>
              </a:rPr>
              <a:t>www.unhcr.org/5422b8f09.pdf</a:t>
            </a:r>
            <a:r>
              <a:rPr lang="fr-CH" sz="1700" smtClean="0"/>
              <a:t> </a:t>
            </a:r>
            <a:endParaRPr lang="en-GB" sz="1700" smtClean="0"/>
          </a:p>
          <a:p>
            <a:endParaRPr lang="en-GB" sz="1700"/>
          </a:p>
          <a:p>
            <a:endParaRPr lang="en-GB" sz="1700" smtClean="0"/>
          </a:p>
          <a:p>
            <a:endParaRPr lang="en-GB" sz="1700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1" y="2119082"/>
            <a:ext cx="6434704" cy="4358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156" y="67354"/>
            <a:ext cx="5939844" cy="39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2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729" y="1122363"/>
            <a:ext cx="11552349" cy="3436758"/>
          </a:xfrm>
        </p:spPr>
        <p:txBody>
          <a:bodyPr>
            <a:normAutofit/>
          </a:bodyPr>
          <a:lstStyle/>
          <a:p>
            <a:r>
              <a:rPr lang="en-GB" sz="4800" b="1"/>
              <a:t>Approaches to development cooperation for effective health system support in conflict affected/ fragile settings</a:t>
            </a:r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406" y="4353058"/>
            <a:ext cx="7347560" cy="1416677"/>
          </a:xfrm>
        </p:spPr>
        <p:txBody>
          <a:bodyPr/>
          <a:lstStyle/>
          <a:p>
            <a:r>
              <a:rPr lang="en-GB" sz="2800" b="1"/>
              <a:t>IHP</a:t>
            </a:r>
            <a:r>
              <a:rPr lang="en-GB" sz="2800" b="1" smtClean="0"/>
              <a:t>+. </a:t>
            </a:r>
            <a:r>
              <a:rPr lang="en-GB" sz="2800" b="1"/>
              <a:t>UHC2030  23</a:t>
            </a:r>
            <a:r>
              <a:rPr lang="en-GB" sz="2800" b="1" baseline="30000"/>
              <a:t>rd</a:t>
            </a:r>
            <a:r>
              <a:rPr lang="en-GB" sz="2800" b="1"/>
              <a:t> June 2016</a:t>
            </a:r>
            <a:endParaRPr lang="en-GB" sz="2800"/>
          </a:p>
          <a:p>
            <a:r>
              <a:rPr lang="fr-CH" sz="2800" smtClean="0"/>
              <a:t>Nigel Pearson</a:t>
            </a:r>
            <a:endParaRPr lang="en-GB" sz="2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3815860"/>
            <a:ext cx="3427828" cy="257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83" y="244699"/>
            <a:ext cx="2756078" cy="2395470"/>
          </a:xfrm>
        </p:spPr>
        <p:txBody>
          <a:bodyPr>
            <a:normAutofit fontScale="90000"/>
          </a:bodyPr>
          <a:lstStyle/>
          <a:p>
            <a:r>
              <a:rPr lang="fr-CH" b="1" smtClean="0">
                <a:solidFill>
                  <a:schemeClr val="bg1"/>
                </a:solidFill>
              </a:rPr>
              <a:t>Changing perspective - </a:t>
            </a:r>
            <a:r>
              <a:rPr lang="fr-CH" b="1" err="1" smtClean="0">
                <a:solidFill>
                  <a:schemeClr val="bg1"/>
                </a:solidFill>
              </a:rPr>
              <a:t>visualising</a:t>
            </a:r>
            <a:r>
              <a:rPr lang="fr-CH" b="1" smtClean="0">
                <a:solidFill>
                  <a:schemeClr val="bg1"/>
                </a:solidFill>
              </a:rPr>
              <a:t> the </a:t>
            </a:r>
            <a:r>
              <a:rPr lang="fr-CH" b="1" err="1" smtClean="0">
                <a:solidFill>
                  <a:schemeClr val="bg1"/>
                </a:solidFill>
              </a:rPr>
              <a:t>context</a:t>
            </a:r>
            <a:endParaRPr lang="en-GB" b="1">
              <a:solidFill>
                <a:schemeClr val="bg1"/>
              </a:solidFill>
            </a:endParaRPr>
          </a:p>
        </p:txBody>
      </p:sp>
      <p:pic>
        <p:nvPicPr>
          <p:cNvPr id="1026" name="Picture 2" descr="http://www.regentsprep.org/regents/global/themes/diversity/images/rom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-29835"/>
            <a:ext cx="9220126" cy="59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1" y="3187522"/>
            <a:ext cx="4893971" cy="3670478"/>
          </a:xfrm>
        </p:spPr>
      </p:pic>
    </p:spTree>
    <p:extLst>
      <p:ext uri="{BB962C8B-B14F-4D97-AF65-F5344CB8AC3E}">
        <p14:creationId xmlns:p14="http://schemas.microsoft.com/office/powerpoint/2010/main" val="274827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2073500" cy="5198548"/>
          </a:xfrm>
        </p:spPr>
        <p:txBody>
          <a:bodyPr>
            <a:normAutofit/>
          </a:bodyPr>
          <a:lstStyle/>
          <a:p>
            <a:r>
              <a:rPr lang="fr-CH" sz="2400" b="1" smtClean="0">
                <a:solidFill>
                  <a:schemeClr val="bg1"/>
                </a:solidFill>
              </a:rPr>
              <a:t>Networks of the Roman world, 200 CE</a:t>
            </a:r>
            <a:endParaRPr lang="en-GB" sz="2400" b="1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9639" y="132525"/>
            <a:ext cx="9723549" cy="659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3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://www.ezilon.com/maps/images/africa/Somalia-physical-map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75" y="11106"/>
            <a:ext cx="5084976" cy="680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83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0064"/>
            <a:ext cx="5647976" cy="4050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1942" y="-86888"/>
            <a:ext cx="6800044" cy="3825025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687161"/>
              </p:ext>
            </p:extLst>
          </p:nvPr>
        </p:nvGraphicFramePr>
        <p:xfrm>
          <a:off x="4831336" y="0"/>
          <a:ext cx="7360664" cy="7356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Document" r:id="rId5" imgW="5733583" imgH="5730269" progId="Word.Document.12">
                  <p:embed/>
                </p:oleObj>
              </mc:Choice>
              <mc:Fallback>
                <p:oleObj name="Document" r:id="rId5" imgW="5733583" imgH="573026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1336" y="0"/>
                        <a:ext cx="7360664" cy="7356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231" y="1441546"/>
            <a:ext cx="2383743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8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20216"/>
          </a:xfrm>
        </p:spPr>
        <p:txBody>
          <a:bodyPr/>
          <a:lstStyle/>
          <a:p>
            <a:pPr lvl="0"/>
            <a:r>
              <a:rPr lang="fr-CH" b="1"/>
              <a:t>Somali National Treatment Guidelines</a:t>
            </a:r>
            <a:endParaRPr lang="en-GB" b="1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736978" y="3410044"/>
            <a:ext cx="10276767" cy="1847755"/>
          </a:xfrm>
        </p:spPr>
        <p:txBody>
          <a:bodyPr/>
          <a:lstStyle/>
          <a:p>
            <a:pPr lvl="0"/>
            <a:r>
              <a:rPr lang="fr-CH" sz="3200"/>
              <a:t>in line with EPHS </a:t>
            </a:r>
          </a:p>
          <a:p>
            <a:pPr lvl="0"/>
            <a:endParaRPr lang="en-GB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579" y="55558"/>
            <a:ext cx="1749402" cy="17416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983" y="4880165"/>
            <a:ext cx="2238231" cy="17001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24" y="197720"/>
            <a:ext cx="2444666" cy="14400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895" y="136519"/>
            <a:ext cx="1949473" cy="16606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12162">
            <a:off x="1114504" y="3425201"/>
            <a:ext cx="2138145" cy="3021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1876">
            <a:off x="6043749" y="3795657"/>
            <a:ext cx="2356030" cy="2695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980" y="3788399"/>
            <a:ext cx="1551648" cy="2183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1912">
            <a:off x="9851595" y="3780394"/>
            <a:ext cx="1894118" cy="255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8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87637"/>
              </p:ext>
            </p:extLst>
          </p:nvPr>
        </p:nvGraphicFramePr>
        <p:xfrm>
          <a:off x="6248176" y="0"/>
          <a:ext cx="4866291" cy="687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Acrobat Document" r:id="rId3" imgW="8019943" imgH="11334511" progId="AcroExch.Document.11">
                  <p:embed/>
                </p:oleObj>
              </mc:Choice>
              <mc:Fallback>
                <p:oleObj name="Acrobat Document" r:id="rId3" imgW="8019943" imgH="1133451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48176" y="0"/>
                        <a:ext cx="4866291" cy="6877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872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err="1" smtClean="0"/>
              <a:t>Need</a:t>
            </a:r>
            <a:r>
              <a:rPr lang="fr-CH" b="1" smtClean="0"/>
              <a:t> to </a:t>
            </a:r>
            <a:r>
              <a:rPr lang="fr-CH" b="1" err="1" smtClean="0"/>
              <a:t>think</a:t>
            </a:r>
            <a:r>
              <a:rPr lang="fr-CH" b="1" smtClean="0"/>
              <a:t>: </a:t>
            </a:r>
            <a:endParaRPr lang="en-GB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8732"/>
          </a:xfrm>
        </p:spPr>
        <p:txBody>
          <a:bodyPr/>
          <a:lstStyle/>
          <a:p>
            <a:r>
              <a:rPr lang="fr-CH" smtClean="0"/>
              <a:t>Cross border</a:t>
            </a:r>
          </a:p>
          <a:p>
            <a:r>
              <a:rPr lang="fr-CH" err="1" smtClean="0"/>
              <a:t>Regionally</a:t>
            </a:r>
            <a:endParaRPr lang="fr-CH" smtClean="0"/>
          </a:p>
          <a:p>
            <a:r>
              <a:rPr lang="fr-CH" err="1" smtClean="0"/>
              <a:t>Follow</a:t>
            </a:r>
            <a:r>
              <a:rPr lang="fr-CH" smtClean="0"/>
              <a:t> the people</a:t>
            </a:r>
          </a:p>
          <a:p>
            <a:r>
              <a:rPr lang="fr-CH" err="1" smtClean="0"/>
              <a:t>Describe</a:t>
            </a:r>
            <a:r>
              <a:rPr lang="fr-CH" smtClean="0"/>
              <a:t> the situation as </a:t>
            </a:r>
            <a:r>
              <a:rPr lang="fr-CH" err="1" smtClean="0"/>
              <a:t>it</a:t>
            </a:r>
            <a:r>
              <a:rPr lang="fr-CH" smtClean="0"/>
              <a:t> </a:t>
            </a:r>
            <a:r>
              <a:rPr lang="fr-CH" err="1" smtClean="0"/>
              <a:t>is</a:t>
            </a:r>
            <a:r>
              <a:rPr lang="fr-CH" smtClean="0"/>
              <a:t> – and </a:t>
            </a:r>
            <a:r>
              <a:rPr lang="fr-CH" i="1" err="1" smtClean="0"/>
              <a:t>find</a:t>
            </a:r>
            <a:r>
              <a:rPr lang="fr-CH" i="1" smtClean="0"/>
              <a:t> out </a:t>
            </a:r>
            <a:r>
              <a:rPr lang="fr-CH" i="1" err="1" smtClean="0"/>
              <a:t>what</a:t>
            </a:r>
            <a:r>
              <a:rPr lang="fr-CH" i="1" smtClean="0"/>
              <a:t> </a:t>
            </a:r>
            <a:r>
              <a:rPr lang="fr-CH" i="1" err="1" smtClean="0"/>
              <a:t>works</a:t>
            </a:r>
            <a:endParaRPr lang="fr-CH" i="1" smtClean="0"/>
          </a:p>
          <a:p>
            <a:r>
              <a:rPr lang="fr-CH"/>
              <a:t>A</a:t>
            </a:r>
            <a:r>
              <a:rPr lang="fr-CH" smtClean="0"/>
              <a:t>ccess </a:t>
            </a:r>
            <a:r>
              <a:rPr lang="fr-CH" err="1" smtClean="0"/>
              <a:t>however</a:t>
            </a:r>
            <a:r>
              <a:rPr lang="fr-CH" smtClean="0"/>
              <a:t> </a:t>
            </a:r>
            <a:r>
              <a:rPr lang="fr-CH" err="1" smtClean="0"/>
              <a:t>it</a:t>
            </a:r>
            <a:r>
              <a:rPr lang="fr-CH" smtClean="0"/>
              <a:t> </a:t>
            </a:r>
            <a:r>
              <a:rPr lang="fr-CH" err="1" smtClean="0"/>
              <a:t>can</a:t>
            </a:r>
            <a:r>
              <a:rPr lang="fr-CH" smtClean="0"/>
              <a:t> </a:t>
            </a:r>
            <a:r>
              <a:rPr lang="fr-CH" err="1" smtClean="0"/>
              <a:t>be</a:t>
            </a:r>
            <a:r>
              <a:rPr lang="fr-CH" smtClean="0"/>
              <a:t> </a:t>
            </a:r>
            <a:r>
              <a:rPr lang="fr-CH" err="1" smtClean="0"/>
              <a:t>obtained</a:t>
            </a:r>
            <a:endParaRPr lang="fr-CH" smtClean="0"/>
          </a:p>
          <a:p>
            <a:r>
              <a:rPr lang="fr-CH" smtClean="0"/>
              <a:t>Opportunities as they arise</a:t>
            </a:r>
          </a:p>
          <a:p>
            <a:r>
              <a:rPr lang="fr-CH" err="1" smtClean="0"/>
              <a:t>Innovate</a:t>
            </a:r>
            <a:r>
              <a:rPr lang="fr-CH" smtClean="0"/>
              <a:t>, flexible </a:t>
            </a:r>
            <a:r>
              <a:rPr lang="fr-CH" err="1" smtClean="0"/>
              <a:t>approaches</a:t>
            </a:r>
            <a:endParaRPr lang="fr-CH" smtClean="0"/>
          </a:p>
        </p:txBody>
      </p:sp>
    </p:spTree>
    <p:extLst>
      <p:ext uri="{BB962C8B-B14F-4D97-AF65-F5344CB8AC3E}">
        <p14:creationId xmlns:p14="http://schemas.microsoft.com/office/powerpoint/2010/main" val="191454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1357</Words>
  <Application>Microsoft Office PowerPoint</Application>
  <PresentationFormat>Widescreen</PresentationFormat>
  <Paragraphs>436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1_Office Theme</vt:lpstr>
      <vt:lpstr>2_Office Theme</vt:lpstr>
      <vt:lpstr>3_Office Theme</vt:lpstr>
      <vt:lpstr>Document</vt:lpstr>
      <vt:lpstr>Acrobat Document</vt:lpstr>
      <vt:lpstr>Approaches to development cooperation for effective health system support in conflict affected/ fragile settings </vt:lpstr>
      <vt:lpstr>PowerPoint Presentation</vt:lpstr>
      <vt:lpstr>Changing perspective - visualising the context</vt:lpstr>
      <vt:lpstr>Networks of the Roman world, 200 CE</vt:lpstr>
      <vt:lpstr>PowerPoint Presentation</vt:lpstr>
      <vt:lpstr>PowerPoint Presentation</vt:lpstr>
      <vt:lpstr>Somali National Treatment Guidelines</vt:lpstr>
      <vt:lpstr>PowerPoint Presentation</vt:lpstr>
      <vt:lpstr>Need to think: </vt:lpstr>
      <vt:lpstr>PowerPoint Presentation</vt:lpstr>
      <vt:lpstr>PowerPoint Presentation</vt:lpstr>
      <vt:lpstr>PowerPoint Presentation</vt:lpstr>
      <vt:lpstr>Approaching fragility</vt:lpstr>
      <vt:lpstr>PowerPoint Presentation</vt:lpstr>
      <vt:lpstr>PowerPoint Presentation</vt:lpstr>
      <vt:lpstr>Challenges</vt:lpstr>
      <vt:lpstr>Assessments</vt:lpstr>
      <vt:lpstr>Approaches to health system support </vt:lpstr>
      <vt:lpstr>UHC in countries in challenging operating envrionments…..? </vt:lpstr>
      <vt:lpstr>PowerPoint Presentation</vt:lpstr>
      <vt:lpstr>DINAMISM</vt:lpstr>
      <vt:lpstr>Designing programmes for positive impact on state building </vt:lpstr>
      <vt:lpstr>Statebuilding potential of health programming in Myanmar special regions</vt:lpstr>
      <vt:lpstr>Health Pooled Fund, South Sudan Logframe indicators for accountability &amp; inclusion: </vt:lpstr>
      <vt:lpstr>Refugees, diplaced &amp; migrants</vt:lpstr>
      <vt:lpstr>Sources</vt:lpstr>
      <vt:lpstr>PowerPoint Presentation</vt:lpstr>
      <vt:lpstr>Approaches to development cooperation for effective health system support in conflict affected/ fragile settings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nigel pearson</dc:creator>
  <cp:lastModifiedBy>nigel pearson</cp:lastModifiedBy>
  <cp:revision>87</cp:revision>
  <cp:lastPrinted>2016-06-16T14:46:56Z</cp:lastPrinted>
  <dcterms:created xsi:type="dcterms:W3CDTF">2016-06-14T13:36:07Z</dcterms:created>
  <dcterms:modified xsi:type="dcterms:W3CDTF">2016-06-22T09:01:41Z</dcterms:modified>
</cp:coreProperties>
</file>