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embeddings/oleObject1.bin" ContentType="application/vnd.openxmlformats-officedocument.oleObject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5176" r:id="rId2"/>
  </p:sldMasterIdLst>
  <p:notesMasterIdLst>
    <p:notesMasterId r:id="rId9"/>
  </p:notesMasterIdLst>
  <p:handoutMasterIdLst>
    <p:handoutMasterId r:id="rId10"/>
  </p:handoutMasterIdLst>
  <p:sldIdLst>
    <p:sldId id="256" r:id="rId3"/>
    <p:sldId id="318" r:id="rId4"/>
    <p:sldId id="322" r:id="rId5"/>
    <p:sldId id="296" r:id="rId6"/>
    <p:sldId id="327" r:id="rId7"/>
    <p:sldId id="321" r:id="rId8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659"/>
    <a:srgbClr val="4D9443"/>
    <a:srgbClr val="7B7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261" autoAdjust="0"/>
  </p:normalViewPr>
  <p:slideViewPr>
    <p:cSldViewPr snapToGrid="0" snapToObjects="1">
      <p:cViewPr varScale="1">
        <p:scale>
          <a:sx n="78" d="100"/>
          <a:sy n="78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2520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51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FB4F73C-3460-4D15-9224-D0F6F98F7792}" type="datetimeFigureOut">
              <a:rPr lang="en-US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51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BC77DF33-5D9E-4258-A481-1C184AA6B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351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3829B973-C30D-4662-B77F-241F1945F679}" type="datetimeFigureOut">
              <a:rPr lang="en-US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2962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75" tIns="45587" rIns="91175" bIns="4558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83" y="4422572"/>
            <a:ext cx="5619136" cy="4187598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351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C773FE70-36E0-4EED-8288-6AAA39B51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343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73FE70-36E0-4EED-8288-6AAA39B519E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0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73FE70-36E0-4EED-8288-6AAA39B519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00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73FE70-36E0-4EED-8288-6AAA39B519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00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73FE70-36E0-4EED-8288-6AAA39B519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0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Pt_PageSet_Oct 2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4865" y="1891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5400">
                <a:solidFill>
                  <a:srgbClr val="0E36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1C325-AFE0-47B2-BEB3-87D8FDE3281F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5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32" y="1500323"/>
            <a:ext cx="4008644" cy="43512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7295" y="1500323"/>
            <a:ext cx="4010002" cy="43512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1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85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4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866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80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6360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30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5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27682" cy="585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8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Pt_PageSet_Oct 27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06400" y="225425"/>
            <a:ext cx="6721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sz="4400" smtClean="0">
                <a:solidFill>
                  <a:srgbClr val="0E3659"/>
                </a:solidFill>
                <a:latin typeface="Calibri" pitchFamily="34" charset="0"/>
              </a:rPr>
              <a:t>Agenda/Content</a:t>
            </a:r>
            <a:endParaRPr lang="en-US" sz="3600" smtClean="0">
              <a:solidFill>
                <a:srgbClr val="0E3659"/>
              </a:solidFill>
              <a:latin typeface="Calibri" pitchFamily="34" charset="0"/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06398" y="1096088"/>
            <a:ext cx="8229600" cy="36862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D8CD2-B179-48A9-9388-8B508E8776AC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12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PageSet_Oct 27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06400" y="225425"/>
            <a:ext cx="6721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z="3600" smtClean="0">
              <a:solidFill>
                <a:srgbClr val="0E3659"/>
              </a:solidFill>
              <a:latin typeface="Calibri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06398" y="1102293"/>
            <a:ext cx="8229600" cy="2279733"/>
          </a:xfrm>
          <a:prstGeom prst="rect">
            <a:avLst/>
          </a:prstGeom>
        </p:spPr>
        <p:txBody>
          <a:bodyPr/>
          <a:lstStyle>
            <a:lvl1pPr>
              <a:tabLst/>
              <a:defRPr>
                <a:solidFill>
                  <a:srgbClr val="0E3659"/>
                </a:solidFill>
              </a:defRPr>
            </a:lvl1pPr>
            <a:lvl2pPr>
              <a:defRPr>
                <a:solidFill>
                  <a:srgbClr val="0E3659"/>
                </a:solidFill>
              </a:defRPr>
            </a:lvl2pPr>
            <a:lvl3pPr>
              <a:defRPr>
                <a:solidFill>
                  <a:srgbClr val="4D9443"/>
                </a:solidFill>
              </a:defRPr>
            </a:lvl3pPr>
            <a:lvl4pPr>
              <a:defRPr>
                <a:solidFill>
                  <a:srgbClr val="7B7C7F"/>
                </a:solidFill>
              </a:defRPr>
            </a:lvl4pPr>
            <a:lvl5pPr>
              <a:defRPr>
                <a:solidFill>
                  <a:srgbClr val="7B7C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06400" y="225425"/>
            <a:ext cx="6721475" cy="647700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4FEA1-B6FD-4A21-84EF-3359DDBD881B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4912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2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_PageSet_Oct 27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64638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4"/>
          <p:cNvSpPr txBox="1">
            <a:spLocks/>
          </p:cNvSpPr>
          <p:nvPr userDrawn="1"/>
        </p:nvSpPr>
        <p:spPr>
          <a:xfrm>
            <a:off x="363538" y="6508750"/>
            <a:ext cx="21336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3B89FE5B-885D-44C7-9CF7-D99FAEFCB5A1}" type="datetime1">
              <a:rPr lang="en-US" sz="1200" smtClean="0">
                <a:solidFill>
                  <a:srgbClr val="8A8D95"/>
                </a:solidFill>
                <a:latin typeface="Calibri" pitchFamily="34" charset="0"/>
              </a:rPr>
              <a:pPr eaLnBrk="1" hangingPunct="1">
                <a:defRPr/>
              </a:pPr>
              <a:t>22/06/2016</a:t>
            </a:fld>
            <a:endParaRPr lang="en-US" sz="1200" smtClean="0">
              <a:solidFill>
                <a:srgbClr val="8A8D95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64057" y="1754186"/>
            <a:ext cx="4038601" cy="452437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E3659"/>
                </a:solidFill>
              </a:defRPr>
            </a:lvl1pPr>
            <a:lvl2pPr>
              <a:defRPr sz="2400">
                <a:solidFill>
                  <a:srgbClr val="0E3659"/>
                </a:solidFill>
              </a:defRPr>
            </a:lvl2pPr>
            <a:lvl3pPr>
              <a:defRPr sz="2000">
                <a:solidFill>
                  <a:srgbClr val="4D9443"/>
                </a:solidFill>
              </a:defRPr>
            </a:lvl3pPr>
            <a:lvl4pPr>
              <a:defRPr sz="1800">
                <a:solidFill>
                  <a:srgbClr val="7B7C7F"/>
                </a:solidFill>
              </a:defRPr>
            </a:lvl4pPr>
            <a:lvl5pPr>
              <a:defRPr sz="1800">
                <a:solidFill>
                  <a:srgbClr val="7B7C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55057" y="1754186"/>
            <a:ext cx="4038601" cy="452437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E3659"/>
                </a:solidFill>
              </a:defRPr>
            </a:lvl1pPr>
            <a:lvl2pPr>
              <a:defRPr sz="2400">
                <a:solidFill>
                  <a:srgbClr val="0E3659"/>
                </a:solidFill>
              </a:defRPr>
            </a:lvl2pPr>
            <a:lvl3pPr>
              <a:defRPr sz="2000">
                <a:solidFill>
                  <a:srgbClr val="4D9443"/>
                </a:solidFill>
              </a:defRPr>
            </a:lvl3pPr>
            <a:lvl4pPr>
              <a:defRPr sz="1800">
                <a:solidFill>
                  <a:srgbClr val="7B7C7F"/>
                </a:solidFill>
              </a:defRPr>
            </a:lvl4pPr>
            <a:lvl5pPr>
              <a:defRPr sz="1800">
                <a:solidFill>
                  <a:srgbClr val="7B7C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63538" y="311520"/>
            <a:ext cx="6751637" cy="854075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3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hibi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Pages_gudea_Oct 26_general page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57200" y="242366"/>
            <a:ext cx="6719888" cy="769937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1941513"/>
            <a:ext cx="8335963" cy="409575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5008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5692-2C93-4EB1-BA53-41A335B38CD2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50081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hibi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Pt_Pages_gudea_Oct 26_general page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hart 6"/>
          <p:cNvGraphicFramePr>
            <a:graphicFrameLocks/>
          </p:cNvGraphicFramePr>
          <p:nvPr/>
        </p:nvGraphicFramePr>
        <p:xfrm>
          <a:off x="342900" y="958850"/>
          <a:ext cx="8058150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1" r:id="rId4" imgW="8059610" imgH="5377138" progId="Excel.Chart.8">
                  <p:embed/>
                </p:oleObj>
              </mc:Choice>
              <mc:Fallback>
                <p:oleObj r:id="rId4" imgW="8059610" imgH="537713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58850"/>
                        <a:ext cx="8058150" cy="537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29273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 smtClean="0">
                <a:solidFill>
                  <a:srgbClr val="0E3659"/>
                </a:solidFill>
                <a:latin typeface="Calibri" charset="0"/>
              </a:rPr>
              <a:t>Exhibit here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02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B27E3-CB6A-45BB-833B-8EC45BE1BB64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505200" y="65151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4FBB-AC5D-41F9-8C07-CAA61F7F7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4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9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4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8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3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A8D95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F2465130-6395-4704-9FC5-6A1AE6E1443D}" type="datetime1">
              <a:rPr lang="en-GB"/>
              <a:pPr>
                <a:defRPr/>
              </a:pPr>
              <a:t>22/06/2016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05200" y="6369050"/>
            <a:ext cx="2133600" cy="244475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F56AA83-EDCC-4E0B-AD1A-C8C4962C4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40" r:id="rId1"/>
    <p:sldLayoutId id="2147486341" r:id="rId2"/>
    <p:sldLayoutId id="2147486342" r:id="rId3"/>
    <p:sldLayoutId id="2147486343" r:id="rId4"/>
    <p:sldLayoutId id="2147486344" r:id="rId5"/>
    <p:sldLayoutId id="2147486345" r:id="rId6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00188"/>
            <a:ext cx="8148637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127793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47" tIns="40074" rIns="80147" bIns="40074" anchor="ctr"/>
          <a:lstStyle/>
          <a:p>
            <a:pPr defTabSz="914400" rtl="1"/>
            <a:endParaRPr lang="en-US" sz="32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27100" y="6426200"/>
            <a:ext cx="4625975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2813"/>
            <a:r>
              <a:rPr lang="en-GB" sz="1200" b="1">
                <a:solidFill>
                  <a:srgbClr val="96CCEE"/>
                </a:solidFill>
                <a:latin typeface="Arial Narrow" pitchFamily="34" charset="0"/>
              </a:rPr>
              <a:t>Contributions of nursing and midwifery to rapid scale up 2007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60363" y="6399213"/>
            <a:ext cx="3556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2813"/>
            <a:fld id="{9423EEF0-8A68-4073-AEAC-2904168C1E0E}" type="slidenum">
              <a:rPr lang="x-none" sz="1500" b="1">
                <a:solidFill>
                  <a:srgbClr val="72BBE8"/>
                </a:solidFill>
                <a:latin typeface="Arial Narrow" pitchFamily="34" charset="0"/>
              </a:rPr>
              <a:pPr algn="r" defTabSz="912813"/>
              <a:t>‹#›</a:t>
            </a:fld>
            <a:r>
              <a:rPr lang="en-GB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10248" name="Picture 8" descr="WHO-EN-BW-H"/>
          <p:cNvPicPr>
            <a:picLocks noChangeAspect="1" noChangeArrowheads="1"/>
          </p:cNvPicPr>
          <p:nvPr/>
        </p:nvPicPr>
        <p:blipFill>
          <a:blip r:embed="rId13">
            <a:lum contrast="1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650" y="6015038"/>
            <a:ext cx="24098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43" r:id="rId1"/>
    <p:sldLayoutId id="2147486330" r:id="rId2"/>
    <p:sldLayoutId id="2147486331" r:id="rId3"/>
    <p:sldLayoutId id="2147486332" r:id="rId4"/>
    <p:sldLayoutId id="2147486333" r:id="rId5"/>
    <p:sldLayoutId id="2147486334" r:id="rId6"/>
    <p:sldLayoutId id="2147486335" r:id="rId7"/>
    <p:sldLayoutId id="2147486336" r:id="rId8"/>
    <p:sldLayoutId id="2147486337" r:id="rId9"/>
    <p:sldLayoutId id="2147486338" r:id="rId10"/>
    <p:sldLayoutId id="214748633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pitchFamily="34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713" indent="-26987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3700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7550" indent="-144463" algn="r" defTabSz="912813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9109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845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581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1317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ctrTitle"/>
          </p:nvPr>
        </p:nvSpPr>
        <p:spPr bwMode="auto">
          <a:xfrm>
            <a:off x="230188" y="1247686"/>
            <a:ext cx="8609012" cy="44402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4000" b="1" dirty="0" smtClean="0"/>
              <a:t>Report back from the IHP+ Steering Committee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b="1" dirty="0" smtClean="0">
                <a:solidFill>
                  <a:srgbClr val="1F497D"/>
                </a:solidFill>
              </a:rPr>
              <a:t>Dr Amir </a:t>
            </a:r>
            <a:r>
              <a:rPr lang="en-GB" sz="2400" b="1" dirty="0" err="1" smtClean="0">
                <a:solidFill>
                  <a:srgbClr val="1F497D"/>
                </a:solidFill>
              </a:rPr>
              <a:t>Aman</a:t>
            </a:r>
            <a:r>
              <a:rPr lang="en-GB" sz="2400" b="1" dirty="0" smtClean="0">
                <a:solidFill>
                  <a:srgbClr val="1F497D"/>
                </a:solidFill>
              </a:rPr>
              <a:t> </a:t>
            </a:r>
            <a:r>
              <a:rPr lang="en-GB" sz="2400" b="1" dirty="0" err="1" smtClean="0">
                <a:solidFill>
                  <a:srgbClr val="1F497D"/>
                </a:solidFill>
              </a:rPr>
              <a:t>Hagos</a:t>
            </a:r>
            <a:r>
              <a:rPr lang="en-GB" sz="2400" b="1" dirty="0" smtClean="0">
                <a:solidFill>
                  <a:srgbClr val="1F497D"/>
                </a:solidFill>
              </a:rPr>
              <a:t/>
            </a:r>
            <a:br>
              <a:rPr lang="en-GB" sz="2400" b="1" dirty="0" smtClean="0">
                <a:solidFill>
                  <a:srgbClr val="1F497D"/>
                </a:solidFill>
              </a:rPr>
            </a:br>
            <a:r>
              <a:rPr lang="en-GB" sz="2400" b="1" dirty="0" smtClean="0">
                <a:solidFill>
                  <a:srgbClr val="1F497D"/>
                </a:solidFill>
              </a:rPr>
              <a:t>Co-Chair, IHP+ Steering Committee</a:t>
            </a:r>
            <a:br>
              <a:rPr lang="en-GB" sz="2400" b="1" dirty="0" smtClean="0">
                <a:solidFill>
                  <a:srgbClr val="1F497D"/>
                </a:solidFill>
              </a:rPr>
            </a:br>
            <a:r>
              <a:rPr lang="en-GB" sz="2400" b="1" dirty="0" smtClean="0">
                <a:solidFill>
                  <a:srgbClr val="1F497D"/>
                </a:solidFill>
              </a:rPr>
              <a:t>22</a:t>
            </a:r>
            <a:r>
              <a:rPr lang="en-GB" sz="2400" b="1" baseline="30000" dirty="0" smtClean="0">
                <a:solidFill>
                  <a:srgbClr val="1F497D"/>
                </a:solidFill>
              </a:rPr>
              <a:t>nd</a:t>
            </a:r>
            <a:r>
              <a:rPr lang="en-GB" sz="2400" b="1" dirty="0" smtClean="0">
                <a:solidFill>
                  <a:srgbClr val="1F497D"/>
                </a:solidFill>
              </a:rPr>
              <a:t> June 2016</a:t>
            </a:r>
            <a:endParaRPr lang="en-GB" sz="2400" b="1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398" y="1102293"/>
            <a:ext cx="8229600" cy="5025042"/>
          </a:xfrm>
        </p:spPr>
        <p:txBody>
          <a:bodyPr/>
          <a:lstStyle/>
          <a:p>
            <a:pPr marL="0" indent="0">
              <a:buNone/>
            </a:pPr>
            <a:endParaRPr lang="en-GB" sz="2000" dirty="0" smtClean="0"/>
          </a:p>
          <a:p>
            <a:pPr>
              <a:spcAft>
                <a:spcPts val="0"/>
              </a:spcAft>
            </a:pPr>
            <a:r>
              <a:rPr lang="en-GB" sz="2400" b="1" dirty="0" smtClean="0">
                <a:ea typeface="Helvetica"/>
                <a:cs typeface="Helvetica"/>
              </a:rPr>
              <a:t>SDGs</a:t>
            </a:r>
            <a:r>
              <a:rPr lang="en-GB" sz="2400" dirty="0" smtClean="0">
                <a:ea typeface="Helvetica"/>
                <a:cs typeface="Helvetica"/>
              </a:rPr>
              <a:t>: </a:t>
            </a:r>
            <a:r>
              <a:rPr lang="en-GB" sz="2400" i="1" dirty="0" smtClean="0">
                <a:ea typeface="Helvetica"/>
                <a:cs typeface="Helvetica"/>
              </a:rPr>
              <a:t>a </a:t>
            </a:r>
            <a:r>
              <a:rPr lang="en-GB" sz="2400" i="1" dirty="0">
                <a:ea typeface="Helvetica"/>
                <a:cs typeface="Helvetica"/>
              </a:rPr>
              <a:t>renewed global commitment to health,</a:t>
            </a:r>
            <a:r>
              <a:rPr lang="en-GB" sz="2400" dirty="0">
                <a:ea typeface="Helvetica"/>
                <a:cs typeface="Helvetica"/>
              </a:rPr>
              <a:t> </a:t>
            </a:r>
            <a:r>
              <a:rPr lang="en-GB" sz="2400" dirty="0" smtClean="0">
                <a:ea typeface="Helvetica"/>
                <a:cs typeface="Helvetica"/>
              </a:rPr>
              <a:t>universal agenda </a:t>
            </a:r>
          </a:p>
          <a:p>
            <a:pPr>
              <a:spcAft>
                <a:spcPts val="0"/>
              </a:spcAft>
            </a:pPr>
            <a:r>
              <a:rPr lang="en-GB" sz="2400" dirty="0" smtClean="0">
                <a:ea typeface="Helvetica"/>
                <a:cs typeface="Helvetica"/>
              </a:rPr>
              <a:t>The </a:t>
            </a:r>
            <a:r>
              <a:rPr lang="en-GB" sz="2400" dirty="0">
                <a:ea typeface="Helvetica"/>
                <a:cs typeface="Helvetica"/>
              </a:rPr>
              <a:t>inclusion of </a:t>
            </a:r>
            <a:r>
              <a:rPr lang="en-GB" sz="2400" b="1" dirty="0">
                <a:ea typeface="Helvetica"/>
                <a:cs typeface="Helvetica"/>
              </a:rPr>
              <a:t>UHC</a:t>
            </a:r>
            <a:r>
              <a:rPr lang="en-GB" sz="2400" dirty="0">
                <a:ea typeface="Helvetica"/>
                <a:cs typeface="Helvetica"/>
              </a:rPr>
              <a:t> in the </a:t>
            </a:r>
            <a:r>
              <a:rPr lang="en-GB" sz="2400" dirty="0" smtClean="0">
                <a:ea typeface="Helvetica"/>
                <a:cs typeface="Helvetica"/>
              </a:rPr>
              <a:t>SDGs: an opportunity for a </a:t>
            </a:r>
            <a:r>
              <a:rPr lang="en-GB" sz="2400" dirty="0">
                <a:ea typeface="Helvetica"/>
                <a:cs typeface="Helvetica"/>
              </a:rPr>
              <a:t>comprehensive </a:t>
            </a:r>
            <a:r>
              <a:rPr lang="en-GB" sz="2400" dirty="0" smtClean="0">
                <a:ea typeface="Helvetica"/>
                <a:cs typeface="Helvetica"/>
              </a:rPr>
              <a:t>&amp; coherent </a:t>
            </a:r>
            <a:r>
              <a:rPr lang="en-GB" sz="2400" dirty="0">
                <a:ea typeface="Helvetica"/>
                <a:cs typeface="Helvetica"/>
              </a:rPr>
              <a:t>approach </a:t>
            </a:r>
            <a:r>
              <a:rPr lang="en-GB" sz="2400" dirty="0" smtClean="0">
                <a:ea typeface="Helvetica"/>
                <a:cs typeface="Helvetica"/>
              </a:rPr>
              <a:t>through health systems strengthening </a:t>
            </a:r>
          </a:p>
          <a:p>
            <a:r>
              <a:rPr lang="en-GB" sz="2400" dirty="0" smtClean="0"/>
              <a:t>Emphasis on </a:t>
            </a:r>
            <a:r>
              <a:rPr lang="en-GB" sz="2400" b="1" dirty="0" smtClean="0"/>
              <a:t>domestic resources </a:t>
            </a:r>
            <a:r>
              <a:rPr lang="en-GB" sz="2400" dirty="0" smtClean="0"/>
              <a:t>as majority of funding for health systems</a:t>
            </a:r>
            <a:endParaRPr lang="en-GB" sz="2400" dirty="0" smtClean="0">
              <a:ea typeface="Helvetica"/>
              <a:cs typeface="Helvetica"/>
            </a:endParaRPr>
          </a:p>
          <a:p>
            <a:r>
              <a:rPr lang="en-GB" sz="2400" b="1" dirty="0" smtClean="0">
                <a:ea typeface="Helvetica"/>
                <a:cs typeface="Helvetica"/>
              </a:rPr>
              <a:t>Ebola &amp; </a:t>
            </a:r>
            <a:r>
              <a:rPr lang="en-GB" sz="2400" b="1" dirty="0" err="1" smtClean="0">
                <a:ea typeface="Helvetica"/>
                <a:cs typeface="Helvetica"/>
              </a:rPr>
              <a:t>Zika</a:t>
            </a:r>
            <a:r>
              <a:rPr lang="en-GB" sz="2400" b="1" dirty="0" smtClean="0">
                <a:ea typeface="Helvetica"/>
                <a:cs typeface="Helvetica"/>
              </a:rPr>
              <a:t> </a:t>
            </a:r>
            <a:r>
              <a:rPr lang="en-GB" sz="2400" dirty="0" smtClean="0">
                <a:ea typeface="Helvetica"/>
                <a:cs typeface="Helvetica"/>
              </a:rPr>
              <a:t>tragedies: a </a:t>
            </a:r>
            <a:r>
              <a:rPr lang="en-US" sz="2400" dirty="0" smtClean="0"/>
              <a:t>reminder of </a:t>
            </a:r>
            <a:r>
              <a:rPr lang="en-US" sz="2400" dirty="0"/>
              <a:t>the importance of public health systems </a:t>
            </a:r>
            <a:r>
              <a:rPr lang="en-GB" sz="2400" dirty="0" smtClean="0"/>
              <a:t>&amp; multi-</a:t>
            </a:r>
            <a:r>
              <a:rPr lang="en-GB" sz="2400" dirty="0" err="1" smtClean="0"/>
              <a:t>sectoral</a:t>
            </a:r>
            <a:r>
              <a:rPr lang="en-GB" sz="2400" dirty="0" smtClean="0"/>
              <a:t> work for UHC &amp; health security</a:t>
            </a:r>
            <a:endParaRPr lang="en-GB" sz="24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need to 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22/06/2016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3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398" y="1102293"/>
            <a:ext cx="8229600" cy="5025042"/>
          </a:xfrm>
        </p:spPr>
        <p:txBody>
          <a:bodyPr/>
          <a:lstStyle/>
          <a:p>
            <a:pPr marL="341328" lvl="0" indent="-341328" defTabSz="911602" eaLnBrk="1" hangingPunct="1">
              <a:spcBef>
                <a:spcPts val="60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GB" sz="2400" b="1" i="1" kern="0" dirty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Sept 2015</a:t>
            </a:r>
            <a:r>
              <a:rPr lang="en-GB" sz="2400" kern="0" dirty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: Germany and Japan’s initiatives for better coordination around HSS &amp; UHC (UNGA Special Session on SDGs)</a:t>
            </a:r>
          </a:p>
          <a:p>
            <a:pPr marL="341328" lvl="0" indent="-341328" defTabSz="911602" eaLnBrk="1" hangingPunct="1">
              <a:spcBef>
                <a:spcPts val="60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GB" sz="2400" b="1" i="1" kern="0" dirty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Nov 2015</a:t>
            </a:r>
            <a:r>
              <a:rPr lang="en-GB" sz="2400" kern="0" dirty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: IHP+ Steering Committee discussed </a:t>
            </a:r>
            <a:r>
              <a:rPr lang="en-GB" sz="2400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potential new </a:t>
            </a:r>
            <a:r>
              <a:rPr lang="en-GB" sz="2400" kern="0" dirty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role</a:t>
            </a:r>
          </a:p>
          <a:p>
            <a:pPr marL="341328" lvl="0" indent="-341328" defTabSz="911602" eaLnBrk="1" hangingPunct="1">
              <a:spcBef>
                <a:spcPts val="60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GB" sz="2400" b="1" i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May </a:t>
            </a:r>
            <a:r>
              <a:rPr lang="en-GB" sz="2400" b="1" i="1" kern="0" dirty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2016</a:t>
            </a:r>
            <a:r>
              <a:rPr lang="en-GB" sz="2400" kern="0" dirty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: IHP</a:t>
            </a:r>
            <a:r>
              <a:rPr lang="en-GB" sz="2400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+ signatories agreed </a:t>
            </a:r>
            <a:r>
              <a:rPr lang="en-GB" sz="2400" kern="0" dirty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to expand </a:t>
            </a:r>
            <a:r>
              <a:rPr lang="en-GB" sz="2400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scope</a:t>
            </a:r>
          </a:p>
          <a:p>
            <a:pPr marL="341328" lvl="0" indent="-341328" defTabSz="911602" eaLnBrk="1" hangingPunct="1">
              <a:spcBef>
                <a:spcPts val="60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GB" sz="2400" b="1" i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May </a:t>
            </a:r>
            <a:r>
              <a:rPr lang="en-GB" sz="2400" b="1" i="1" kern="0" dirty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2016</a:t>
            </a:r>
            <a:r>
              <a:rPr lang="en-GB" sz="2400" kern="0" dirty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: G7 support </a:t>
            </a:r>
            <a:r>
              <a:rPr lang="en-GB" sz="2400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for UHC 2030</a:t>
            </a:r>
          </a:p>
          <a:p>
            <a:pPr marL="341328" lvl="0" indent="-341328" defTabSz="911602" eaLnBrk="1" hangingPunct="1">
              <a:spcBef>
                <a:spcPts val="60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GB" sz="2400" b="1" i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June 2016</a:t>
            </a:r>
            <a:r>
              <a:rPr lang="en-GB" sz="2400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: IHP+ Steering Committee agree name, transitional Steering Committee, approach to update the Global Compact</a:t>
            </a:r>
          </a:p>
          <a:p>
            <a:pPr marL="341328" indent="-341328" defTabSz="911602" eaLnBrk="1" hangingPunct="1">
              <a:spcBef>
                <a:spcPts val="60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GB" sz="2400" b="1" i="1" kern="0" dirty="0">
                <a:solidFill>
                  <a:srgbClr val="000066"/>
                </a:solidFill>
                <a:latin typeface="Calibri" panose="020F0502020204030204" pitchFamily="34" charset="0"/>
              </a:rPr>
              <a:t>June 2016</a:t>
            </a:r>
            <a:r>
              <a:rPr lang="en-GB" sz="2400" kern="0" dirty="0" smtClean="0">
                <a:solidFill>
                  <a:srgbClr val="000066"/>
                </a:solidFill>
                <a:latin typeface="Calibri" panose="020F0502020204030204" pitchFamily="34" charset="0"/>
              </a:rPr>
              <a:t>: Multi-stakeholder consultation meeting – marking the launch of the transformation process</a:t>
            </a:r>
            <a:endParaRPr lang="en-GB" sz="2400" kern="0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341328" lvl="0" indent="-341328" defTabSz="911602" eaLnBrk="1" hangingPunct="1">
              <a:spcBef>
                <a:spcPts val="600"/>
              </a:spcBef>
              <a:buClr>
                <a:srgbClr val="1E7FB8"/>
              </a:buClr>
              <a:buFont typeface="Wingdings" pitchFamily="2" charset="2"/>
              <a:buChar char="l"/>
            </a:pPr>
            <a:endParaRPr lang="en-GB" sz="2400" kern="0" dirty="0">
              <a:solidFill>
                <a:srgbClr val="000066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Process to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22/06/2016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0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398" y="1102293"/>
            <a:ext cx="8229600" cy="5025042"/>
          </a:xfrm>
        </p:spPr>
        <p:txBody>
          <a:bodyPr/>
          <a:lstStyle/>
          <a:p>
            <a:pPr defTabSz="911602" eaLnBrk="1" hangingPunct="1">
              <a:spcBef>
                <a:spcPts val="600"/>
              </a:spcBef>
              <a:buClr>
                <a:srgbClr val="1E7FB8"/>
              </a:buClr>
            </a:pPr>
            <a:r>
              <a:rPr lang="en-GB" b="1" kern="0" dirty="0">
                <a:solidFill>
                  <a:srgbClr val="000066"/>
                </a:solidFill>
                <a:latin typeface="Calibri" panose="020F0502020204030204" pitchFamily="34" charset="0"/>
              </a:rPr>
              <a:t>Name</a:t>
            </a:r>
            <a:r>
              <a:rPr lang="en-GB" kern="0" dirty="0">
                <a:solidFill>
                  <a:srgbClr val="000066"/>
                </a:solidFill>
                <a:latin typeface="Calibri" panose="020F0502020204030204" pitchFamily="34" charset="0"/>
              </a:rPr>
              <a:t>: </a:t>
            </a:r>
            <a:r>
              <a:rPr lang="en-GB" b="1" kern="0" dirty="0">
                <a:solidFill>
                  <a:srgbClr val="00B0F0"/>
                </a:solidFill>
                <a:latin typeface="Calibri" panose="020F0502020204030204" pitchFamily="34" charset="0"/>
              </a:rPr>
              <a:t>IHP for UHC 2030</a:t>
            </a:r>
          </a:p>
          <a:p>
            <a:pPr defTabSz="911602" eaLnBrk="1" hangingPunct="1">
              <a:spcBef>
                <a:spcPts val="600"/>
              </a:spcBef>
              <a:buClr>
                <a:srgbClr val="1E7FB8"/>
              </a:buClr>
            </a:pPr>
            <a:r>
              <a:rPr lang="en-GB" b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Aim, objectives</a:t>
            </a: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, broad framing of functions</a:t>
            </a:r>
          </a:p>
          <a:p>
            <a:pPr marL="0" indent="0" algn="ctr" defTabSz="911602" eaLnBrk="1" hangingPunct="1">
              <a:spcBef>
                <a:spcPts val="600"/>
              </a:spcBef>
              <a:buClr>
                <a:srgbClr val="1E7FB8"/>
              </a:buClr>
              <a:buNone/>
            </a:pPr>
            <a:endParaRPr lang="en-GB" kern="0" dirty="0">
              <a:solidFill>
                <a:srgbClr val="000066"/>
              </a:solidFill>
              <a:latin typeface="Calibri" panose="020F0502020204030204" pitchFamily="34" charset="0"/>
              <a:ea typeface="+mn-ea"/>
            </a:endParaRPr>
          </a:p>
          <a:p>
            <a:pPr marL="0" indent="0" algn="ctr" defTabSz="911602" eaLnBrk="1" hangingPunct="1">
              <a:spcBef>
                <a:spcPts val="600"/>
              </a:spcBef>
              <a:buClr>
                <a:srgbClr val="1E7FB8"/>
              </a:buClr>
              <a:buNone/>
            </a:pPr>
            <a:r>
              <a:rPr lang="en-GB" dirty="0"/>
              <a:t> “a movement for accelerated, equitable and sustainable progress towards UHC as well as the other health targets in the SDGs, including global security and </a:t>
            </a:r>
            <a:r>
              <a:rPr lang="en-GB" dirty="0" smtClean="0"/>
              <a:t>equity”</a:t>
            </a:r>
            <a:endParaRPr lang="en-GB" kern="0" dirty="0">
              <a:solidFill>
                <a:srgbClr val="000066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What has been agreed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22/06/2016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5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398" y="1170020"/>
            <a:ext cx="8229600" cy="5025042"/>
          </a:xfrm>
        </p:spPr>
        <p:txBody>
          <a:bodyPr/>
          <a:lstStyle/>
          <a:p>
            <a:pPr defTabSz="911602" eaLnBrk="1" hangingPunct="1">
              <a:spcBef>
                <a:spcPts val="600"/>
              </a:spcBef>
              <a:buClr>
                <a:srgbClr val="1E7FB8"/>
              </a:buClr>
            </a:pP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Interest to </a:t>
            </a:r>
            <a:r>
              <a:rPr lang="en-GB" b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build on IHP+ </a:t>
            </a: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rather than creating a new partnership</a:t>
            </a:r>
          </a:p>
          <a:p>
            <a:pPr defTabSz="911602" eaLnBrk="1" hangingPunct="1">
              <a:spcBef>
                <a:spcPts val="600"/>
              </a:spcBef>
              <a:buClr>
                <a:srgbClr val="1E7FB8"/>
              </a:buClr>
            </a:pPr>
            <a:endParaRPr lang="en-GB" kern="0" dirty="0" smtClean="0">
              <a:solidFill>
                <a:srgbClr val="000066"/>
              </a:solidFill>
              <a:latin typeface="Calibri" panose="020F0502020204030204" pitchFamily="34" charset="0"/>
              <a:ea typeface="+mn-ea"/>
            </a:endParaRPr>
          </a:p>
          <a:p>
            <a:pPr defTabSz="911602" eaLnBrk="1" hangingPunct="1">
              <a:spcBef>
                <a:spcPts val="600"/>
              </a:spcBef>
              <a:buClr>
                <a:srgbClr val="1E7FB8"/>
              </a:buClr>
            </a:pP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Time-bound </a:t>
            </a:r>
            <a:r>
              <a:rPr lang="en-GB" b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transitional Steering Committee</a:t>
            </a:r>
          </a:p>
          <a:p>
            <a:pPr defTabSz="911602" eaLnBrk="1" hangingPunct="1">
              <a:spcBef>
                <a:spcPts val="600"/>
              </a:spcBef>
              <a:buClr>
                <a:srgbClr val="1E7FB8"/>
              </a:buClr>
            </a:pPr>
            <a:endParaRPr lang="en-GB" b="1" kern="0" dirty="0" smtClean="0">
              <a:solidFill>
                <a:srgbClr val="000066"/>
              </a:solidFill>
              <a:latin typeface="Calibri" panose="020F0502020204030204" pitchFamily="34" charset="0"/>
              <a:ea typeface="+mn-ea"/>
            </a:endParaRPr>
          </a:p>
          <a:p>
            <a:pPr defTabSz="911602" eaLnBrk="1" hangingPunct="1">
              <a:spcBef>
                <a:spcPts val="600"/>
              </a:spcBef>
              <a:buClr>
                <a:srgbClr val="1E7FB8"/>
              </a:buClr>
            </a:pPr>
            <a:r>
              <a:rPr lang="en-GB" b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Updated Global Compact</a:t>
            </a:r>
          </a:p>
          <a:p>
            <a:pPr defTabSz="911602" eaLnBrk="1" hangingPunct="1">
              <a:spcBef>
                <a:spcPts val="600"/>
              </a:spcBef>
              <a:buClr>
                <a:srgbClr val="1E7FB8"/>
              </a:buClr>
            </a:pPr>
            <a:endParaRPr lang="en-GB" b="1" kern="0" dirty="0" smtClean="0">
              <a:solidFill>
                <a:srgbClr val="000066"/>
              </a:solidFill>
              <a:latin typeface="Calibri" panose="020F0502020204030204" pitchFamily="34" charset="0"/>
              <a:ea typeface="+mn-ea"/>
            </a:endParaRPr>
          </a:p>
          <a:p>
            <a:pPr defTabSz="911602" eaLnBrk="1" hangingPunct="1">
              <a:spcBef>
                <a:spcPts val="600"/>
              </a:spcBef>
              <a:buClr>
                <a:srgbClr val="1E7FB8"/>
              </a:buClr>
            </a:pPr>
            <a:r>
              <a:rPr lang="en-GB" b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Gradual change </a:t>
            </a:r>
            <a:r>
              <a:rPr lang="en-GB" kern="0" dirty="0" smtClean="0">
                <a:solidFill>
                  <a:srgbClr val="000066"/>
                </a:solidFill>
                <a:latin typeface="Calibri" panose="020F0502020204030204" pitchFamily="34" charset="0"/>
                <a:ea typeface="+mn-ea"/>
              </a:rPr>
              <a:t>in membership  and evolution of tasks </a:t>
            </a:r>
            <a:endParaRPr lang="en-GB" kern="0" dirty="0">
              <a:solidFill>
                <a:srgbClr val="000066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What has been agreed…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22/06/2016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5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398" y="1488847"/>
            <a:ext cx="8229600" cy="4834181"/>
          </a:xfrm>
        </p:spPr>
        <p:txBody>
          <a:bodyPr/>
          <a:lstStyle/>
          <a:p>
            <a:pPr marL="341328" lvl="0" indent="-341328" defTabSz="911602" eaLnBrk="1" hangingPunct="1">
              <a:spcBef>
                <a:spcPts val="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GB" sz="2800" b="1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July</a:t>
            </a:r>
            <a:r>
              <a:rPr lang="en-GB" sz="28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-September</a:t>
            </a:r>
            <a:r>
              <a:rPr lang="en-GB" sz="2800" kern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</a:p>
          <a:p>
            <a:pPr marL="803374" lvl="1" indent="-281669" defTabSz="911602" eaLnBrk="1" hangingPunct="1">
              <a:spcBef>
                <a:spcPts val="0"/>
              </a:spcBef>
              <a:buClr>
                <a:srgbClr val="1E7FB8"/>
              </a:buClr>
              <a:buFont typeface="Arial" charset="0"/>
              <a:buChar char="–"/>
            </a:pPr>
            <a:r>
              <a:rPr lang="en-GB" kern="0" dirty="0">
                <a:solidFill>
                  <a:srgbClr val="002060"/>
                </a:solidFill>
                <a:latin typeface="Calibri" panose="020F0502020204030204" pitchFamily="34" charset="0"/>
              </a:rPr>
              <a:t>Further consultation and targeted constituency </a:t>
            </a:r>
            <a:r>
              <a:rPr lang="en-GB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outreach</a:t>
            </a:r>
          </a:p>
          <a:p>
            <a:pPr marL="803374" lvl="1" indent="-281669" defTabSz="911602" eaLnBrk="1" hangingPunct="1">
              <a:spcBef>
                <a:spcPts val="0"/>
              </a:spcBef>
              <a:buClr>
                <a:srgbClr val="1E7FB8"/>
              </a:buClr>
              <a:buFont typeface="Arial" charset="0"/>
              <a:buChar char="–"/>
            </a:pPr>
            <a:r>
              <a:rPr lang="en-GB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Rapid </a:t>
            </a:r>
            <a:r>
              <a:rPr lang="en-GB" kern="0" dirty="0">
                <a:solidFill>
                  <a:srgbClr val="002060"/>
                </a:solidFill>
                <a:latin typeface="Calibri" panose="020F0502020204030204" pitchFamily="34" charset="0"/>
              </a:rPr>
              <a:t>independent review of IHP+</a:t>
            </a:r>
            <a:endParaRPr lang="en-GB" sz="3600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1328" lvl="0" indent="-341328" defTabSz="911602" eaLnBrk="1" hangingPunct="1">
              <a:spcBef>
                <a:spcPts val="0"/>
              </a:spcBef>
              <a:spcAft>
                <a:spcPts val="600"/>
              </a:spcAft>
              <a:buClr>
                <a:srgbClr val="1E7FB8"/>
              </a:buClr>
              <a:buFont typeface="Wingdings" pitchFamily="2" charset="2"/>
              <a:buChar char="l"/>
            </a:pPr>
            <a:r>
              <a:rPr lang="en-GB" sz="2800" b="1" kern="0" dirty="0" smtClean="0">
                <a:solidFill>
                  <a:srgbClr val="000066"/>
                </a:solidFill>
                <a:latin typeface="Calibri" panose="020F0502020204030204" pitchFamily="34" charset="0"/>
              </a:rPr>
              <a:t>September </a:t>
            </a:r>
            <a:r>
              <a:rPr lang="en-GB" sz="2800" b="1" kern="0" dirty="0">
                <a:solidFill>
                  <a:srgbClr val="00B0F0"/>
                </a:solidFill>
                <a:latin typeface="Calibri" panose="020F0502020204030204" pitchFamily="34" charset="0"/>
              </a:rPr>
              <a:t>UNGA</a:t>
            </a:r>
            <a:r>
              <a:rPr lang="en-GB" sz="2800" kern="0" dirty="0" smtClean="0">
                <a:solidFill>
                  <a:srgbClr val="000066"/>
                </a:solidFill>
                <a:latin typeface="Calibri" panose="020F0502020204030204" pitchFamily="34" charset="0"/>
              </a:rPr>
              <a:t>: </a:t>
            </a:r>
            <a:r>
              <a:rPr lang="en-GB" sz="28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Update on </a:t>
            </a:r>
            <a:r>
              <a:rPr lang="en-GB" sz="2800" i="1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IHP for UHC 2030</a:t>
            </a:r>
            <a:endParaRPr lang="en-GB" sz="2800" kern="0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341328" lvl="0" indent="-341328" defTabSz="911602" eaLnBrk="1" hangingPunct="1">
              <a:spcBef>
                <a:spcPts val="0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GB" sz="2800" b="1" kern="0" dirty="0" smtClean="0">
                <a:solidFill>
                  <a:srgbClr val="000066"/>
                </a:solidFill>
                <a:latin typeface="Calibri" panose="020F0502020204030204" pitchFamily="34" charset="0"/>
              </a:rPr>
              <a:t>December</a:t>
            </a:r>
            <a:r>
              <a:rPr lang="en-GB" sz="2800" kern="0" dirty="0" smtClean="0">
                <a:solidFill>
                  <a:srgbClr val="000066"/>
                </a:solidFill>
                <a:latin typeface="Calibri" panose="020F0502020204030204" pitchFamily="34" charset="0"/>
              </a:rPr>
              <a:t>: Transitional Steering Committee meeting to approve updated Global Compact, updated </a:t>
            </a:r>
            <a:r>
              <a:rPr lang="en-GB" sz="2800" kern="0" dirty="0" err="1" smtClean="0">
                <a:solidFill>
                  <a:srgbClr val="000066"/>
                </a:solidFill>
                <a:latin typeface="Calibri" panose="020F0502020204030204" pitchFamily="34" charset="0"/>
              </a:rPr>
              <a:t>workplan</a:t>
            </a:r>
            <a:r>
              <a:rPr lang="en-GB" sz="2800" kern="0" dirty="0" smtClean="0">
                <a:solidFill>
                  <a:srgbClr val="000066"/>
                </a:solidFill>
                <a:latin typeface="Calibri" panose="020F0502020204030204" pitchFamily="34" charset="0"/>
              </a:rPr>
              <a:t> 2017</a:t>
            </a:r>
          </a:p>
          <a:p>
            <a:pPr marL="341328" lvl="0" indent="-341328" defTabSz="911602" eaLnBrk="1" hangingPunct="1">
              <a:spcBef>
                <a:spcPts val="0"/>
              </a:spcBef>
              <a:spcAft>
                <a:spcPts val="600"/>
              </a:spcAft>
              <a:buClr>
                <a:srgbClr val="1E7FB8"/>
              </a:buClr>
              <a:buFont typeface="Wingdings" pitchFamily="2" charset="2"/>
              <a:buChar char="l"/>
            </a:pPr>
            <a:r>
              <a:rPr lang="en-GB" sz="2800" b="1" kern="0" dirty="0" smtClean="0">
                <a:solidFill>
                  <a:srgbClr val="000066"/>
                </a:solidFill>
                <a:latin typeface="Calibri" panose="020F0502020204030204" pitchFamily="34" charset="0"/>
              </a:rPr>
              <a:t>2017 </a:t>
            </a:r>
            <a:r>
              <a:rPr lang="en-GB" sz="2800" b="1" kern="0" dirty="0">
                <a:solidFill>
                  <a:srgbClr val="00B0F0"/>
                </a:solidFill>
                <a:latin typeface="Calibri" panose="020F0502020204030204" pitchFamily="34" charset="0"/>
              </a:rPr>
              <a:t>World Health </a:t>
            </a:r>
            <a:r>
              <a:rPr lang="en-GB" sz="2800" b="1" kern="0" dirty="0" smtClean="0">
                <a:solidFill>
                  <a:srgbClr val="00B0F0"/>
                </a:solidFill>
                <a:latin typeface="Calibri" panose="020F0502020204030204" pitchFamily="34" charset="0"/>
              </a:rPr>
              <a:t>Assembly/IMF WB Spring Meetings</a:t>
            </a:r>
            <a:r>
              <a:rPr lang="en-GB" sz="2800" kern="0" dirty="0" smtClean="0">
                <a:solidFill>
                  <a:srgbClr val="000066"/>
                </a:solidFill>
                <a:latin typeface="Calibri" panose="020F0502020204030204" pitchFamily="34" charset="0"/>
              </a:rPr>
              <a:t>:  </a:t>
            </a:r>
            <a:r>
              <a:rPr lang="en-GB" sz="2800" kern="0" dirty="0">
                <a:solidFill>
                  <a:srgbClr val="000066"/>
                </a:solidFill>
                <a:latin typeface="Calibri" panose="020F0502020204030204" pitchFamily="34" charset="0"/>
              </a:rPr>
              <a:t>new members formally join UHC 2030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06400" y="225425"/>
            <a:ext cx="6721475" cy="876868"/>
          </a:xfrm>
        </p:spPr>
        <p:txBody>
          <a:bodyPr/>
          <a:lstStyle/>
          <a:p>
            <a:r>
              <a:rPr lang="en-GB" sz="3200" b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j-ea"/>
              </a:rPr>
              <a:t>Proposed </a:t>
            </a:r>
            <a:r>
              <a:rPr lang="en-GB" sz="3200" b="1" kern="0" dirty="0">
                <a:solidFill>
                  <a:srgbClr val="000066"/>
                </a:solidFill>
                <a:latin typeface="Calibri" panose="020F0502020204030204" pitchFamily="34" charset="0"/>
                <a:ea typeface="+mj-ea"/>
              </a:rPr>
              <a:t>next </a:t>
            </a:r>
            <a:r>
              <a:rPr lang="en-GB" sz="3200" b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j-ea"/>
              </a:rPr>
              <a:t>steps to operationalize </a:t>
            </a:r>
            <a:r>
              <a:rPr lang="en-GB" sz="3200" b="1" i="1" kern="0" dirty="0">
                <a:solidFill>
                  <a:srgbClr val="000066"/>
                </a:solidFill>
                <a:latin typeface="Calibri" panose="020F0502020204030204" pitchFamily="34" charset="0"/>
              </a:rPr>
              <a:t>IHP for UHC 2030</a:t>
            </a:r>
            <a:r>
              <a:rPr lang="en-GB" sz="3200" b="1" i="1" kern="0" dirty="0" smtClean="0">
                <a:solidFill>
                  <a:srgbClr val="000066"/>
                </a:solidFill>
                <a:latin typeface="Calibri" panose="020F0502020204030204" pitchFamily="34" charset="0"/>
                <a:ea typeface="+mj-ea"/>
              </a:rPr>
              <a:t>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85516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HP test">
      <a:dk1>
        <a:srgbClr val="0B2848"/>
      </a:dk1>
      <a:lt1>
        <a:sysClr val="window" lastClr="FFFFFF"/>
      </a:lt1>
      <a:dk2>
        <a:srgbClr val="1F497D"/>
      </a:dk2>
      <a:lt2>
        <a:srgbClr val="EEECE1"/>
      </a:lt2>
      <a:accent1>
        <a:srgbClr val="0E3659"/>
      </a:accent1>
      <a:accent2>
        <a:srgbClr val="4D9443"/>
      </a:accent2>
      <a:accent3>
        <a:srgbClr val="7B7C7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isID">
  <a:themeElements>
    <a:clrScheme name="VisID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is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Narrow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Narrow" pitchFamily="34" charset="0"/>
            <a:cs typeface="Arial" pitchFamily="34" charset="0"/>
          </a:defRPr>
        </a:defPPr>
      </a:lstStyle>
    </a:lnDef>
  </a:objectDefaults>
  <a:extraClrSchemeLst>
    <a:extraClrScheme>
      <a:clrScheme name="Vis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9640</TotalTime>
  <Words>322</Words>
  <Application>Microsoft Macintosh PowerPoint</Application>
  <PresentationFormat>On-screen Show (4:3)</PresentationFormat>
  <Paragraphs>42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VisID</vt:lpstr>
      <vt:lpstr>Excel.Chart.8</vt:lpstr>
      <vt:lpstr>Report back from the IHP+ Steering Committee    Dr Amir Aman Hagos Co-Chair, IHP+ Steering Committee 22nd June 2016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Spicegrove Creative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Dehaney</dc:creator>
  <cp:lastModifiedBy>Lara Brearley</cp:lastModifiedBy>
  <cp:revision>220</cp:revision>
  <cp:lastPrinted>2014-05-01T12:47:38Z</cp:lastPrinted>
  <dcterms:created xsi:type="dcterms:W3CDTF">2012-10-26T19:46:34Z</dcterms:created>
  <dcterms:modified xsi:type="dcterms:W3CDTF">2016-06-22T06:26:30Z</dcterms:modified>
</cp:coreProperties>
</file>