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88" r:id="rId5"/>
    <p:sldId id="257" r:id="rId6"/>
    <p:sldId id="293" r:id="rId7"/>
    <p:sldId id="295" r:id="rId8"/>
    <p:sldId id="296" r:id="rId9"/>
    <p:sldId id="294" r:id="rId10"/>
    <p:sldId id="297" r:id="rId11"/>
  </p:sldIdLst>
  <p:sldSz cx="9144000" cy="6858000" type="screen4x3"/>
  <p:notesSz cx="7023100" cy="93091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TABE, Akihito" initials="watabea" lastIdx="3" clrIdx="0"/>
  <p:cmAuthor id="1" name="BREARLEY, Lara" initials="brearley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F6F"/>
    <a:srgbClr val="2AB893"/>
    <a:srgbClr val="31A4DD"/>
    <a:srgbClr val="7B7C7F"/>
    <a:srgbClr val="4D9443"/>
    <a:srgbClr val="0E36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697" autoAdjust="0"/>
  </p:normalViewPr>
  <p:slideViewPr>
    <p:cSldViewPr snapToGrid="0" snapToObjects="1">
      <p:cViewPr varScale="1">
        <p:scale>
          <a:sx n="62" d="100"/>
          <a:sy n="62" d="100"/>
        </p:scale>
        <p:origin x="142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7" d="100"/>
          <a:sy n="57" d="100"/>
        </p:scale>
        <p:origin x="-2520"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4109" cy="465455"/>
          </a:xfrm>
          <a:prstGeom prst="rect">
            <a:avLst/>
          </a:prstGeom>
        </p:spPr>
        <p:txBody>
          <a:bodyPr vert="horz" wrap="square" lIns="91175" tIns="45587" rIns="91175" bIns="45587" numCol="1" anchor="t" anchorCtr="0" compatLnSpc="1">
            <a:prstTxWarp prst="textNoShape">
              <a:avLst/>
            </a:prstTxWarp>
          </a:bodyPr>
          <a:lstStyle>
            <a:lvl1pPr>
              <a:defRPr sz="1200">
                <a:latin typeface="Calibri" pitchFamily="34" charset="0"/>
                <a:ea typeface="MS PGothic" pitchFamily="34" charset="-128"/>
              </a:defRPr>
            </a:lvl1pPr>
          </a:lstStyle>
          <a:p>
            <a:pPr>
              <a:defRPr/>
            </a:pPr>
            <a:endParaRPr lang="en-US"/>
          </a:p>
        </p:txBody>
      </p:sp>
      <p:sp>
        <p:nvSpPr>
          <p:cNvPr id="3" name="Date Placeholder 2"/>
          <p:cNvSpPr>
            <a:spLocks noGrp="1"/>
          </p:cNvSpPr>
          <p:nvPr>
            <p:ph type="dt" sz="quarter" idx="1"/>
          </p:nvPr>
        </p:nvSpPr>
        <p:spPr>
          <a:xfrm>
            <a:off x="3977351" y="1"/>
            <a:ext cx="3044109" cy="465455"/>
          </a:xfrm>
          <a:prstGeom prst="rect">
            <a:avLst/>
          </a:prstGeom>
        </p:spPr>
        <p:txBody>
          <a:bodyPr vert="horz" wrap="square" lIns="91175" tIns="45587" rIns="91175" bIns="45587" numCol="1" anchor="t" anchorCtr="0" compatLnSpc="1">
            <a:prstTxWarp prst="textNoShape">
              <a:avLst/>
            </a:prstTxWarp>
          </a:bodyPr>
          <a:lstStyle>
            <a:lvl1pPr algn="r">
              <a:defRPr sz="1200">
                <a:latin typeface="Calibri" pitchFamily="34" charset="0"/>
                <a:ea typeface="MS PGothic" pitchFamily="34" charset="-128"/>
              </a:defRPr>
            </a:lvl1pPr>
          </a:lstStyle>
          <a:p>
            <a:pPr>
              <a:defRPr/>
            </a:pPr>
            <a:fld id="{5FB4F73C-3460-4D15-9224-D0F6F98F7792}" type="datetimeFigureOut">
              <a:rPr lang="en-US"/>
              <a:pPr>
                <a:defRPr/>
              </a:pPr>
              <a:t>6/16/2017</a:t>
            </a:fld>
            <a:endParaRPr lang="en-US"/>
          </a:p>
        </p:txBody>
      </p:sp>
      <p:sp>
        <p:nvSpPr>
          <p:cNvPr id="4" name="Footer Placeholder 3"/>
          <p:cNvSpPr>
            <a:spLocks noGrp="1"/>
          </p:cNvSpPr>
          <p:nvPr>
            <p:ph type="ftr" sz="quarter" idx="2"/>
          </p:nvPr>
        </p:nvSpPr>
        <p:spPr>
          <a:xfrm>
            <a:off x="0" y="8842149"/>
            <a:ext cx="3044109" cy="465455"/>
          </a:xfrm>
          <a:prstGeom prst="rect">
            <a:avLst/>
          </a:prstGeom>
        </p:spPr>
        <p:txBody>
          <a:bodyPr vert="horz" wrap="square" lIns="91175" tIns="45587" rIns="91175" bIns="45587" numCol="1" anchor="b" anchorCtr="0" compatLnSpc="1">
            <a:prstTxWarp prst="textNoShape">
              <a:avLst/>
            </a:prstTxWarp>
          </a:bodyPr>
          <a:lstStyle>
            <a:lvl1pPr>
              <a:defRPr sz="1200">
                <a:latin typeface="Calibri" pitchFamily="34" charset="0"/>
                <a:ea typeface="MS PGothic" pitchFamily="34" charset="-128"/>
              </a:defRPr>
            </a:lvl1pPr>
          </a:lstStyle>
          <a:p>
            <a:pPr>
              <a:defRPr/>
            </a:pPr>
            <a:endParaRPr lang="en-US"/>
          </a:p>
        </p:txBody>
      </p:sp>
      <p:sp>
        <p:nvSpPr>
          <p:cNvPr id="5" name="Slide Number Placeholder 4"/>
          <p:cNvSpPr>
            <a:spLocks noGrp="1"/>
          </p:cNvSpPr>
          <p:nvPr>
            <p:ph type="sldNum" sz="quarter" idx="3"/>
          </p:nvPr>
        </p:nvSpPr>
        <p:spPr>
          <a:xfrm>
            <a:off x="3977351" y="8842149"/>
            <a:ext cx="3044109" cy="465455"/>
          </a:xfrm>
          <a:prstGeom prst="rect">
            <a:avLst/>
          </a:prstGeom>
        </p:spPr>
        <p:txBody>
          <a:bodyPr vert="horz" wrap="square" lIns="91175" tIns="45587" rIns="91175" bIns="45587" numCol="1" anchor="b" anchorCtr="0" compatLnSpc="1">
            <a:prstTxWarp prst="textNoShape">
              <a:avLst/>
            </a:prstTxWarp>
          </a:bodyPr>
          <a:lstStyle>
            <a:lvl1pPr algn="r">
              <a:defRPr sz="1200">
                <a:latin typeface="Calibri" pitchFamily="34" charset="0"/>
                <a:ea typeface="MS PGothic" pitchFamily="34" charset="-128"/>
              </a:defRPr>
            </a:lvl1pPr>
          </a:lstStyle>
          <a:p>
            <a:pPr>
              <a:defRPr/>
            </a:pPr>
            <a:fld id="{BC77DF33-5D9E-4258-A481-1C184AA6B7FA}" type="slidenum">
              <a:rPr lang="en-US"/>
              <a:pPr>
                <a:defRPr/>
              </a:pPr>
              <a:t>‹#›</a:t>
            </a:fld>
            <a:endParaRPr lang="en-US"/>
          </a:p>
        </p:txBody>
      </p:sp>
    </p:spTree>
    <p:extLst>
      <p:ext uri="{BB962C8B-B14F-4D97-AF65-F5344CB8AC3E}">
        <p14:creationId xmlns:p14="http://schemas.microsoft.com/office/powerpoint/2010/main" val="1467847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4109" cy="465455"/>
          </a:xfrm>
          <a:prstGeom prst="rect">
            <a:avLst/>
          </a:prstGeom>
        </p:spPr>
        <p:txBody>
          <a:bodyPr vert="horz" wrap="square" lIns="91175" tIns="45587" rIns="91175" bIns="45587" numCol="1" anchor="t" anchorCtr="0" compatLnSpc="1">
            <a:prstTxWarp prst="textNoShape">
              <a:avLst/>
            </a:prstTxWarp>
          </a:bodyPr>
          <a:lstStyle>
            <a:lvl1pPr>
              <a:defRPr sz="1200">
                <a:ea typeface="MS PGothic" pitchFamily="34" charset="-128"/>
              </a:defRPr>
            </a:lvl1pPr>
          </a:lstStyle>
          <a:p>
            <a:pPr>
              <a:defRPr/>
            </a:pPr>
            <a:endParaRPr lang="en-US"/>
          </a:p>
        </p:txBody>
      </p:sp>
      <p:sp>
        <p:nvSpPr>
          <p:cNvPr id="3" name="Date Placeholder 2"/>
          <p:cNvSpPr>
            <a:spLocks noGrp="1"/>
          </p:cNvSpPr>
          <p:nvPr>
            <p:ph type="dt" idx="1"/>
          </p:nvPr>
        </p:nvSpPr>
        <p:spPr>
          <a:xfrm>
            <a:off x="3977351" y="1"/>
            <a:ext cx="3044109" cy="465455"/>
          </a:xfrm>
          <a:prstGeom prst="rect">
            <a:avLst/>
          </a:prstGeom>
        </p:spPr>
        <p:txBody>
          <a:bodyPr vert="horz" wrap="square" lIns="91175" tIns="45587" rIns="91175" bIns="45587" numCol="1" anchor="t" anchorCtr="0" compatLnSpc="1">
            <a:prstTxWarp prst="textNoShape">
              <a:avLst/>
            </a:prstTxWarp>
          </a:bodyPr>
          <a:lstStyle>
            <a:lvl1pPr algn="r">
              <a:defRPr sz="1200">
                <a:ea typeface="MS PGothic" pitchFamily="34" charset="-128"/>
              </a:defRPr>
            </a:lvl1pPr>
          </a:lstStyle>
          <a:p>
            <a:pPr>
              <a:defRPr/>
            </a:pPr>
            <a:fld id="{3829B973-C30D-4662-B77F-241F1945F679}" type="datetimeFigureOut">
              <a:rPr lang="en-US"/>
              <a:pPr>
                <a:defRPr/>
              </a:pPr>
              <a:t>6/16/2017</a:t>
            </a:fld>
            <a:endParaRPr lang="en-US"/>
          </a:p>
        </p:txBody>
      </p:sp>
      <p:sp>
        <p:nvSpPr>
          <p:cNvPr id="4" name="Slide Image Placeholder 3"/>
          <p:cNvSpPr>
            <a:spLocks noGrp="1" noRot="1" noChangeAspect="1"/>
          </p:cNvSpPr>
          <p:nvPr>
            <p:ph type="sldImg" idx="2"/>
          </p:nvPr>
        </p:nvSpPr>
        <p:spPr>
          <a:xfrm>
            <a:off x="1185863" y="700088"/>
            <a:ext cx="4652962" cy="3489325"/>
          </a:xfrm>
          <a:prstGeom prst="rect">
            <a:avLst/>
          </a:prstGeom>
          <a:noFill/>
          <a:ln w="12700">
            <a:solidFill>
              <a:prstClr val="black"/>
            </a:solidFill>
          </a:ln>
        </p:spPr>
        <p:txBody>
          <a:bodyPr vert="horz" lIns="91175" tIns="45587" rIns="91175" bIns="45587" rtlCol="0" anchor="ctr"/>
          <a:lstStyle/>
          <a:p>
            <a:pPr lvl="0"/>
            <a:endParaRPr lang="en-US" noProof="0"/>
          </a:p>
        </p:txBody>
      </p:sp>
      <p:sp>
        <p:nvSpPr>
          <p:cNvPr id="5" name="Notes Placeholder 4"/>
          <p:cNvSpPr>
            <a:spLocks noGrp="1"/>
          </p:cNvSpPr>
          <p:nvPr>
            <p:ph type="body" sz="quarter" idx="3"/>
          </p:nvPr>
        </p:nvSpPr>
        <p:spPr>
          <a:xfrm>
            <a:off x="701983" y="4422572"/>
            <a:ext cx="5619136" cy="4187598"/>
          </a:xfrm>
          <a:prstGeom prst="rect">
            <a:avLst/>
          </a:prstGeom>
        </p:spPr>
        <p:txBody>
          <a:bodyPr vert="horz" wrap="square" lIns="91175" tIns="45587" rIns="91175" bIns="4558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842149"/>
            <a:ext cx="3044109" cy="465455"/>
          </a:xfrm>
          <a:prstGeom prst="rect">
            <a:avLst/>
          </a:prstGeom>
        </p:spPr>
        <p:txBody>
          <a:bodyPr vert="horz" wrap="square" lIns="91175" tIns="45587" rIns="91175" bIns="45587" numCol="1" anchor="b" anchorCtr="0" compatLnSpc="1">
            <a:prstTxWarp prst="textNoShape">
              <a:avLst/>
            </a:prstTxWarp>
          </a:bodyPr>
          <a:lstStyle>
            <a:lvl1pPr>
              <a:defRPr sz="1200">
                <a:ea typeface="MS PGothic" pitchFamily="34" charset="-128"/>
              </a:defRPr>
            </a:lvl1pPr>
          </a:lstStyle>
          <a:p>
            <a:pPr>
              <a:defRPr/>
            </a:pPr>
            <a:endParaRPr lang="en-US"/>
          </a:p>
        </p:txBody>
      </p:sp>
      <p:sp>
        <p:nvSpPr>
          <p:cNvPr id="7" name="Slide Number Placeholder 6"/>
          <p:cNvSpPr>
            <a:spLocks noGrp="1"/>
          </p:cNvSpPr>
          <p:nvPr>
            <p:ph type="sldNum" sz="quarter" idx="5"/>
          </p:nvPr>
        </p:nvSpPr>
        <p:spPr>
          <a:xfrm>
            <a:off x="3977351" y="8842149"/>
            <a:ext cx="3044109" cy="465455"/>
          </a:xfrm>
          <a:prstGeom prst="rect">
            <a:avLst/>
          </a:prstGeom>
        </p:spPr>
        <p:txBody>
          <a:bodyPr vert="horz" wrap="square" lIns="91175" tIns="45587" rIns="91175" bIns="45587" numCol="1" anchor="b" anchorCtr="0" compatLnSpc="1">
            <a:prstTxWarp prst="textNoShape">
              <a:avLst/>
            </a:prstTxWarp>
          </a:bodyPr>
          <a:lstStyle>
            <a:lvl1pPr algn="r">
              <a:defRPr sz="1200">
                <a:ea typeface="MS PGothic" pitchFamily="34" charset="-128"/>
              </a:defRPr>
            </a:lvl1pPr>
          </a:lstStyle>
          <a:p>
            <a:pPr>
              <a:defRPr/>
            </a:pPr>
            <a:fld id="{C773FE70-36E0-4EED-8288-6AAA39B519E2}" type="slidenum">
              <a:rPr lang="en-US"/>
              <a:pPr>
                <a:defRPr/>
              </a:pPr>
              <a:t>‹#›</a:t>
            </a:fld>
            <a:endParaRPr lang="en-US"/>
          </a:p>
        </p:txBody>
      </p:sp>
    </p:spTree>
    <p:extLst>
      <p:ext uri="{BB962C8B-B14F-4D97-AF65-F5344CB8AC3E}">
        <p14:creationId xmlns:p14="http://schemas.microsoft.com/office/powerpoint/2010/main" val="21395343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2152500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4073419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3010896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25572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4281229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73FE70-36E0-4EED-8288-6AAA39B519E2}"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14249013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14865" y="1891790"/>
            <a:ext cx="8229600" cy="1143000"/>
          </a:xfrm>
          <a:prstGeom prst="rect">
            <a:avLst/>
          </a:prstGeom>
        </p:spPr>
        <p:txBody>
          <a:bodyPr vert="horz" lIns="91440" tIns="45720" rIns="91440" bIns="45720" rtlCol="0" anchor="ctr">
            <a:noAutofit/>
          </a:bodyPr>
          <a:lstStyle>
            <a:lvl1pPr algn="l">
              <a:defRPr sz="5400">
                <a:solidFill>
                  <a:srgbClr val="0E3659"/>
                </a:solidFill>
              </a:defRPr>
            </a:lvl1pPr>
          </a:lstStyle>
          <a:p>
            <a:r>
              <a:rPr lang="en-US"/>
              <a:t>Click to edit Master title style</a:t>
            </a:r>
            <a:endParaRPr lang="en-US" dirty="0"/>
          </a:p>
        </p:txBody>
      </p:sp>
      <p:pic>
        <p:nvPicPr>
          <p:cNvPr id="5" name="Picture 4"/>
          <p:cNvPicPr/>
          <p:nvPr userDrawn="1"/>
        </p:nvPicPr>
        <p:blipFill rotWithShape="1">
          <a:blip r:embed="rId2">
            <a:extLst>
              <a:ext uri="{28A0092B-C50C-407E-A947-70E740481C1C}">
                <a14:useLocalDpi xmlns:a14="http://schemas.microsoft.com/office/drawing/2010/main" val="0"/>
              </a:ext>
            </a:extLst>
          </a:blip>
          <a:srcRect t="85213" r="628" b="1751"/>
          <a:stretch/>
        </p:blipFill>
        <p:spPr bwMode="auto">
          <a:xfrm>
            <a:off x="-1" y="6390640"/>
            <a:ext cx="9143999" cy="467360"/>
          </a:xfrm>
          <a:prstGeom prst="rect">
            <a:avLst/>
          </a:prstGeom>
          <a:noFill/>
          <a:ln>
            <a:noFill/>
          </a:ln>
          <a:extLst>
            <a:ext uri="{53640926-AAD7-44D8-BBD7-CCE9431645EC}">
              <a14:shadowObscured xmlns:a14="http://schemas.microsoft.com/office/drawing/2010/main"/>
            </a:ext>
          </a:extLst>
        </p:spPr>
      </p:pic>
      <p:pic>
        <p:nvPicPr>
          <p:cNvPr id="6" name="Picture 5"/>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79286" y="244201"/>
            <a:ext cx="2282825" cy="637540"/>
          </a:xfrm>
          <a:prstGeom prst="rect">
            <a:avLst/>
          </a:prstGeom>
          <a:noFill/>
          <a:ln>
            <a:noFill/>
          </a:ln>
        </p:spPr>
      </p:pic>
      <p:sp>
        <p:nvSpPr>
          <p:cNvPr id="7" name="Text Box 2"/>
          <p:cNvSpPr txBox="1">
            <a:spLocks noChangeArrowheads="1"/>
          </p:cNvSpPr>
          <p:nvPr userDrawn="1"/>
        </p:nvSpPr>
        <p:spPr bwMode="auto">
          <a:xfrm>
            <a:off x="-1" y="6394767"/>
            <a:ext cx="9144001" cy="459105"/>
          </a:xfrm>
          <a:prstGeom prst="rect">
            <a:avLst/>
          </a:prstGeom>
          <a:noFill/>
          <a:ln w="9525">
            <a:noFill/>
            <a:miter lim="800000"/>
            <a:headEnd/>
            <a:tailEnd/>
          </a:ln>
        </p:spPr>
        <p:txBody>
          <a:bodyPr rot="0" vert="horz" wrap="square" lIns="91440" tIns="45720" rIns="91440" bIns="45720" anchor="ctr" anchorCtr="0">
            <a:noAutofit/>
          </a:bodyPr>
          <a:lstStyle/>
          <a:p>
            <a:pPr algn="ctr">
              <a:spcAft>
                <a:spcPts val="0"/>
              </a:spcAft>
            </a:pPr>
            <a:r>
              <a:rPr lang="en-US" sz="1600" b="1" dirty="0">
                <a:solidFill>
                  <a:srgbClr val="FFFFFF"/>
                </a:solidFill>
                <a:effectLst/>
                <a:latin typeface="Calibri"/>
                <a:ea typeface="SimSun"/>
                <a:cs typeface="Arial"/>
              </a:rPr>
              <a:t>Follow </a:t>
            </a:r>
            <a:r>
              <a:rPr lang="en-US" sz="1600" b="1" baseline="0" dirty="0">
                <a:solidFill>
                  <a:srgbClr val="FFFFFF"/>
                </a:solidFill>
                <a:effectLst/>
                <a:latin typeface="Calibri"/>
                <a:ea typeface="SimSun"/>
                <a:cs typeface="Arial"/>
              </a:rPr>
              <a:t> us</a:t>
            </a:r>
            <a:r>
              <a:rPr lang="en-US" sz="1600" b="1" dirty="0">
                <a:solidFill>
                  <a:srgbClr val="FFFFFF"/>
                </a:solidFill>
                <a:effectLst/>
                <a:latin typeface="Calibri"/>
                <a:ea typeface="SimSun"/>
                <a:cs typeface="Arial"/>
              </a:rPr>
              <a:t>:  www.internationalhealthpartnership.net	      @UHC2030</a:t>
            </a:r>
            <a:endParaRPr lang="en-GB" sz="1200" dirty="0">
              <a:effectLst/>
              <a:latin typeface="Calibri"/>
              <a:ea typeface="SimSun"/>
              <a:cs typeface="Arial"/>
            </a:endParaRPr>
          </a:p>
        </p:txBody>
      </p:sp>
      <p:pic>
        <p:nvPicPr>
          <p:cNvPr id="9" name="Picture 8" descr="\\WIMS.who.int\HQ\GVA11\Home\watabea\Desktop\unnamed.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357597" y="6512876"/>
            <a:ext cx="222885" cy="222885"/>
          </a:xfrm>
          <a:prstGeom prst="rect">
            <a:avLst/>
          </a:prstGeom>
          <a:noFill/>
          <a:ln>
            <a:noFill/>
          </a:ln>
        </p:spPr>
      </p:pic>
    </p:spTree>
    <p:extLst>
      <p:ext uri="{BB962C8B-B14F-4D97-AF65-F5344CB8AC3E}">
        <p14:creationId xmlns:p14="http://schemas.microsoft.com/office/powerpoint/2010/main" val="3782853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406400" y="225425"/>
            <a:ext cx="67214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defRPr/>
            </a:pPr>
            <a:r>
              <a:rPr lang="en-GB" sz="4400">
                <a:solidFill>
                  <a:srgbClr val="0E3659"/>
                </a:solidFill>
                <a:latin typeface="Calibri" pitchFamily="34" charset="0"/>
              </a:rPr>
              <a:t>Agenda/Content</a:t>
            </a:r>
            <a:endParaRPr lang="en-US" sz="3600">
              <a:solidFill>
                <a:srgbClr val="0E3659"/>
              </a:solidFill>
              <a:latin typeface="Calibri" pitchFamily="34" charset="0"/>
            </a:endParaRPr>
          </a:p>
        </p:txBody>
      </p:sp>
      <p:sp>
        <p:nvSpPr>
          <p:cNvPr id="10" name="Content Placeholder 1"/>
          <p:cNvSpPr>
            <a:spLocks noGrp="1"/>
          </p:cNvSpPr>
          <p:nvPr>
            <p:ph idx="1"/>
          </p:nvPr>
        </p:nvSpPr>
        <p:spPr>
          <a:xfrm>
            <a:off x="406398" y="1096088"/>
            <a:ext cx="8229600" cy="3686247"/>
          </a:xfrm>
          <a:prstGeom prst="rect">
            <a:avLst/>
          </a:prstGeom>
        </p:spPr>
        <p:txBody>
          <a:bodyPr/>
          <a:lstStyle>
            <a:lvl1pPr>
              <a:defRPr/>
            </a:lvl1pPr>
          </a:lstStyle>
          <a:p>
            <a:pPr lvl="0"/>
            <a:r>
              <a:rPr lang="en-US"/>
              <a:t>Click to edit Master text styles</a:t>
            </a:r>
          </a:p>
          <a:p>
            <a:pPr lvl="1"/>
            <a:r>
              <a:rPr lang="en-US"/>
              <a:t>Second level</a:t>
            </a:r>
          </a:p>
        </p:txBody>
      </p:sp>
      <p:sp>
        <p:nvSpPr>
          <p:cNvPr id="6" name="Footer Placeholder 4"/>
          <p:cNvSpPr>
            <a:spLocks noGrp="1"/>
          </p:cNvSpPr>
          <p:nvPr>
            <p:ph type="ftr" sz="quarter" idx="11"/>
          </p:nvPr>
        </p:nvSpPr>
        <p:spPr>
          <a:xfrm>
            <a:off x="3124200" y="6491288"/>
            <a:ext cx="2895600" cy="365125"/>
          </a:xfrm>
          <a:prstGeom prst="rect">
            <a:avLst/>
          </a:prstGeom>
        </p:spPr>
        <p:txBody>
          <a:bodyPr vert="horz" wrap="square" lIns="91440" tIns="45720" rIns="91440" bIns="45720" numCol="1" anchor="t" anchorCtr="0" compatLnSpc="1">
            <a:prstTxWarp prst="textNoShape">
              <a:avLst/>
            </a:prstTxWarp>
          </a:bodyPr>
          <a:lstStyle>
            <a:lvl1pPr algn="ctr">
              <a:defRPr>
                <a:latin typeface="Calibri" pitchFamily="34" charset="0"/>
                <a:ea typeface="MS PGothic" pitchFamily="34" charset="-128"/>
              </a:defRPr>
            </a:lvl1pPr>
          </a:lstStyle>
          <a:p>
            <a:pPr>
              <a:defRPr/>
            </a:pPr>
            <a:endParaRPr lang="en-US"/>
          </a:p>
        </p:txBody>
      </p:sp>
      <p:pic>
        <p:nvPicPr>
          <p:cNvPr id="8" name="Picture 7"/>
          <p:cNvPicPr/>
          <p:nvPr userDrawn="1"/>
        </p:nvPicPr>
        <p:blipFill rotWithShape="1">
          <a:blip r:embed="rId2">
            <a:extLst>
              <a:ext uri="{28A0092B-C50C-407E-A947-70E740481C1C}">
                <a14:useLocalDpi xmlns:a14="http://schemas.microsoft.com/office/drawing/2010/main" val="0"/>
              </a:ext>
            </a:extLst>
          </a:blip>
          <a:srcRect t="85213" r="628" b="1751"/>
          <a:stretch/>
        </p:blipFill>
        <p:spPr bwMode="auto">
          <a:xfrm>
            <a:off x="-1" y="6390640"/>
            <a:ext cx="9143999" cy="467360"/>
          </a:xfrm>
          <a:prstGeom prst="rect">
            <a:avLst/>
          </a:prstGeom>
          <a:noFill/>
          <a:ln>
            <a:noFill/>
          </a:ln>
          <a:extLst>
            <a:ext uri="{53640926-AAD7-44D8-BBD7-CCE9431645EC}">
              <a14:shadowObscured xmlns:a14="http://schemas.microsoft.com/office/drawing/2010/main"/>
            </a:ext>
          </a:extLst>
        </p:spPr>
      </p:pic>
      <p:pic>
        <p:nvPicPr>
          <p:cNvPr id="9" name="Picture 8"/>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79286" y="230553"/>
            <a:ext cx="2282825" cy="637540"/>
          </a:xfrm>
          <a:prstGeom prst="rect">
            <a:avLst/>
          </a:prstGeom>
          <a:noFill/>
          <a:ln>
            <a:noFill/>
          </a:ln>
        </p:spPr>
      </p:pic>
      <p:sp>
        <p:nvSpPr>
          <p:cNvPr id="13" name="Text Box 2"/>
          <p:cNvSpPr txBox="1">
            <a:spLocks noChangeArrowheads="1"/>
          </p:cNvSpPr>
          <p:nvPr userDrawn="1"/>
        </p:nvSpPr>
        <p:spPr bwMode="auto">
          <a:xfrm>
            <a:off x="-1" y="6394767"/>
            <a:ext cx="9144001" cy="459105"/>
          </a:xfrm>
          <a:prstGeom prst="rect">
            <a:avLst/>
          </a:prstGeom>
          <a:noFill/>
          <a:ln w="9525">
            <a:noFill/>
            <a:miter lim="800000"/>
            <a:headEnd/>
            <a:tailEnd/>
          </a:ln>
        </p:spPr>
        <p:txBody>
          <a:bodyPr rot="0" vert="horz" wrap="square" lIns="91440" tIns="45720" rIns="91440" bIns="45720" anchor="ctr" anchorCtr="0">
            <a:noAutofit/>
          </a:bodyPr>
          <a:lstStyle/>
          <a:p>
            <a:pPr algn="ctr">
              <a:spcAft>
                <a:spcPts val="0"/>
              </a:spcAft>
            </a:pPr>
            <a:r>
              <a:rPr lang="en-US" sz="1600" b="1" dirty="0">
                <a:solidFill>
                  <a:srgbClr val="FFFFFF"/>
                </a:solidFill>
                <a:effectLst/>
                <a:latin typeface="Calibri"/>
                <a:ea typeface="SimSun"/>
                <a:cs typeface="Arial"/>
              </a:rPr>
              <a:t>Follow </a:t>
            </a:r>
            <a:r>
              <a:rPr lang="en-US" sz="1600" b="1" baseline="0" dirty="0">
                <a:solidFill>
                  <a:srgbClr val="FFFFFF"/>
                </a:solidFill>
                <a:effectLst/>
                <a:latin typeface="Calibri"/>
                <a:ea typeface="SimSun"/>
                <a:cs typeface="Arial"/>
              </a:rPr>
              <a:t> us</a:t>
            </a:r>
            <a:r>
              <a:rPr lang="en-US" sz="1600" b="1" dirty="0">
                <a:solidFill>
                  <a:srgbClr val="FFFFFF"/>
                </a:solidFill>
                <a:effectLst/>
                <a:latin typeface="Calibri"/>
                <a:ea typeface="SimSun"/>
                <a:cs typeface="Arial"/>
              </a:rPr>
              <a:t>:  www.internationalhealthpartnership.net	      @UHC2030</a:t>
            </a:r>
            <a:endParaRPr lang="en-GB" sz="1200" dirty="0">
              <a:effectLst/>
              <a:latin typeface="Calibri"/>
              <a:ea typeface="SimSun"/>
              <a:cs typeface="Arial"/>
            </a:endParaRPr>
          </a:p>
        </p:txBody>
      </p:sp>
      <p:pic>
        <p:nvPicPr>
          <p:cNvPr id="14" name="Picture 13" descr="\\WIMS.who.int\HQ\GVA11\Home\watabea\Desktop\unnamed.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357597" y="6512876"/>
            <a:ext cx="222885" cy="222885"/>
          </a:xfrm>
          <a:prstGeom prst="rect">
            <a:avLst/>
          </a:prstGeom>
          <a:noFill/>
          <a:ln>
            <a:noFill/>
          </a:ln>
        </p:spPr>
      </p:pic>
    </p:spTree>
    <p:extLst>
      <p:ext uri="{BB962C8B-B14F-4D97-AF65-F5344CB8AC3E}">
        <p14:creationId xmlns:p14="http://schemas.microsoft.com/office/powerpoint/2010/main" val="1979189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Content">
    <p:spTree>
      <p:nvGrpSpPr>
        <p:cNvPr id="1" name=""/>
        <p:cNvGrpSpPr/>
        <p:nvPr/>
      </p:nvGrpSpPr>
      <p:grpSpPr>
        <a:xfrm>
          <a:off x="0" y="0"/>
          <a:ext cx="0" cy="0"/>
          <a:chOff x="0" y="0"/>
          <a:chExt cx="0" cy="0"/>
        </a:xfrm>
      </p:grpSpPr>
      <p:sp>
        <p:nvSpPr>
          <p:cNvPr id="5" name="TextBox 4"/>
          <p:cNvSpPr txBox="1">
            <a:spLocks noChangeArrowheads="1"/>
          </p:cNvSpPr>
          <p:nvPr userDrawn="1"/>
        </p:nvSpPr>
        <p:spPr bwMode="auto">
          <a:xfrm>
            <a:off x="406400" y="225425"/>
            <a:ext cx="67214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eaLnBrk="1" hangingPunct="1">
              <a:defRPr/>
            </a:pPr>
            <a:endParaRPr lang="en-US" sz="3600">
              <a:solidFill>
                <a:srgbClr val="0E3659"/>
              </a:solidFill>
              <a:latin typeface="Calibri" pitchFamily="34" charset="0"/>
            </a:endParaRPr>
          </a:p>
        </p:txBody>
      </p:sp>
      <p:sp>
        <p:nvSpPr>
          <p:cNvPr id="11" name="Content Placeholder 2"/>
          <p:cNvSpPr>
            <a:spLocks noGrp="1"/>
          </p:cNvSpPr>
          <p:nvPr>
            <p:ph idx="1"/>
          </p:nvPr>
        </p:nvSpPr>
        <p:spPr>
          <a:xfrm>
            <a:off x="406398" y="1102293"/>
            <a:ext cx="8229600" cy="2279733"/>
          </a:xfrm>
          <a:prstGeom prst="rect">
            <a:avLst/>
          </a:prstGeom>
        </p:spPr>
        <p:txBody>
          <a:bodyPr/>
          <a:lstStyle>
            <a:lvl1pPr>
              <a:tabLst/>
              <a:defRPr>
                <a:solidFill>
                  <a:srgbClr val="0E3659"/>
                </a:solidFill>
              </a:defRPr>
            </a:lvl1pPr>
            <a:lvl2pPr>
              <a:defRPr>
                <a:solidFill>
                  <a:srgbClr val="0E3659"/>
                </a:solidFill>
              </a:defRPr>
            </a:lvl2pPr>
            <a:lvl3pPr>
              <a:defRPr>
                <a:solidFill>
                  <a:srgbClr val="4D9443"/>
                </a:solidFill>
              </a:defRPr>
            </a:lvl3pPr>
            <a:lvl4pPr>
              <a:defRPr>
                <a:solidFill>
                  <a:srgbClr val="7B7C7F"/>
                </a:solidFill>
              </a:defRPr>
            </a:lvl4pPr>
            <a:lvl5pPr>
              <a:defRPr>
                <a:solidFill>
                  <a:srgbClr val="7B7C7F"/>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9"/>
          <p:cNvSpPr>
            <a:spLocks noGrp="1"/>
          </p:cNvSpPr>
          <p:nvPr>
            <p:ph sz="quarter" idx="12"/>
          </p:nvPr>
        </p:nvSpPr>
        <p:spPr>
          <a:xfrm>
            <a:off x="406400" y="225425"/>
            <a:ext cx="6721475" cy="647700"/>
          </a:xfrm>
          <a:prstGeom prst="rect">
            <a:avLst/>
          </a:prstGeom>
        </p:spPr>
        <p:txBody>
          <a:bodyPr/>
          <a:lstStyle>
            <a:lvl1pPr>
              <a:buNone/>
              <a:defRPr sz="4400"/>
            </a:lvl1pPr>
          </a:lstStyle>
          <a:p>
            <a:pPr lvl="0"/>
            <a:r>
              <a:rPr lang="en-US" dirty="0"/>
              <a:t>Click to edit Master text styles</a:t>
            </a:r>
          </a:p>
        </p:txBody>
      </p:sp>
      <p:sp>
        <p:nvSpPr>
          <p:cNvPr id="7" name="Footer Placeholder 4"/>
          <p:cNvSpPr>
            <a:spLocks noGrp="1"/>
          </p:cNvSpPr>
          <p:nvPr>
            <p:ph type="ftr" sz="quarter" idx="14"/>
          </p:nvPr>
        </p:nvSpPr>
        <p:spPr>
          <a:xfrm>
            <a:off x="3124200" y="6491288"/>
            <a:ext cx="2895600" cy="365125"/>
          </a:xfrm>
          <a:prstGeom prst="rect">
            <a:avLst/>
          </a:prstGeom>
        </p:spPr>
        <p:txBody>
          <a:bodyPr vert="horz" wrap="square" lIns="91440" tIns="45720" rIns="91440" bIns="45720" numCol="1" anchor="t" anchorCtr="0" compatLnSpc="1">
            <a:prstTxWarp prst="textNoShape">
              <a:avLst/>
            </a:prstTxWarp>
          </a:bodyPr>
          <a:lstStyle>
            <a:lvl1pPr algn="ctr">
              <a:defRPr>
                <a:latin typeface="Calibri" pitchFamily="34" charset="0"/>
                <a:ea typeface="MS PGothic" pitchFamily="34" charset="-128"/>
              </a:defRPr>
            </a:lvl1pPr>
          </a:lstStyle>
          <a:p>
            <a:pPr>
              <a:defRPr/>
            </a:pPr>
            <a:endParaRPr lang="en-US"/>
          </a:p>
        </p:txBody>
      </p:sp>
      <p:pic>
        <p:nvPicPr>
          <p:cNvPr id="13" name="Picture 12"/>
          <p:cNvPicPr/>
          <p:nvPr userDrawn="1"/>
        </p:nvPicPr>
        <p:blipFill rotWithShape="1">
          <a:blip r:embed="rId2">
            <a:extLst>
              <a:ext uri="{28A0092B-C50C-407E-A947-70E740481C1C}">
                <a14:useLocalDpi xmlns:a14="http://schemas.microsoft.com/office/drawing/2010/main" val="0"/>
              </a:ext>
            </a:extLst>
          </a:blip>
          <a:srcRect t="85213" r="628" b="1751"/>
          <a:stretch/>
        </p:blipFill>
        <p:spPr bwMode="auto">
          <a:xfrm>
            <a:off x="-1" y="6390640"/>
            <a:ext cx="9143999" cy="467360"/>
          </a:xfrm>
          <a:prstGeom prst="rect">
            <a:avLst/>
          </a:prstGeom>
          <a:noFill/>
          <a:ln>
            <a:noFill/>
          </a:ln>
          <a:extLst>
            <a:ext uri="{53640926-AAD7-44D8-BBD7-CCE9431645EC}">
              <a14:shadowObscured xmlns:a14="http://schemas.microsoft.com/office/drawing/2010/main"/>
            </a:ext>
          </a:extLst>
        </p:spPr>
      </p:pic>
      <p:pic>
        <p:nvPicPr>
          <p:cNvPr id="8" name="Picture 7"/>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79286" y="244201"/>
            <a:ext cx="2282825" cy="637540"/>
          </a:xfrm>
          <a:prstGeom prst="rect">
            <a:avLst/>
          </a:prstGeom>
          <a:noFill/>
          <a:ln>
            <a:noFill/>
          </a:ln>
        </p:spPr>
      </p:pic>
      <p:sp>
        <p:nvSpPr>
          <p:cNvPr id="12" name="Text Box 2"/>
          <p:cNvSpPr txBox="1">
            <a:spLocks noChangeArrowheads="1"/>
          </p:cNvSpPr>
          <p:nvPr userDrawn="1"/>
        </p:nvSpPr>
        <p:spPr bwMode="auto">
          <a:xfrm>
            <a:off x="-1" y="6394767"/>
            <a:ext cx="9144001" cy="459105"/>
          </a:xfrm>
          <a:prstGeom prst="rect">
            <a:avLst/>
          </a:prstGeom>
          <a:noFill/>
          <a:ln w="9525">
            <a:noFill/>
            <a:miter lim="800000"/>
            <a:headEnd/>
            <a:tailEnd/>
          </a:ln>
        </p:spPr>
        <p:txBody>
          <a:bodyPr rot="0" vert="horz" wrap="square" lIns="91440" tIns="45720" rIns="91440" bIns="45720" anchor="ctr" anchorCtr="0">
            <a:noAutofit/>
          </a:bodyPr>
          <a:lstStyle/>
          <a:p>
            <a:pPr algn="ctr">
              <a:spcAft>
                <a:spcPts val="0"/>
              </a:spcAft>
            </a:pPr>
            <a:r>
              <a:rPr lang="en-US" sz="1600" b="1" dirty="0">
                <a:solidFill>
                  <a:srgbClr val="FFFFFF"/>
                </a:solidFill>
                <a:effectLst/>
                <a:latin typeface="Calibri"/>
                <a:ea typeface="SimSun"/>
                <a:cs typeface="Arial"/>
              </a:rPr>
              <a:t>Follow </a:t>
            </a:r>
            <a:r>
              <a:rPr lang="en-US" sz="1600" b="1" baseline="0" dirty="0">
                <a:solidFill>
                  <a:srgbClr val="FFFFFF"/>
                </a:solidFill>
                <a:effectLst/>
                <a:latin typeface="Calibri"/>
                <a:ea typeface="SimSun"/>
                <a:cs typeface="Arial"/>
              </a:rPr>
              <a:t> us</a:t>
            </a:r>
            <a:r>
              <a:rPr lang="en-US" sz="1600" b="1" dirty="0">
                <a:solidFill>
                  <a:srgbClr val="FFFFFF"/>
                </a:solidFill>
                <a:effectLst/>
                <a:latin typeface="Calibri"/>
                <a:ea typeface="SimSun"/>
                <a:cs typeface="Arial"/>
              </a:rPr>
              <a:t>:  www.internationalhealthpartnership.net	      @UHC2030</a:t>
            </a:r>
            <a:endParaRPr lang="en-GB" sz="1200" dirty="0">
              <a:effectLst/>
              <a:latin typeface="Calibri"/>
              <a:ea typeface="SimSun"/>
              <a:cs typeface="Arial"/>
            </a:endParaRPr>
          </a:p>
        </p:txBody>
      </p:sp>
      <p:pic>
        <p:nvPicPr>
          <p:cNvPr id="15" name="Picture 14" descr="\\WIMS.who.int\HQ\GVA11\Home\watabea\Desktop\unnamed.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357597" y="6512876"/>
            <a:ext cx="222885" cy="222885"/>
          </a:xfrm>
          <a:prstGeom prst="rect">
            <a:avLst/>
          </a:prstGeom>
          <a:noFill/>
          <a:ln>
            <a:noFill/>
          </a:ln>
        </p:spPr>
      </p:pic>
    </p:spTree>
    <p:extLst>
      <p:ext uri="{BB962C8B-B14F-4D97-AF65-F5344CB8AC3E}">
        <p14:creationId xmlns:p14="http://schemas.microsoft.com/office/powerpoint/2010/main" val="97822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Column">
    <p:spTree>
      <p:nvGrpSpPr>
        <p:cNvPr id="1" name=""/>
        <p:cNvGrpSpPr/>
        <p:nvPr/>
      </p:nvGrpSpPr>
      <p:grpSpPr>
        <a:xfrm>
          <a:off x="0" y="0"/>
          <a:ext cx="0" cy="0"/>
          <a:chOff x="0" y="0"/>
          <a:chExt cx="0" cy="0"/>
        </a:xfrm>
      </p:grpSpPr>
      <p:sp>
        <p:nvSpPr>
          <p:cNvPr id="8" name="Content Placeholder 2"/>
          <p:cNvSpPr>
            <a:spLocks noGrp="1"/>
          </p:cNvSpPr>
          <p:nvPr>
            <p:ph sz="half" idx="1"/>
          </p:nvPr>
        </p:nvSpPr>
        <p:spPr>
          <a:xfrm>
            <a:off x="364057" y="1754186"/>
            <a:ext cx="4038601" cy="4524377"/>
          </a:xfrm>
          <a:prstGeom prst="rect">
            <a:avLst/>
          </a:prstGeom>
        </p:spPr>
        <p:txBody>
          <a:bodyPr/>
          <a:lstStyle>
            <a:lvl1pPr>
              <a:defRPr sz="2800">
                <a:solidFill>
                  <a:srgbClr val="0E3659"/>
                </a:solidFill>
              </a:defRPr>
            </a:lvl1pPr>
            <a:lvl2pPr>
              <a:defRPr sz="2400">
                <a:solidFill>
                  <a:srgbClr val="0E3659"/>
                </a:solidFill>
              </a:defRPr>
            </a:lvl2pPr>
            <a:lvl3pPr>
              <a:defRPr sz="2000">
                <a:solidFill>
                  <a:srgbClr val="4D9443"/>
                </a:solidFill>
              </a:defRPr>
            </a:lvl3pPr>
            <a:lvl4pPr>
              <a:defRPr sz="1800">
                <a:solidFill>
                  <a:srgbClr val="7B7C7F"/>
                </a:solidFill>
              </a:defRPr>
            </a:lvl4pPr>
            <a:lvl5pPr>
              <a:defRPr sz="1800">
                <a:solidFill>
                  <a:srgbClr val="7B7C7F"/>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3"/>
          <p:cNvSpPr>
            <a:spLocks noGrp="1"/>
          </p:cNvSpPr>
          <p:nvPr>
            <p:ph sz="half" idx="2"/>
          </p:nvPr>
        </p:nvSpPr>
        <p:spPr>
          <a:xfrm>
            <a:off x="4555057" y="1754186"/>
            <a:ext cx="4038601" cy="4524377"/>
          </a:xfrm>
          <a:prstGeom prst="rect">
            <a:avLst/>
          </a:prstGeom>
        </p:spPr>
        <p:txBody>
          <a:bodyPr/>
          <a:lstStyle>
            <a:lvl1pPr>
              <a:defRPr sz="2800">
                <a:solidFill>
                  <a:srgbClr val="0E3659"/>
                </a:solidFill>
              </a:defRPr>
            </a:lvl1pPr>
            <a:lvl2pPr>
              <a:defRPr sz="2400">
                <a:solidFill>
                  <a:srgbClr val="0E3659"/>
                </a:solidFill>
              </a:defRPr>
            </a:lvl2pPr>
            <a:lvl3pPr>
              <a:defRPr sz="2000">
                <a:solidFill>
                  <a:srgbClr val="4D9443"/>
                </a:solidFill>
              </a:defRPr>
            </a:lvl3pPr>
            <a:lvl4pPr>
              <a:defRPr sz="1800">
                <a:solidFill>
                  <a:srgbClr val="7B7C7F"/>
                </a:solidFill>
              </a:defRPr>
            </a:lvl4pPr>
            <a:lvl5pPr>
              <a:defRPr sz="1800">
                <a:solidFill>
                  <a:srgbClr val="7B7C7F"/>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11"/>
          <p:cNvSpPr>
            <a:spLocks noGrp="1"/>
          </p:cNvSpPr>
          <p:nvPr>
            <p:ph sz="quarter" idx="12"/>
          </p:nvPr>
        </p:nvSpPr>
        <p:spPr>
          <a:xfrm>
            <a:off x="363538" y="311520"/>
            <a:ext cx="6751637" cy="854075"/>
          </a:xfrm>
          <a:prstGeom prst="rect">
            <a:avLst/>
          </a:prstGeom>
        </p:spPr>
        <p:txBody>
          <a:bodyPr/>
          <a:lstStyle>
            <a:lvl1pPr>
              <a:buNone/>
              <a:defRPr sz="4400"/>
            </a:lvl1pPr>
          </a:lstStyle>
          <a:p>
            <a:pPr lvl="0"/>
            <a:r>
              <a:rPr lang="en-US" dirty="0"/>
              <a:t>Click to edit Master text styles</a:t>
            </a:r>
          </a:p>
        </p:txBody>
      </p:sp>
      <p:sp>
        <p:nvSpPr>
          <p:cNvPr id="7" name="Footer Placeholder 4"/>
          <p:cNvSpPr>
            <a:spLocks noGrp="1"/>
          </p:cNvSpPr>
          <p:nvPr>
            <p:ph type="ftr" sz="quarter" idx="13"/>
          </p:nvPr>
        </p:nvSpPr>
        <p:spPr>
          <a:xfrm>
            <a:off x="3124200" y="6483350"/>
            <a:ext cx="2895600" cy="365125"/>
          </a:xfrm>
          <a:prstGeom prst="rect">
            <a:avLst/>
          </a:prstGeom>
        </p:spPr>
        <p:txBody>
          <a:bodyPr vert="horz" wrap="square" lIns="91440" tIns="45720" rIns="91440" bIns="45720" numCol="1" anchor="t" anchorCtr="0" compatLnSpc="1">
            <a:prstTxWarp prst="textNoShape">
              <a:avLst/>
            </a:prstTxWarp>
          </a:bodyPr>
          <a:lstStyle>
            <a:lvl1pPr algn="ctr">
              <a:defRPr>
                <a:latin typeface="Calibri" pitchFamily="34" charset="0"/>
                <a:ea typeface="MS PGothic" pitchFamily="34" charset="-128"/>
              </a:defRPr>
            </a:lvl1pPr>
          </a:lstStyle>
          <a:p>
            <a:pPr>
              <a:defRPr/>
            </a:pPr>
            <a:endParaRPr lang="en-US"/>
          </a:p>
        </p:txBody>
      </p:sp>
      <p:pic>
        <p:nvPicPr>
          <p:cNvPr id="14" name="Picture 13"/>
          <p:cNvPicPr/>
          <p:nvPr userDrawn="1"/>
        </p:nvPicPr>
        <p:blipFill rotWithShape="1">
          <a:blip r:embed="rId2">
            <a:extLst>
              <a:ext uri="{28A0092B-C50C-407E-A947-70E740481C1C}">
                <a14:useLocalDpi xmlns:a14="http://schemas.microsoft.com/office/drawing/2010/main" val="0"/>
              </a:ext>
            </a:extLst>
          </a:blip>
          <a:srcRect t="85213" r="628" b="1751"/>
          <a:stretch/>
        </p:blipFill>
        <p:spPr bwMode="auto">
          <a:xfrm>
            <a:off x="-1" y="6390640"/>
            <a:ext cx="9143999" cy="467360"/>
          </a:xfrm>
          <a:prstGeom prst="rect">
            <a:avLst/>
          </a:prstGeom>
          <a:noFill/>
          <a:ln>
            <a:noFill/>
          </a:ln>
          <a:extLst>
            <a:ext uri="{53640926-AAD7-44D8-BBD7-CCE9431645EC}">
              <a14:shadowObscured xmlns:a14="http://schemas.microsoft.com/office/drawing/2010/main"/>
            </a:ext>
          </a:extLst>
        </p:spPr>
      </p:pic>
      <p:pic>
        <p:nvPicPr>
          <p:cNvPr id="10" name="Picture 9"/>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79286" y="421625"/>
            <a:ext cx="2282825" cy="637540"/>
          </a:xfrm>
          <a:prstGeom prst="rect">
            <a:avLst/>
          </a:prstGeom>
          <a:noFill/>
          <a:ln>
            <a:noFill/>
          </a:ln>
        </p:spPr>
      </p:pic>
      <p:sp>
        <p:nvSpPr>
          <p:cNvPr id="13" name="Text Box 2"/>
          <p:cNvSpPr txBox="1">
            <a:spLocks noChangeArrowheads="1"/>
          </p:cNvSpPr>
          <p:nvPr userDrawn="1"/>
        </p:nvSpPr>
        <p:spPr bwMode="auto">
          <a:xfrm>
            <a:off x="-1" y="6394767"/>
            <a:ext cx="9144001" cy="459105"/>
          </a:xfrm>
          <a:prstGeom prst="rect">
            <a:avLst/>
          </a:prstGeom>
          <a:noFill/>
          <a:ln w="9525">
            <a:noFill/>
            <a:miter lim="800000"/>
            <a:headEnd/>
            <a:tailEnd/>
          </a:ln>
        </p:spPr>
        <p:txBody>
          <a:bodyPr rot="0" vert="horz" wrap="square" lIns="91440" tIns="45720" rIns="91440" bIns="45720" anchor="ctr" anchorCtr="0">
            <a:noAutofit/>
          </a:bodyPr>
          <a:lstStyle/>
          <a:p>
            <a:pPr algn="ctr">
              <a:spcAft>
                <a:spcPts val="0"/>
              </a:spcAft>
            </a:pPr>
            <a:r>
              <a:rPr lang="en-US" sz="1600" b="1" dirty="0">
                <a:solidFill>
                  <a:srgbClr val="FFFFFF"/>
                </a:solidFill>
                <a:effectLst/>
                <a:latin typeface="Calibri"/>
                <a:ea typeface="SimSun"/>
                <a:cs typeface="Arial"/>
              </a:rPr>
              <a:t>Follow </a:t>
            </a:r>
            <a:r>
              <a:rPr lang="en-US" sz="1600" b="1" baseline="0" dirty="0">
                <a:solidFill>
                  <a:srgbClr val="FFFFFF"/>
                </a:solidFill>
                <a:effectLst/>
                <a:latin typeface="Calibri"/>
                <a:ea typeface="SimSun"/>
                <a:cs typeface="Arial"/>
              </a:rPr>
              <a:t> us</a:t>
            </a:r>
            <a:r>
              <a:rPr lang="en-US" sz="1600" b="1" dirty="0">
                <a:solidFill>
                  <a:srgbClr val="FFFFFF"/>
                </a:solidFill>
                <a:effectLst/>
                <a:latin typeface="Calibri"/>
                <a:ea typeface="SimSun"/>
                <a:cs typeface="Arial"/>
              </a:rPr>
              <a:t>:  www.internationalhealthpartnership.net	      @UHC2030</a:t>
            </a:r>
            <a:endParaRPr lang="en-GB" sz="1200" dirty="0">
              <a:effectLst/>
              <a:latin typeface="Calibri"/>
              <a:ea typeface="SimSun"/>
              <a:cs typeface="Arial"/>
            </a:endParaRPr>
          </a:p>
        </p:txBody>
      </p:sp>
      <p:pic>
        <p:nvPicPr>
          <p:cNvPr id="16" name="Picture 15" descr="\\WIMS.who.int\HQ\GVA11\Home\watabea\Desktop\unnamed.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357597" y="6512876"/>
            <a:ext cx="222885" cy="222885"/>
          </a:xfrm>
          <a:prstGeom prst="rect">
            <a:avLst/>
          </a:prstGeom>
          <a:noFill/>
          <a:ln>
            <a:noFill/>
          </a:ln>
        </p:spPr>
      </p:pic>
    </p:spTree>
    <p:extLst>
      <p:ext uri="{BB962C8B-B14F-4D97-AF65-F5344CB8AC3E}">
        <p14:creationId xmlns:p14="http://schemas.microsoft.com/office/powerpoint/2010/main" val="4002334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hibit 1">
    <p:spTree>
      <p:nvGrpSpPr>
        <p:cNvPr id="1" name=""/>
        <p:cNvGrpSpPr/>
        <p:nvPr/>
      </p:nvGrpSpPr>
      <p:grpSpPr>
        <a:xfrm>
          <a:off x="0" y="0"/>
          <a:ext cx="0" cy="0"/>
          <a:chOff x="0" y="0"/>
          <a:chExt cx="0" cy="0"/>
        </a:xfrm>
      </p:grpSpPr>
      <p:sp>
        <p:nvSpPr>
          <p:cNvPr id="8" name="Content Placeholder 7"/>
          <p:cNvSpPr>
            <a:spLocks noGrp="1"/>
          </p:cNvSpPr>
          <p:nvPr>
            <p:ph sz="quarter" idx="12"/>
          </p:nvPr>
        </p:nvSpPr>
        <p:spPr>
          <a:xfrm>
            <a:off x="457200" y="242366"/>
            <a:ext cx="6719888" cy="769937"/>
          </a:xfrm>
          <a:prstGeom prst="rect">
            <a:avLst/>
          </a:prstGeom>
        </p:spPr>
        <p:txBody>
          <a:bodyPr/>
          <a:lstStyle>
            <a:lvl1pPr>
              <a:buNone/>
              <a:defRPr sz="4400"/>
            </a:lvl1pPr>
          </a:lstStyle>
          <a:p>
            <a:pPr lvl="0"/>
            <a:r>
              <a:rPr lang="en-US" dirty="0"/>
              <a:t>Click to edit Master text styles</a:t>
            </a:r>
          </a:p>
        </p:txBody>
      </p:sp>
      <p:sp>
        <p:nvSpPr>
          <p:cNvPr id="10" name="Chart Placeholder 9"/>
          <p:cNvSpPr>
            <a:spLocks noGrp="1"/>
          </p:cNvSpPr>
          <p:nvPr>
            <p:ph type="chart" sz="quarter" idx="13"/>
          </p:nvPr>
        </p:nvSpPr>
        <p:spPr>
          <a:xfrm>
            <a:off x="457200" y="1941513"/>
            <a:ext cx="8335963" cy="4095750"/>
          </a:xfrm>
          <a:prstGeom prst="rect">
            <a:avLst/>
          </a:prstGeom>
        </p:spPr>
        <p:txBody>
          <a:bodyPr/>
          <a:lstStyle/>
          <a:p>
            <a:pPr lvl="0"/>
            <a:endParaRPr lang="en-US" noProof="0"/>
          </a:p>
        </p:txBody>
      </p:sp>
      <p:sp>
        <p:nvSpPr>
          <p:cNvPr id="6" name="Footer Placeholder 4"/>
          <p:cNvSpPr>
            <a:spLocks noGrp="1"/>
          </p:cNvSpPr>
          <p:nvPr>
            <p:ph type="ftr" sz="quarter" idx="15"/>
          </p:nvPr>
        </p:nvSpPr>
        <p:spPr>
          <a:xfrm>
            <a:off x="3124200" y="6500813"/>
            <a:ext cx="2895600" cy="365125"/>
          </a:xfrm>
          <a:prstGeom prst="rect">
            <a:avLst/>
          </a:prstGeom>
        </p:spPr>
        <p:txBody>
          <a:bodyPr vert="horz" wrap="square" lIns="91440" tIns="45720" rIns="91440" bIns="45720" numCol="1" anchor="t" anchorCtr="0" compatLnSpc="1">
            <a:prstTxWarp prst="textNoShape">
              <a:avLst/>
            </a:prstTxWarp>
          </a:bodyPr>
          <a:lstStyle>
            <a:lvl1pPr algn="ctr">
              <a:defRPr>
                <a:latin typeface="Calibri" pitchFamily="34" charset="0"/>
                <a:ea typeface="MS PGothic" pitchFamily="34" charset="-128"/>
              </a:defRPr>
            </a:lvl1pPr>
          </a:lstStyle>
          <a:p>
            <a:pPr>
              <a:defRPr/>
            </a:pPr>
            <a:endParaRPr lang="en-US"/>
          </a:p>
        </p:txBody>
      </p:sp>
      <p:pic>
        <p:nvPicPr>
          <p:cNvPr id="12" name="Picture 11"/>
          <p:cNvPicPr/>
          <p:nvPr userDrawn="1"/>
        </p:nvPicPr>
        <p:blipFill rotWithShape="1">
          <a:blip r:embed="rId2">
            <a:extLst>
              <a:ext uri="{28A0092B-C50C-407E-A947-70E740481C1C}">
                <a14:useLocalDpi xmlns:a14="http://schemas.microsoft.com/office/drawing/2010/main" val="0"/>
              </a:ext>
            </a:extLst>
          </a:blip>
          <a:srcRect t="85213" r="628" b="1751"/>
          <a:stretch/>
        </p:blipFill>
        <p:spPr bwMode="auto">
          <a:xfrm>
            <a:off x="-1" y="6390640"/>
            <a:ext cx="9143999" cy="467360"/>
          </a:xfrm>
          <a:prstGeom prst="rect">
            <a:avLst/>
          </a:prstGeom>
          <a:noFill/>
          <a:ln>
            <a:noFill/>
          </a:ln>
          <a:extLst>
            <a:ext uri="{53640926-AAD7-44D8-BBD7-CCE9431645EC}">
              <a14:shadowObscured xmlns:a14="http://schemas.microsoft.com/office/drawing/2010/main"/>
            </a:ext>
          </a:extLst>
        </p:spPr>
      </p:pic>
      <p:pic>
        <p:nvPicPr>
          <p:cNvPr id="7" name="Picture 6"/>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79286" y="312441"/>
            <a:ext cx="2282825" cy="637540"/>
          </a:xfrm>
          <a:prstGeom prst="rect">
            <a:avLst/>
          </a:prstGeom>
          <a:noFill/>
          <a:ln>
            <a:noFill/>
          </a:ln>
        </p:spPr>
      </p:pic>
      <p:sp>
        <p:nvSpPr>
          <p:cNvPr id="11" name="Text Box 2"/>
          <p:cNvSpPr txBox="1">
            <a:spLocks noChangeArrowheads="1"/>
          </p:cNvSpPr>
          <p:nvPr userDrawn="1"/>
        </p:nvSpPr>
        <p:spPr bwMode="auto">
          <a:xfrm>
            <a:off x="-1" y="6394767"/>
            <a:ext cx="9144001" cy="459105"/>
          </a:xfrm>
          <a:prstGeom prst="rect">
            <a:avLst/>
          </a:prstGeom>
          <a:noFill/>
          <a:ln w="9525">
            <a:noFill/>
            <a:miter lim="800000"/>
            <a:headEnd/>
            <a:tailEnd/>
          </a:ln>
        </p:spPr>
        <p:txBody>
          <a:bodyPr rot="0" vert="horz" wrap="square" lIns="91440" tIns="45720" rIns="91440" bIns="45720" anchor="ctr" anchorCtr="0">
            <a:noAutofit/>
          </a:bodyPr>
          <a:lstStyle/>
          <a:p>
            <a:pPr algn="ctr">
              <a:spcAft>
                <a:spcPts val="0"/>
              </a:spcAft>
            </a:pPr>
            <a:r>
              <a:rPr lang="en-US" sz="1600" b="1" dirty="0">
                <a:solidFill>
                  <a:srgbClr val="FFFFFF"/>
                </a:solidFill>
                <a:effectLst/>
                <a:latin typeface="Calibri"/>
                <a:ea typeface="SimSun"/>
                <a:cs typeface="Arial"/>
              </a:rPr>
              <a:t>Follow </a:t>
            </a:r>
            <a:r>
              <a:rPr lang="en-US" sz="1600" b="1" baseline="0" dirty="0">
                <a:solidFill>
                  <a:srgbClr val="FFFFFF"/>
                </a:solidFill>
                <a:effectLst/>
                <a:latin typeface="Calibri"/>
                <a:ea typeface="SimSun"/>
                <a:cs typeface="Arial"/>
              </a:rPr>
              <a:t> us</a:t>
            </a:r>
            <a:r>
              <a:rPr lang="en-US" sz="1600" b="1" dirty="0">
                <a:solidFill>
                  <a:srgbClr val="FFFFFF"/>
                </a:solidFill>
                <a:effectLst/>
                <a:latin typeface="Calibri"/>
                <a:ea typeface="SimSun"/>
                <a:cs typeface="Arial"/>
              </a:rPr>
              <a:t>:  www.internationalhealthpartnership.net	      @UHC2030</a:t>
            </a:r>
            <a:endParaRPr lang="en-GB" sz="1200" dirty="0">
              <a:effectLst/>
              <a:latin typeface="Calibri"/>
              <a:ea typeface="SimSun"/>
              <a:cs typeface="Arial"/>
            </a:endParaRPr>
          </a:p>
        </p:txBody>
      </p:sp>
      <p:pic>
        <p:nvPicPr>
          <p:cNvPr id="14" name="Picture 13" descr="\\WIMS.who.int\HQ\GVA11\Home\watabea\Desktop\unnamed.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357597" y="6512876"/>
            <a:ext cx="222885" cy="222885"/>
          </a:xfrm>
          <a:prstGeom prst="rect">
            <a:avLst/>
          </a:prstGeom>
          <a:noFill/>
          <a:ln>
            <a:noFill/>
          </a:ln>
        </p:spPr>
      </p:pic>
    </p:spTree>
    <p:extLst>
      <p:ext uri="{BB962C8B-B14F-4D97-AF65-F5344CB8AC3E}">
        <p14:creationId xmlns:p14="http://schemas.microsoft.com/office/powerpoint/2010/main" val="143604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xhibit 2">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457200" y="228600"/>
            <a:ext cx="29273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4400">
                <a:solidFill>
                  <a:srgbClr val="0E3659"/>
                </a:solidFill>
                <a:latin typeface="Calibri" charset="0"/>
              </a:rPr>
              <a:t>Exhibit here</a:t>
            </a:r>
          </a:p>
        </p:txBody>
      </p:sp>
      <p:sp>
        <p:nvSpPr>
          <p:cNvPr id="5" name="Date Placeholder 2"/>
          <p:cNvSpPr>
            <a:spLocks noGrp="1"/>
          </p:cNvSpPr>
          <p:nvPr>
            <p:ph type="dt" sz="half" idx="10"/>
          </p:nvPr>
        </p:nvSpPr>
        <p:spPr>
          <a:xfrm>
            <a:off x="457200" y="6502400"/>
            <a:ext cx="2133600" cy="365125"/>
          </a:xfrm>
        </p:spPr>
        <p:txBody>
          <a:bodyPr/>
          <a:lstStyle>
            <a:lvl1pPr>
              <a:defRPr/>
            </a:lvl1pPr>
          </a:lstStyle>
          <a:p>
            <a:pPr>
              <a:defRPr/>
            </a:pPr>
            <a:fld id="{DBDB27E3-CB6A-45BB-833B-8EC45BE1BB64}" type="datetime1">
              <a:rPr lang="en-GB"/>
              <a:pPr>
                <a:defRPr/>
              </a:pPr>
              <a:t>16/06/2017</a:t>
            </a:fld>
            <a:endParaRPr lang="en-US"/>
          </a:p>
        </p:txBody>
      </p:sp>
      <p:sp>
        <p:nvSpPr>
          <p:cNvPr id="6" name="Slide Number Placeholder 3"/>
          <p:cNvSpPr>
            <a:spLocks noGrp="1"/>
          </p:cNvSpPr>
          <p:nvPr>
            <p:ph type="sldNum" sz="quarter" idx="11"/>
          </p:nvPr>
        </p:nvSpPr>
        <p:spPr>
          <a:xfrm>
            <a:off x="3505200" y="6515100"/>
            <a:ext cx="2133600" cy="244475"/>
          </a:xfrm>
        </p:spPr>
        <p:txBody>
          <a:bodyPr/>
          <a:lstStyle>
            <a:lvl1pPr>
              <a:defRPr/>
            </a:lvl1pPr>
          </a:lstStyle>
          <a:p>
            <a:pPr>
              <a:defRPr/>
            </a:pPr>
            <a:fld id="{704F4FBB-AC5D-41F9-8C07-CAA61F7F753E}" type="slidenum">
              <a:rPr lang="en-US"/>
              <a:pPr>
                <a:defRPr/>
              </a:pPr>
              <a:t>‹#›</a:t>
            </a:fld>
            <a:endParaRPr lang="en-US"/>
          </a:p>
        </p:txBody>
      </p:sp>
      <p:pic>
        <p:nvPicPr>
          <p:cNvPr id="10" name="Picture 9"/>
          <p:cNvPicPr/>
          <p:nvPr userDrawn="1"/>
        </p:nvPicPr>
        <p:blipFill rotWithShape="1">
          <a:blip r:embed="rId2">
            <a:extLst>
              <a:ext uri="{28A0092B-C50C-407E-A947-70E740481C1C}">
                <a14:useLocalDpi xmlns:a14="http://schemas.microsoft.com/office/drawing/2010/main" val="0"/>
              </a:ext>
            </a:extLst>
          </a:blip>
          <a:srcRect t="85213" r="628" b="1751"/>
          <a:stretch/>
        </p:blipFill>
        <p:spPr bwMode="auto">
          <a:xfrm>
            <a:off x="-1" y="6390640"/>
            <a:ext cx="9143999" cy="467360"/>
          </a:xfrm>
          <a:prstGeom prst="rect">
            <a:avLst/>
          </a:prstGeom>
          <a:noFill/>
          <a:ln>
            <a:noFill/>
          </a:ln>
          <a:extLst>
            <a:ext uri="{53640926-AAD7-44D8-BBD7-CCE9431645EC}">
              <a14:shadowObscured xmlns:a14="http://schemas.microsoft.com/office/drawing/2010/main"/>
            </a:ext>
          </a:extLst>
        </p:spPr>
      </p:pic>
      <p:pic>
        <p:nvPicPr>
          <p:cNvPr id="7" name="Picture 6"/>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79286" y="244201"/>
            <a:ext cx="2282825" cy="637540"/>
          </a:xfrm>
          <a:prstGeom prst="rect">
            <a:avLst/>
          </a:prstGeom>
          <a:noFill/>
          <a:ln>
            <a:noFill/>
          </a:ln>
        </p:spPr>
      </p:pic>
      <p:sp>
        <p:nvSpPr>
          <p:cNvPr id="9" name="Text Box 2"/>
          <p:cNvSpPr txBox="1">
            <a:spLocks noChangeArrowheads="1"/>
          </p:cNvSpPr>
          <p:nvPr userDrawn="1"/>
        </p:nvSpPr>
        <p:spPr bwMode="auto">
          <a:xfrm>
            <a:off x="-1" y="6394767"/>
            <a:ext cx="9144001" cy="459105"/>
          </a:xfrm>
          <a:prstGeom prst="rect">
            <a:avLst/>
          </a:prstGeom>
          <a:noFill/>
          <a:ln w="9525">
            <a:noFill/>
            <a:miter lim="800000"/>
            <a:headEnd/>
            <a:tailEnd/>
          </a:ln>
        </p:spPr>
        <p:txBody>
          <a:bodyPr rot="0" vert="horz" wrap="square" lIns="91440" tIns="45720" rIns="91440" bIns="45720" anchor="ctr" anchorCtr="0">
            <a:noAutofit/>
          </a:bodyPr>
          <a:lstStyle/>
          <a:p>
            <a:pPr algn="ctr">
              <a:spcAft>
                <a:spcPts val="0"/>
              </a:spcAft>
            </a:pPr>
            <a:r>
              <a:rPr lang="en-US" sz="1600" b="1" dirty="0">
                <a:solidFill>
                  <a:srgbClr val="FFFFFF"/>
                </a:solidFill>
                <a:effectLst/>
                <a:latin typeface="Calibri"/>
                <a:ea typeface="SimSun"/>
                <a:cs typeface="Arial"/>
              </a:rPr>
              <a:t>Follow </a:t>
            </a:r>
            <a:r>
              <a:rPr lang="en-US" sz="1600" b="1" baseline="0" dirty="0">
                <a:solidFill>
                  <a:srgbClr val="FFFFFF"/>
                </a:solidFill>
                <a:effectLst/>
                <a:latin typeface="Calibri"/>
                <a:ea typeface="SimSun"/>
                <a:cs typeface="Arial"/>
              </a:rPr>
              <a:t> us</a:t>
            </a:r>
            <a:r>
              <a:rPr lang="en-US" sz="1600" b="1" dirty="0">
                <a:solidFill>
                  <a:srgbClr val="FFFFFF"/>
                </a:solidFill>
                <a:effectLst/>
                <a:latin typeface="Calibri"/>
                <a:ea typeface="SimSun"/>
                <a:cs typeface="Arial"/>
              </a:rPr>
              <a:t>:  www.internationalhealthpartnership.net	      @UHC2030</a:t>
            </a:r>
            <a:endParaRPr lang="en-GB" sz="1200" dirty="0">
              <a:effectLst/>
              <a:latin typeface="Calibri"/>
              <a:ea typeface="SimSun"/>
              <a:cs typeface="Arial"/>
            </a:endParaRPr>
          </a:p>
        </p:txBody>
      </p:sp>
      <p:pic>
        <p:nvPicPr>
          <p:cNvPr id="12" name="Picture 11" descr="\\WIMS.who.int\HQ\GVA11\Home\watabea\Desktop\unnamed.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357597" y="6512876"/>
            <a:ext cx="222885" cy="222885"/>
          </a:xfrm>
          <a:prstGeom prst="rect">
            <a:avLst/>
          </a:prstGeom>
          <a:noFill/>
          <a:ln>
            <a:noFill/>
          </a:ln>
        </p:spPr>
      </p:pic>
    </p:spTree>
    <p:extLst>
      <p:ext uri="{BB962C8B-B14F-4D97-AF65-F5344CB8AC3E}">
        <p14:creationId xmlns:p14="http://schemas.microsoft.com/office/powerpoint/2010/main" val="9952403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A8D95"/>
                </a:solidFill>
                <a:latin typeface="Calibri" pitchFamily="34" charset="0"/>
                <a:ea typeface="MS PGothic" pitchFamily="34" charset="-128"/>
              </a:defRPr>
            </a:lvl1pPr>
          </a:lstStyle>
          <a:p>
            <a:pPr>
              <a:defRPr/>
            </a:pPr>
            <a:fld id="{F2465130-6395-4704-9FC5-6A1AE6E1443D}" type="datetime1">
              <a:rPr lang="en-GB"/>
              <a:pPr>
                <a:defRPr/>
              </a:pPr>
              <a:t>16/06/2017</a:t>
            </a:fld>
            <a:endParaRPr lang="en-US"/>
          </a:p>
        </p:txBody>
      </p:sp>
      <p:sp>
        <p:nvSpPr>
          <p:cNvPr id="6" name="Rectangle 6"/>
          <p:cNvSpPr>
            <a:spLocks noGrp="1" noChangeArrowheads="1"/>
          </p:cNvSpPr>
          <p:nvPr>
            <p:ph type="sldNum" sz="quarter" idx="4"/>
          </p:nvPr>
        </p:nvSpPr>
        <p:spPr>
          <a:xfrm>
            <a:off x="3505200" y="6369050"/>
            <a:ext cx="2133600" cy="244475"/>
          </a:xfrm>
          <a:prstGeom prst="rect">
            <a:avLst/>
          </a:prstGeom>
          <a:ln/>
        </p:spPr>
        <p:txBody>
          <a:bodyPr vert="horz" wrap="square" lIns="91440" tIns="45720" rIns="91440" bIns="45720" numCol="1" anchor="t" anchorCtr="0" compatLnSpc="1">
            <a:prstTxWarp prst="textNoShape">
              <a:avLst/>
            </a:prstTxWarp>
          </a:bodyPr>
          <a:lstStyle>
            <a:lvl1pPr algn="ctr">
              <a:defRPr>
                <a:latin typeface="Calibri" pitchFamily="34" charset="0"/>
                <a:ea typeface="MS PGothic" pitchFamily="34" charset="-128"/>
              </a:defRPr>
            </a:lvl1pPr>
          </a:lstStyle>
          <a:p>
            <a:pPr>
              <a:defRPr/>
            </a:pPr>
            <a:fld id="{4F56AA83-EDCC-4E0B-AD1A-C8C4962C4C3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340" r:id="rId1"/>
    <p:sldLayoutId id="2147486341" r:id="rId2"/>
    <p:sldLayoutId id="2147486342" r:id="rId3"/>
    <p:sldLayoutId id="2147486343" r:id="rId4"/>
    <p:sldLayoutId id="2147486344" r:id="rId5"/>
    <p:sldLayoutId id="2147486345" r:id="rId6"/>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ctrTitle"/>
          </p:nvPr>
        </p:nvSpPr>
        <p:spPr bwMode="auto">
          <a:xfrm>
            <a:off x="163774" y="3490635"/>
            <a:ext cx="8775511" cy="1550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lgn="ctr" eaLnBrk="1" hangingPunct="1"/>
            <a:r>
              <a:rPr lang="en-GB" sz="3200" b="1" dirty="0">
                <a:solidFill>
                  <a:srgbClr val="706F6F"/>
                </a:solidFill>
                <a:latin typeface="Nunito" pitchFamily="2" charset="0"/>
              </a:rPr>
              <a:t>June 15-16, 2017 Steering Committee Meeting</a:t>
            </a:r>
            <a:br>
              <a:rPr lang="en-GB" sz="3200" b="1" dirty="0">
                <a:solidFill>
                  <a:srgbClr val="706F6F"/>
                </a:solidFill>
                <a:latin typeface="Nunito" pitchFamily="2" charset="0"/>
              </a:rPr>
            </a:br>
            <a:r>
              <a:rPr lang="en-GB" sz="3200" b="1" dirty="0">
                <a:solidFill>
                  <a:srgbClr val="706F6F"/>
                </a:solidFill>
                <a:latin typeface="Nunito" pitchFamily="2" charset="0"/>
              </a:rPr>
              <a:t>Summary of Conclusions and Action Items</a:t>
            </a:r>
          </a:p>
        </p:txBody>
      </p:sp>
      <p:sp>
        <p:nvSpPr>
          <p:cNvPr id="3" name="Title 1"/>
          <p:cNvSpPr txBox="1">
            <a:spLocks/>
          </p:cNvSpPr>
          <p:nvPr/>
        </p:nvSpPr>
        <p:spPr bwMode="auto">
          <a:xfrm>
            <a:off x="2320119" y="5041372"/>
            <a:ext cx="4339989" cy="85980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defTabSz="457200" rtl="0" eaLnBrk="0" fontAlgn="base" hangingPunct="0">
              <a:spcBef>
                <a:spcPct val="0"/>
              </a:spcBef>
              <a:spcAft>
                <a:spcPct val="0"/>
              </a:spcAft>
              <a:defRPr sz="5400" kern="1200">
                <a:solidFill>
                  <a:srgbClr val="0E3659"/>
                </a:solidFill>
                <a:latin typeface="+mj-lt"/>
                <a:ea typeface="ＭＳ Ｐゴシック"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a:lstStyle>
          <a:p>
            <a:pPr algn="ctr"/>
            <a:endParaRPr lang="en-GB" sz="2000" b="1" dirty="0">
              <a:solidFill>
                <a:schemeClr val="bg1">
                  <a:lumMod val="50000"/>
                </a:schemeClr>
              </a:solidFill>
            </a:endParaRPr>
          </a:p>
        </p:txBody>
      </p:sp>
      <p:pic>
        <p:nvPicPr>
          <p:cNvPr id="6" name="Picture 5"/>
          <p:cNvPicPr/>
          <p:nvPr/>
        </p:nvPicPr>
        <p:blipFill rotWithShape="1">
          <a:blip r:embed="rId2">
            <a:extLst>
              <a:ext uri="{28A0092B-C50C-407E-A947-70E740481C1C}">
                <a14:useLocalDpi xmlns:a14="http://schemas.microsoft.com/office/drawing/2010/main" val="0"/>
              </a:ext>
            </a:extLst>
          </a:blip>
          <a:srcRect t="85213" r="628" b="1751"/>
          <a:stretch/>
        </p:blipFill>
        <p:spPr bwMode="auto">
          <a:xfrm>
            <a:off x="-1" y="6390640"/>
            <a:ext cx="9143999" cy="467360"/>
          </a:xfrm>
          <a:prstGeom prst="rect">
            <a:avLst/>
          </a:prstGeom>
          <a:noFill/>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1" y="6394767"/>
            <a:ext cx="9144001" cy="459105"/>
          </a:xfrm>
          <a:prstGeom prst="rect">
            <a:avLst/>
          </a:prstGeom>
          <a:noFill/>
          <a:ln w="9525">
            <a:noFill/>
            <a:miter lim="800000"/>
            <a:headEnd/>
            <a:tailEnd/>
          </a:ln>
        </p:spPr>
        <p:txBody>
          <a:bodyPr rot="0" vert="horz" wrap="square" lIns="91440" tIns="45720" rIns="91440" bIns="45720" anchor="ctr" anchorCtr="0">
            <a:noAutofit/>
          </a:bodyPr>
          <a:lstStyle/>
          <a:p>
            <a:pPr algn="ctr">
              <a:spcAft>
                <a:spcPts val="0"/>
              </a:spcAft>
            </a:pPr>
            <a:r>
              <a:rPr lang="en-US" sz="2400" b="1" dirty="0">
                <a:solidFill>
                  <a:srgbClr val="FFFFFF"/>
                </a:solidFill>
                <a:effectLst/>
                <a:latin typeface="Calibri"/>
                <a:ea typeface="SimSun"/>
                <a:cs typeface="Arial"/>
              </a:rPr>
              <a:t>Follow  us:  www.internationalhealthpartnership.net	   @UHC2030</a:t>
            </a:r>
            <a:endParaRPr lang="en-GB" dirty="0">
              <a:effectLst/>
              <a:latin typeface="Calibri"/>
              <a:ea typeface="SimSun"/>
              <a:cs typeface="Arial"/>
            </a:endParaRPr>
          </a:p>
        </p:txBody>
      </p:sp>
      <p:pic>
        <p:nvPicPr>
          <p:cNvPr id="9" name="Picture 8" descr="\\WIMS.who.int\HQ\GVA11\Home\watabea\Desktop\unnamed.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99040" y="6435712"/>
            <a:ext cx="398046" cy="392248"/>
          </a:xfrm>
          <a:prstGeom prst="rect">
            <a:avLst/>
          </a:prstGeom>
          <a:noFill/>
          <a:ln>
            <a:no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9143998" cy="3061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3395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7217" y="689289"/>
            <a:ext cx="8672122" cy="4462817"/>
          </a:xfrm>
        </p:spPr>
        <p:txBody>
          <a:bodyPr/>
          <a:lstStyle/>
          <a:p>
            <a:pPr marL="0" indent="0">
              <a:buNone/>
            </a:pPr>
            <a:r>
              <a:rPr lang="en-US" sz="2000" b="1" dirty="0"/>
              <a:t>Work Plan Implementation</a:t>
            </a:r>
          </a:p>
          <a:p>
            <a:r>
              <a:rPr lang="en-US" sz="2000" dirty="0"/>
              <a:t>Need to increase visibility of UHC2030 at country level, and better define how global principles translate into action at the country level in terms of health systems strengthening coordination, advocacy, accountability and knowledge management</a:t>
            </a:r>
          </a:p>
          <a:p>
            <a:r>
              <a:rPr lang="en-US" sz="2000" dirty="0"/>
              <a:t>Need for clarity on how the work on advocacy, accountability and knowledge sharing builds on the different technical working groups’ work and ensure interlinkages</a:t>
            </a:r>
          </a:p>
          <a:p>
            <a:r>
              <a:rPr lang="en-US" sz="2000" dirty="0"/>
              <a:t>Need to communicate on how the different technical working groups function and relate to the Steering Committee, including opportunities for partners to engage</a:t>
            </a:r>
          </a:p>
          <a:p>
            <a:r>
              <a:rPr lang="en-US" sz="2000" dirty="0"/>
              <a:t>Work plan development process should be participatory, following procedures presented</a:t>
            </a:r>
          </a:p>
          <a:p>
            <a:pPr marL="0" indent="0">
              <a:buNone/>
            </a:pPr>
            <a:r>
              <a:rPr lang="en-US" sz="2000" b="1" dirty="0"/>
              <a:t>EDC Monitoring &amp; DAH Tracking</a:t>
            </a:r>
          </a:p>
          <a:p>
            <a:r>
              <a:rPr lang="en-US" sz="2000" dirty="0"/>
              <a:t>UHC2030 should focus on UHC, EDC is a subsect of this agenda and not parallel stream of work. </a:t>
            </a:r>
          </a:p>
          <a:p>
            <a:endParaRPr lang="en-US" sz="2000" dirty="0"/>
          </a:p>
          <a:p>
            <a:endParaRPr lang="en-US" sz="2000" dirty="0"/>
          </a:p>
          <a:p>
            <a:pPr marL="0" indent="0">
              <a:buNone/>
            </a:pPr>
            <a:endParaRPr lang="en-GB" sz="2000" dirty="0"/>
          </a:p>
          <a:p>
            <a:endParaRPr lang="en-GB" sz="2000" dirty="0"/>
          </a:p>
        </p:txBody>
      </p:sp>
      <p:sp>
        <p:nvSpPr>
          <p:cNvPr id="3" name="Content Placeholder 2"/>
          <p:cNvSpPr>
            <a:spLocks noGrp="1"/>
          </p:cNvSpPr>
          <p:nvPr>
            <p:ph sz="quarter" idx="12"/>
          </p:nvPr>
        </p:nvSpPr>
        <p:spPr>
          <a:xfrm>
            <a:off x="269919" y="213306"/>
            <a:ext cx="8144615" cy="605713"/>
          </a:xfrm>
        </p:spPr>
        <p:txBody>
          <a:bodyPr/>
          <a:lstStyle/>
          <a:p>
            <a:r>
              <a:rPr lang="en-US" sz="3000" b="1" dirty="0">
                <a:solidFill>
                  <a:schemeClr val="bg1">
                    <a:lumMod val="50000"/>
                  </a:schemeClr>
                </a:solidFill>
                <a:latin typeface="Nunito" pitchFamily="2" charset="0"/>
              </a:rPr>
              <a:t>Conclusions</a:t>
            </a:r>
          </a:p>
        </p:txBody>
      </p:sp>
    </p:spTree>
    <p:extLst>
      <p:ext uri="{BB962C8B-B14F-4D97-AF65-F5344CB8AC3E}">
        <p14:creationId xmlns:p14="http://schemas.microsoft.com/office/powerpoint/2010/main" val="3234218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7217" y="843401"/>
            <a:ext cx="8723493" cy="4462817"/>
          </a:xfrm>
        </p:spPr>
        <p:txBody>
          <a:bodyPr/>
          <a:lstStyle/>
          <a:p>
            <a:r>
              <a:rPr lang="en-US" sz="2000" dirty="0"/>
              <a:t>Change how we define EDC in the SDG era, and do EDC monitoring working closely with OECD, GPEDC</a:t>
            </a:r>
          </a:p>
          <a:p>
            <a:r>
              <a:rPr lang="en-US" sz="2000" dirty="0"/>
              <a:t>UHC2030 to provide a safe space to discuss UHC issues to increase understanding and trust</a:t>
            </a:r>
          </a:p>
          <a:p>
            <a:r>
              <a:rPr lang="en-US" sz="2000" dirty="0"/>
              <a:t>Not a big appetite on expanding UHC2030 work on DAH tracking beyond this, but rather to promote broader work on data collection and management, looking at NHA, including domestic resource mobilization and external resources</a:t>
            </a:r>
            <a:endParaRPr lang="en-US" sz="2000" b="1" dirty="0"/>
          </a:p>
          <a:p>
            <a:pPr marL="0" indent="0">
              <a:buNone/>
            </a:pPr>
            <a:r>
              <a:rPr lang="en-US" sz="2000" b="1" dirty="0"/>
              <a:t>Accountability</a:t>
            </a:r>
          </a:p>
          <a:p>
            <a:r>
              <a:rPr lang="en-US" sz="2000" dirty="0"/>
              <a:t>Need to articulate a UHC2030 accountability framework that integrates Global, Regional, National and Local Level efforts, as well as peer review mechanisms</a:t>
            </a:r>
          </a:p>
          <a:p>
            <a:r>
              <a:rPr lang="en-US" sz="2000" dirty="0"/>
              <a:t>An accountability report for the Dec 12 Tokyo meeting is over-ambitious. Others options such as a report focusing on selected countries already existing work could be explored. </a:t>
            </a:r>
          </a:p>
          <a:p>
            <a:r>
              <a:rPr lang="en-US" sz="2000" dirty="0"/>
              <a:t>Need to link/synergize UHC2030 initiatives with work of relevant regional initiatives</a:t>
            </a:r>
          </a:p>
          <a:p>
            <a:pPr marL="0" indent="0">
              <a:buNone/>
            </a:pPr>
            <a:endParaRPr lang="en-US" sz="2000" dirty="0"/>
          </a:p>
          <a:p>
            <a:endParaRPr lang="en-US" sz="2000" dirty="0"/>
          </a:p>
          <a:p>
            <a:endParaRPr lang="en-GB" sz="2000" dirty="0"/>
          </a:p>
          <a:p>
            <a:endParaRPr lang="en-GB" sz="2000" dirty="0"/>
          </a:p>
        </p:txBody>
      </p:sp>
      <p:sp>
        <p:nvSpPr>
          <p:cNvPr id="3" name="Content Placeholder 2"/>
          <p:cNvSpPr>
            <a:spLocks noGrp="1"/>
          </p:cNvSpPr>
          <p:nvPr>
            <p:ph sz="quarter" idx="12"/>
          </p:nvPr>
        </p:nvSpPr>
        <p:spPr>
          <a:xfrm>
            <a:off x="269919" y="213306"/>
            <a:ext cx="8144615" cy="605713"/>
          </a:xfrm>
        </p:spPr>
        <p:txBody>
          <a:bodyPr/>
          <a:lstStyle/>
          <a:p>
            <a:r>
              <a:rPr lang="en-US" sz="3000" b="1" dirty="0">
                <a:solidFill>
                  <a:schemeClr val="bg1">
                    <a:lumMod val="50000"/>
                  </a:schemeClr>
                </a:solidFill>
                <a:latin typeface="Nunito" pitchFamily="2" charset="0"/>
              </a:rPr>
              <a:t>Conclusions (</a:t>
            </a:r>
            <a:r>
              <a:rPr lang="en-US" sz="3000" b="1" dirty="0" err="1">
                <a:solidFill>
                  <a:schemeClr val="bg1">
                    <a:lumMod val="50000"/>
                  </a:schemeClr>
                </a:solidFill>
                <a:latin typeface="Nunito" pitchFamily="2" charset="0"/>
              </a:rPr>
              <a:t>ctd</a:t>
            </a:r>
            <a:r>
              <a:rPr lang="en-US" sz="3000" b="1" dirty="0">
                <a:solidFill>
                  <a:schemeClr val="bg1">
                    <a:lumMod val="50000"/>
                  </a:schemeClr>
                </a:solidFill>
                <a:latin typeface="Nunito" pitchFamily="2" charset="0"/>
              </a:rPr>
              <a:t>)</a:t>
            </a:r>
          </a:p>
        </p:txBody>
      </p:sp>
    </p:spTree>
    <p:extLst>
      <p:ext uri="{BB962C8B-B14F-4D97-AF65-F5344CB8AC3E}">
        <p14:creationId xmlns:p14="http://schemas.microsoft.com/office/powerpoint/2010/main" val="2837288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7217" y="843401"/>
            <a:ext cx="8692671" cy="4462817"/>
          </a:xfrm>
        </p:spPr>
        <p:txBody>
          <a:bodyPr/>
          <a:lstStyle/>
          <a:p>
            <a:pPr marL="0" indent="0">
              <a:buNone/>
            </a:pPr>
            <a:r>
              <a:rPr lang="en-US" sz="2000" b="1" dirty="0"/>
              <a:t>Advocacy, Communication and Knowledge Management</a:t>
            </a:r>
          </a:p>
          <a:p>
            <a:r>
              <a:rPr lang="en-US" sz="2000" dirty="0"/>
              <a:t>Need for clear, crisp and accessible messages and outputs that UHC2030 is aiming to achieve</a:t>
            </a:r>
          </a:p>
          <a:p>
            <a:r>
              <a:rPr lang="en-US" sz="2000" dirty="0"/>
              <a:t>Advocacy strategy should include all stakeholders, including citizens,  and also focus on influencing political processes at the country level</a:t>
            </a:r>
          </a:p>
          <a:p>
            <a:r>
              <a:rPr lang="en-US" sz="2000" dirty="0"/>
              <a:t>SC supportive of the planned landscaping analysis as well as the emerging elements of the KM strategy</a:t>
            </a:r>
          </a:p>
          <a:p>
            <a:r>
              <a:rPr lang="en-US" sz="2000" dirty="0"/>
              <a:t>Knowledge management strategy should include possibilities for igniting/scaling up country level KM efforts and peer to peer learning.</a:t>
            </a:r>
          </a:p>
          <a:p>
            <a:pPr marL="0" indent="0">
              <a:buNone/>
            </a:pPr>
            <a:endParaRPr lang="en-US" sz="2000" dirty="0"/>
          </a:p>
          <a:p>
            <a:pPr marL="0" indent="0">
              <a:buNone/>
            </a:pPr>
            <a:r>
              <a:rPr lang="en-US" sz="2000" b="1" dirty="0"/>
              <a:t>UHC Forum</a:t>
            </a:r>
          </a:p>
          <a:p>
            <a:r>
              <a:rPr lang="en-US" sz="2000" dirty="0"/>
              <a:t>Strong support for UHC annual forum to take stock of UHC progress, knowledge sharing and as a means of facilitating global accountability.</a:t>
            </a:r>
          </a:p>
          <a:p>
            <a:r>
              <a:rPr lang="en-US" sz="2000" dirty="0"/>
              <a:t>As part of the annual/semi- annual fora, there is the need to have a sequence of themes that allows UHC2030 to track progress towards UHC achievement by 2030</a:t>
            </a:r>
          </a:p>
          <a:p>
            <a:endParaRPr lang="en-US" sz="2000" dirty="0"/>
          </a:p>
          <a:p>
            <a:r>
              <a:rPr lang="en-US" sz="2000" dirty="0"/>
              <a:t>Need to articulate UHC2030 links with other partnership and how UHC2030 is network of networks. Need to make space for different initiatives to access the Steering Committee as they contribute to country program implementation. </a:t>
            </a:r>
          </a:p>
          <a:p>
            <a:pPr marL="0" indent="0">
              <a:buNone/>
            </a:pPr>
            <a:endParaRPr lang="en-US" sz="2000" dirty="0"/>
          </a:p>
          <a:p>
            <a:endParaRPr lang="en-US" sz="2000" dirty="0"/>
          </a:p>
          <a:p>
            <a:endParaRPr lang="en-US" sz="2000" dirty="0"/>
          </a:p>
          <a:p>
            <a:endParaRPr lang="en-US" sz="2000" dirty="0"/>
          </a:p>
          <a:p>
            <a:endParaRPr lang="en-GB" sz="2000" dirty="0"/>
          </a:p>
          <a:p>
            <a:endParaRPr lang="en-GB" sz="2000" dirty="0"/>
          </a:p>
        </p:txBody>
      </p:sp>
      <p:sp>
        <p:nvSpPr>
          <p:cNvPr id="3" name="Content Placeholder 2"/>
          <p:cNvSpPr>
            <a:spLocks noGrp="1"/>
          </p:cNvSpPr>
          <p:nvPr>
            <p:ph sz="quarter" idx="12"/>
          </p:nvPr>
        </p:nvSpPr>
        <p:spPr>
          <a:xfrm>
            <a:off x="269919" y="213306"/>
            <a:ext cx="8144615" cy="605713"/>
          </a:xfrm>
        </p:spPr>
        <p:txBody>
          <a:bodyPr/>
          <a:lstStyle/>
          <a:p>
            <a:r>
              <a:rPr lang="en-US" sz="3000" b="1" dirty="0">
                <a:solidFill>
                  <a:schemeClr val="bg1">
                    <a:lumMod val="50000"/>
                  </a:schemeClr>
                </a:solidFill>
                <a:latin typeface="Nunito" pitchFamily="2" charset="0"/>
              </a:rPr>
              <a:t>Conclusions (</a:t>
            </a:r>
            <a:r>
              <a:rPr lang="en-US" sz="3000" b="1" dirty="0" err="1">
                <a:solidFill>
                  <a:schemeClr val="bg1">
                    <a:lumMod val="50000"/>
                  </a:schemeClr>
                </a:solidFill>
                <a:latin typeface="Nunito" pitchFamily="2" charset="0"/>
              </a:rPr>
              <a:t>ctd</a:t>
            </a:r>
            <a:r>
              <a:rPr lang="en-US" sz="3000" b="1" dirty="0">
                <a:solidFill>
                  <a:schemeClr val="bg1">
                    <a:lumMod val="50000"/>
                  </a:schemeClr>
                </a:solidFill>
                <a:latin typeface="Nunito" pitchFamily="2" charset="0"/>
              </a:rPr>
              <a:t>)</a:t>
            </a:r>
          </a:p>
        </p:txBody>
      </p:sp>
    </p:spTree>
    <p:extLst>
      <p:ext uri="{BB962C8B-B14F-4D97-AF65-F5344CB8AC3E}">
        <p14:creationId xmlns:p14="http://schemas.microsoft.com/office/powerpoint/2010/main" val="2817169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7217" y="843401"/>
            <a:ext cx="8692671" cy="4462817"/>
          </a:xfrm>
        </p:spPr>
        <p:txBody>
          <a:bodyPr/>
          <a:lstStyle/>
          <a:p>
            <a:pPr marL="0" indent="0">
              <a:buNone/>
            </a:pPr>
            <a:r>
              <a:rPr lang="en-US" sz="2000" b="1" dirty="0"/>
              <a:t>UHC2030 Ways of working</a:t>
            </a:r>
          </a:p>
          <a:p>
            <a:r>
              <a:rPr lang="en-US" sz="2000" dirty="0"/>
              <a:t>Need to articulate UHC2030 links with other partnership and how UHC2030 is network of networks. Need to make space for different initiatives to access the Steering Committee. </a:t>
            </a:r>
          </a:p>
          <a:p>
            <a:pPr marL="0" indent="0">
              <a:buNone/>
            </a:pPr>
            <a:endParaRPr lang="en-US" sz="2000" dirty="0"/>
          </a:p>
          <a:p>
            <a:pPr marL="0" indent="0">
              <a:buNone/>
            </a:pPr>
            <a:r>
              <a:rPr lang="en-US" sz="2000" b="1" dirty="0"/>
              <a:t>SC TORs</a:t>
            </a:r>
          </a:p>
          <a:p>
            <a:r>
              <a:rPr lang="en-US" sz="2000" dirty="0"/>
              <a:t>The SC should consider how best to engage the UN Special Envoy on UHC if and when he or she is appointed ( as stated in Dec background doc on governance)</a:t>
            </a:r>
          </a:p>
          <a:p>
            <a:pPr marL="0" indent="0">
              <a:buNone/>
            </a:pPr>
            <a:endParaRPr lang="en-US" sz="2000" dirty="0"/>
          </a:p>
          <a:p>
            <a:pPr marL="0" indent="0">
              <a:buNone/>
            </a:pPr>
            <a:r>
              <a:rPr lang="en-US" sz="2000" b="1" dirty="0"/>
              <a:t>Private Sector</a:t>
            </a:r>
          </a:p>
          <a:p>
            <a:r>
              <a:rPr lang="en-US" sz="2000" dirty="0"/>
              <a:t>Need for private sector in the platform is essential but there’s the need to manage the risks</a:t>
            </a:r>
          </a:p>
          <a:p>
            <a:r>
              <a:rPr lang="en-US" sz="2000" dirty="0"/>
              <a:t>Consider an ad hoc process for involving the private sector at the Steering Committee, pending finalization of TORs and conflict of interest policies. June 2018 will be a realistic timeline for full onboarding of the private sector.</a:t>
            </a:r>
          </a:p>
          <a:p>
            <a:endParaRPr lang="en-US" sz="2000" dirty="0"/>
          </a:p>
          <a:p>
            <a:endParaRPr lang="en-US" sz="2000" dirty="0"/>
          </a:p>
          <a:p>
            <a:endParaRPr lang="en-GB" sz="2000" dirty="0"/>
          </a:p>
          <a:p>
            <a:endParaRPr lang="en-GB" sz="2000" dirty="0"/>
          </a:p>
        </p:txBody>
      </p:sp>
      <p:sp>
        <p:nvSpPr>
          <p:cNvPr id="3" name="Content Placeholder 2"/>
          <p:cNvSpPr>
            <a:spLocks noGrp="1"/>
          </p:cNvSpPr>
          <p:nvPr>
            <p:ph sz="quarter" idx="12"/>
          </p:nvPr>
        </p:nvSpPr>
        <p:spPr>
          <a:xfrm>
            <a:off x="269919" y="213306"/>
            <a:ext cx="8144615" cy="605713"/>
          </a:xfrm>
        </p:spPr>
        <p:txBody>
          <a:bodyPr/>
          <a:lstStyle/>
          <a:p>
            <a:r>
              <a:rPr lang="en-US" sz="3000" b="1" dirty="0">
                <a:solidFill>
                  <a:schemeClr val="bg1">
                    <a:lumMod val="50000"/>
                  </a:schemeClr>
                </a:solidFill>
                <a:latin typeface="Nunito" pitchFamily="2" charset="0"/>
              </a:rPr>
              <a:t>Conclusions (</a:t>
            </a:r>
            <a:r>
              <a:rPr lang="en-US" sz="3000" b="1" dirty="0" err="1">
                <a:solidFill>
                  <a:schemeClr val="bg1">
                    <a:lumMod val="50000"/>
                  </a:schemeClr>
                </a:solidFill>
                <a:latin typeface="Nunito" pitchFamily="2" charset="0"/>
              </a:rPr>
              <a:t>ctd</a:t>
            </a:r>
            <a:r>
              <a:rPr lang="en-US" sz="3000" b="1" dirty="0">
                <a:solidFill>
                  <a:schemeClr val="bg1">
                    <a:lumMod val="50000"/>
                  </a:schemeClr>
                </a:solidFill>
                <a:latin typeface="Nunito" pitchFamily="2" charset="0"/>
              </a:rPr>
              <a:t>)</a:t>
            </a:r>
          </a:p>
        </p:txBody>
      </p:sp>
    </p:spTree>
    <p:extLst>
      <p:ext uri="{BB962C8B-B14F-4D97-AF65-F5344CB8AC3E}">
        <p14:creationId xmlns:p14="http://schemas.microsoft.com/office/powerpoint/2010/main" val="1473205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7217" y="300405"/>
            <a:ext cx="8744041" cy="4462817"/>
          </a:xfrm>
        </p:spPr>
        <p:txBody>
          <a:bodyPr/>
          <a:lstStyle/>
          <a:p>
            <a:endParaRPr lang="en-US" sz="2000" dirty="0"/>
          </a:p>
          <a:p>
            <a:r>
              <a:rPr lang="en-US" sz="2000" dirty="0"/>
              <a:t>Define framework for UHC2030 accountability: Set up a time bound expert group to work on accountability framework that includes options for global, regional, national, local and peer review efforts</a:t>
            </a:r>
          </a:p>
          <a:p>
            <a:r>
              <a:rPr lang="en-US" sz="2000" dirty="0"/>
              <a:t>Include in communication strategy how UHC2030 works, including how it relates to country implementation</a:t>
            </a:r>
          </a:p>
          <a:p>
            <a:r>
              <a:rPr lang="en-US" sz="2000" dirty="0"/>
              <a:t>Provide written overview of working groups and the process for joining the groups </a:t>
            </a:r>
          </a:p>
          <a:p>
            <a:r>
              <a:rPr lang="en-US" sz="2000" dirty="0"/>
              <a:t>Disseminate EDC monitoring results, including to the DAC and board of various institutions</a:t>
            </a:r>
          </a:p>
          <a:p>
            <a:r>
              <a:rPr lang="en-US" sz="2000" dirty="0"/>
              <a:t>Develop work plan for 2018-19 </a:t>
            </a:r>
          </a:p>
          <a:p>
            <a:r>
              <a:rPr lang="en-US" sz="2000" dirty="0"/>
              <a:t>Finalize KM, Advocacy and Communications strategies by Dec 2017</a:t>
            </a:r>
          </a:p>
          <a:p>
            <a:r>
              <a:rPr lang="en-US" sz="2000" dirty="0"/>
              <a:t>Share a draft program for the UHC Forum with UHC2030 SC for inputs.  Inputs to be consolidated by Core Team and shared Forum Steering Committee</a:t>
            </a:r>
          </a:p>
          <a:p>
            <a:r>
              <a:rPr lang="en-US" sz="2000" dirty="0"/>
              <a:t>SC members to submit to Core Team suggestions to strengthen the networks of networks proposition both at the strategic and operational levels.</a:t>
            </a:r>
          </a:p>
          <a:p>
            <a:r>
              <a:rPr lang="en-US" sz="2000" dirty="0"/>
              <a:t>Core Team to propose at next meeting pragmatic ways to foster operational collaboration, taking advantage of opportunities </a:t>
            </a:r>
          </a:p>
          <a:p>
            <a:endParaRPr lang="en-US" sz="2000" dirty="0"/>
          </a:p>
          <a:p>
            <a:endParaRPr lang="en-US" sz="2000" dirty="0"/>
          </a:p>
          <a:p>
            <a:endParaRPr lang="en-US" sz="2000" dirty="0"/>
          </a:p>
          <a:p>
            <a:endParaRPr lang="en-US" sz="2000" dirty="0"/>
          </a:p>
          <a:p>
            <a:endParaRPr lang="en-GB" sz="2000" dirty="0"/>
          </a:p>
          <a:p>
            <a:endParaRPr lang="en-GB" sz="2000" dirty="0"/>
          </a:p>
        </p:txBody>
      </p:sp>
      <p:sp>
        <p:nvSpPr>
          <p:cNvPr id="3" name="Content Placeholder 2"/>
          <p:cNvSpPr>
            <a:spLocks noGrp="1"/>
          </p:cNvSpPr>
          <p:nvPr>
            <p:ph sz="quarter" idx="12"/>
          </p:nvPr>
        </p:nvSpPr>
        <p:spPr>
          <a:xfrm>
            <a:off x="269919" y="213306"/>
            <a:ext cx="8144615" cy="605713"/>
          </a:xfrm>
        </p:spPr>
        <p:txBody>
          <a:bodyPr/>
          <a:lstStyle/>
          <a:p>
            <a:r>
              <a:rPr lang="en-US" sz="3000" b="1" dirty="0">
                <a:solidFill>
                  <a:schemeClr val="bg1">
                    <a:lumMod val="50000"/>
                  </a:schemeClr>
                </a:solidFill>
                <a:latin typeface="Nunito" pitchFamily="2" charset="0"/>
              </a:rPr>
              <a:t>Action Items – by December 2017</a:t>
            </a:r>
          </a:p>
        </p:txBody>
      </p:sp>
    </p:spTree>
    <p:extLst>
      <p:ext uri="{BB962C8B-B14F-4D97-AF65-F5344CB8AC3E}">
        <p14:creationId xmlns:p14="http://schemas.microsoft.com/office/powerpoint/2010/main" val="1422705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7217" y="300405"/>
            <a:ext cx="8744041" cy="4462817"/>
          </a:xfrm>
        </p:spPr>
        <p:txBody>
          <a:bodyPr/>
          <a:lstStyle/>
          <a:p>
            <a:endParaRPr lang="en-US" sz="2000" dirty="0"/>
          </a:p>
          <a:p>
            <a:r>
              <a:rPr lang="en-US" sz="2000" dirty="0"/>
              <a:t>PS Task Force and Core Team to finalize of TORs and conflict of interest policies. </a:t>
            </a:r>
          </a:p>
          <a:p>
            <a:endParaRPr lang="en-US" sz="2000" dirty="0"/>
          </a:p>
          <a:p>
            <a:endParaRPr lang="en-GB" sz="2000" dirty="0"/>
          </a:p>
          <a:p>
            <a:endParaRPr lang="en-GB" sz="2000" dirty="0"/>
          </a:p>
        </p:txBody>
      </p:sp>
      <p:sp>
        <p:nvSpPr>
          <p:cNvPr id="3" name="Content Placeholder 2"/>
          <p:cNvSpPr>
            <a:spLocks noGrp="1"/>
          </p:cNvSpPr>
          <p:nvPr>
            <p:ph sz="quarter" idx="12"/>
          </p:nvPr>
        </p:nvSpPr>
        <p:spPr>
          <a:xfrm>
            <a:off x="269919" y="213306"/>
            <a:ext cx="8144615" cy="605713"/>
          </a:xfrm>
        </p:spPr>
        <p:txBody>
          <a:bodyPr/>
          <a:lstStyle/>
          <a:p>
            <a:r>
              <a:rPr lang="en-US" sz="3000" b="1" dirty="0">
                <a:solidFill>
                  <a:schemeClr val="bg1">
                    <a:lumMod val="50000"/>
                  </a:schemeClr>
                </a:solidFill>
                <a:latin typeface="Nunito" pitchFamily="2" charset="0"/>
              </a:rPr>
              <a:t>Action Items – by December 2017</a:t>
            </a:r>
          </a:p>
        </p:txBody>
      </p:sp>
    </p:spTree>
    <p:extLst>
      <p:ext uri="{BB962C8B-B14F-4D97-AF65-F5344CB8AC3E}">
        <p14:creationId xmlns:p14="http://schemas.microsoft.com/office/powerpoint/2010/main" val="423677523"/>
      </p:ext>
    </p:extLst>
  </p:cSld>
  <p:clrMapOvr>
    <a:masterClrMapping/>
  </p:clrMapOvr>
</p:sld>
</file>

<file path=ppt/theme/theme1.xml><?xml version="1.0" encoding="utf-8"?>
<a:theme xmlns:a="http://schemas.openxmlformats.org/drawingml/2006/main" name="Office Theme">
  <a:themeElements>
    <a:clrScheme name="iHP test">
      <a:dk1>
        <a:srgbClr val="0B2848"/>
      </a:dk1>
      <a:lt1>
        <a:sysClr val="window" lastClr="FFFFFF"/>
      </a:lt1>
      <a:dk2>
        <a:srgbClr val="1F497D"/>
      </a:dk2>
      <a:lt2>
        <a:srgbClr val="EEECE1"/>
      </a:lt2>
      <a:accent1>
        <a:srgbClr val="0E3659"/>
      </a:accent1>
      <a:accent2>
        <a:srgbClr val="4D9443"/>
      </a:accent2>
      <a:accent3>
        <a:srgbClr val="7B7C7F"/>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EA1FD2EB58A154FA774E9C3013A12E2" ma:contentTypeVersion="" ma:contentTypeDescription="Create a new document." ma:contentTypeScope="" ma:versionID="05d4ecb205056660e0deaaa7f92544b8">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C0C22E-6B13-4147-B10C-89ED31E395EA}">
  <ds:schemaRefs>
    <ds:schemaRef ds:uri="http://schemas.microsoft.com/sharepoint/v3/contenttype/forms"/>
  </ds:schemaRefs>
</ds:datastoreItem>
</file>

<file path=customXml/itemProps2.xml><?xml version="1.0" encoding="utf-8"?>
<ds:datastoreItem xmlns:ds="http://schemas.openxmlformats.org/officeDocument/2006/customXml" ds:itemID="{D92A15DA-E61F-4068-BBFD-13BE0CDF6C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081085F-2836-4728-B7C4-82D8A7BB3202}">
  <ds:schemaRefs>
    <ds:schemaRef ds:uri="http://schemas.microsoft.com/office/2006/metadata/propertie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infopath/2007/PartnerControl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11451</TotalTime>
  <Words>775</Words>
  <Application>Microsoft Office PowerPoint</Application>
  <PresentationFormat>On-screen Show (4:3)</PresentationFormat>
  <Paragraphs>75</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ＭＳ Ｐゴシック</vt:lpstr>
      <vt:lpstr>SimSun</vt:lpstr>
      <vt:lpstr>Arial</vt:lpstr>
      <vt:lpstr>Calibri</vt:lpstr>
      <vt:lpstr>Nunito</vt:lpstr>
      <vt:lpstr>Office Theme</vt:lpstr>
      <vt:lpstr>June 15-16, 2017 Steering Committee Meeting Summary of Conclusions and Action Items</vt:lpstr>
      <vt:lpstr>PowerPoint Presentation</vt:lpstr>
      <vt:lpstr>PowerPoint Presentation</vt:lpstr>
      <vt:lpstr>PowerPoint Presentation</vt:lpstr>
      <vt:lpstr>PowerPoint Presentation</vt:lpstr>
      <vt:lpstr>PowerPoint Presentation</vt:lpstr>
      <vt:lpstr>PowerPoint Presentation</vt:lpstr>
    </vt:vector>
  </TitlesOfParts>
  <Company>Spicegrove Creative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Dehaney</dc:creator>
  <cp:lastModifiedBy>Maxwell Bruku Dapaah</cp:lastModifiedBy>
  <cp:revision>378</cp:revision>
  <cp:lastPrinted>2014-05-01T12:47:38Z</cp:lastPrinted>
  <dcterms:created xsi:type="dcterms:W3CDTF">2012-10-26T19:46:34Z</dcterms:created>
  <dcterms:modified xsi:type="dcterms:W3CDTF">2017-06-16T14:39:29Z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0x010100DEA1FD2EB58A154FA774E9C3013A12E2</vt:lpwstr>
  </property>
</Properties>
</file>