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2.xml" ContentType="application/vnd.openxmlformats-officedocument.themeOverride+xml"/>
  <Override PartName="/ppt/charts/chart6.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3.xml" ContentType="application/vnd.openxmlformats-officedocument.themeOverr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7"/>
  </p:notesMasterIdLst>
  <p:sldIdLst>
    <p:sldId id="308" r:id="rId2"/>
    <p:sldId id="324" r:id="rId3"/>
    <p:sldId id="319" r:id="rId4"/>
    <p:sldId id="328" r:id="rId5"/>
    <p:sldId id="329" r:id="rId6"/>
    <p:sldId id="330" r:id="rId7"/>
    <p:sldId id="331" r:id="rId8"/>
    <p:sldId id="332" r:id="rId9"/>
    <p:sldId id="333" r:id="rId10"/>
    <p:sldId id="334" r:id="rId11"/>
    <p:sldId id="335" r:id="rId12"/>
    <p:sldId id="336" r:id="rId13"/>
    <p:sldId id="337" r:id="rId14"/>
    <p:sldId id="338" r:id="rId15"/>
    <p:sldId id="339" r:id="rId16"/>
  </p:sldIdLst>
  <p:sldSz cx="9144000" cy="6858000" type="screen4x3"/>
  <p:notesSz cx="7010400" cy="9296400"/>
  <p:defaultText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99">
          <p15:clr>
            <a:srgbClr val="A4A3A4"/>
          </p15:clr>
        </p15:guide>
        <p15:guide id="2" orient="horz" pos="2251">
          <p15:clr>
            <a:srgbClr val="A4A3A4"/>
          </p15:clr>
        </p15:guide>
        <p15:guide id="3" orient="horz" pos="3793">
          <p15:clr>
            <a:srgbClr val="A4A3A4"/>
          </p15:clr>
        </p15:guide>
        <p15:guide id="4" orient="horz" pos="164">
          <p15:clr>
            <a:srgbClr val="A4A3A4"/>
          </p15:clr>
        </p15:guide>
        <p15:guide id="5" orient="horz" pos="527">
          <p15:clr>
            <a:srgbClr val="A4A3A4"/>
          </p15:clr>
        </p15:guide>
        <p15:guide id="6" orient="horz" pos="2341">
          <p15:clr>
            <a:srgbClr val="A4A3A4"/>
          </p15:clr>
        </p15:guide>
        <p15:guide id="7" orient="horz" pos="1525">
          <p15:clr>
            <a:srgbClr val="A4A3A4"/>
          </p15:clr>
        </p15:guide>
        <p15:guide id="8" orient="horz" pos="2931">
          <p15:clr>
            <a:srgbClr val="A4A3A4"/>
          </p15:clr>
        </p15:guide>
        <p15:guide id="9" orient="horz" pos="3929">
          <p15:clr>
            <a:srgbClr val="A4A3A4"/>
          </p15:clr>
        </p15:guide>
        <p15:guide id="10" pos="204">
          <p15:clr>
            <a:srgbClr val="A4A3A4"/>
          </p15:clr>
        </p15:guide>
        <p15:guide id="11" pos="5556">
          <p15:clr>
            <a:srgbClr val="A4A3A4"/>
          </p15:clr>
        </p15:guide>
        <p15:guide id="12" pos="2835">
          <p15:clr>
            <a:srgbClr val="A4A3A4"/>
          </p15:clr>
        </p15:guide>
        <p15:guide id="13" pos="292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BFF"/>
    <a:srgbClr val="A5A5A5"/>
    <a:srgbClr val="BEDA00"/>
    <a:srgbClr val="009FDA"/>
    <a:srgbClr val="005BBB"/>
    <a:srgbClr val="28009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ittlere Formatvorlage 3 - Akz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629" autoAdjust="0"/>
    <p:restoredTop sz="67634" autoAdjust="0"/>
  </p:normalViewPr>
  <p:slideViewPr>
    <p:cSldViewPr snapToGrid="0">
      <p:cViewPr varScale="1">
        <p:scale>
          <a:sx n="59" d="100"/>
          <a:sy n="59" d="100"/>
        </p:scale>
        <p:origin x="2130" y="60"/>
      </p:cViewPr>
      <p:guideLst>
        <p:guide orient="horz" pos="799"/>
        <p:guide orient="horz" pos="2251"/>
        <p:guide orient="horz" pos="3793"/>
        <p:guide orient="horz" pos="164"/>
        <p:guide orient="horz" pos="527"/>
        <p:guide orient="horz" pos="2341"/>
        <p:guide orient="horz" pos="1525"/>
        <p:guide orient="horz" pos="2931"/>
        <p:guide orient="horz" pos="3929"/>
        <p:guide pos="204"/>
        <p:guide pos="5556"/>
        <p:guide pos="2835"/>
        <p:guide pos="2925"/>
      </p:guideLst>
    </p:cSldViewPr>
  </p:slideViewPr>
  <p:notesTextViewPr>
    <p:cViewPr>
      <p:scale>
        <a:sx n="100" d="100"/>
        <a:sy n="100" d="100"/>
      </p:scale>
      <p:origin x="0" y="0"/>
    </p:cViewPr>
  </p:notesTextViewPr>
  <p:sorterViewPr>
    <p:cViewPr>
      <p:scale>
        <a:sx n="150" d="100"/>
        <a:sy n="1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C:\Users\wb364680\Box%20Sync\From%20MyDocs%20-%20Oct%2024%202014\Projects\IHP+\ESW\ESW%20Study\Understanding%20the%20cost%20of%20unharmonized%20and%20unaligned%20implementation\Case%20study.xlsx"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embeddings/oleObject1.bin"/></Relationships>
</file>

<file path=ppt/charts/_rels/chart3.xml.rels><?xml version="1.0" encoding="UTF-8" standalone="yes"?>
<Relationships xmlns="http://schemas.openxmlformats.org/package/2006/relationships"><Relationship Id="rId3" Type="http://schemas.openxmlformats.org/officeDocument/2006/relationships/oleObject" Target="file:///C:\Users\Mr%20akpaloo\Documents\AQWATEY%20Consulting\Clients\Banque%20Mondiale\Cameroun%20-%20PFM%20Health%20sector\Preliminary%20desk%20review%20Matrix\Complete%20Cost%20Analysis%20Matrix%20VF%20-%20Review%20V1.xlsx" TargetMode="External"/><Relationship Id="rId2" Type="http://schemas.microsoft.com/office/2011/relationships/chartColorStyle" Target="colors2.xml"/><Relationship Id="rId1" Type="http://schemas.microsoft.com/office/2011/relationships/chartStyle" Target="style2.xml"/></Relationships>
</file>

<file path=ppt/charts/_rels/chart4.xml.rels><?xml version="1.0" encoding="UTF-8" standalone="yes"?>
<Relationships xmlns="http://schemas.openxmlformats.org/package/2006/relationships"><Relationship Id="rId3" Type="http://schemas.openxmlformats.org/officeDocument/2006/relationships/oleObject" Target="file:///C:\Users\Mr%20akpaloo\Documents\AQWATEY%20Consulting\Clients\Banque%20Mondiale\Cameroun%20-%20PFM%20Health%20sector\Preliminary%20desk%20review%20Matrix\Complete%20Cost%20Analysis%20Matrix%20VF%20-%20Review%20VF%203%20Bis.xlsx" TargetMode="External"/><Relationship Id="rId2" Type="http://schemas.microsoft.com/office/2011/relationships/chartColorStyle" Target="colors3.xml"/><Relationship Id="rId1" Type="http://schemas.microsoft.com/office/2011/relationships/chartStyle" Target="style3.xml"/></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embeddings/oleObject2.bin"/></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oleObject" Target="../embeddings/oleObject3.bin"/></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'[Case study.xlsx]Kenya'!$C$53</c:f>
              <c:strCache>
                <c:ptCount val="1"/>
                <c:pt idx="0">
                  <c:v>Fiduciary agent (FA)</c:v>
                </c:pt>
              </c:strCache>
            </c:strRef>
          </c:tx>
          <c:invertIfNegative val="0"/>
          <c:cat>
            <c:strRef>
              <c:f>'[Case study.xlsx]Kenya'!$B$54:$B$58</c:f>
              <c:strCache>
                <c:ptCount val="5"/>
                <c:pt idx="0">
                  <c:v>2011</c:v>
                </c:pt>
                <c:pt idx="1">
                  <c:v>2012</c:v>
                </c:pt>
                <c:pt idx="2">
                  <c:v>2013</c:v>
                </c:pt>
                <c:pt idx="3">
                  <c:v>2014</c:v>
                </c:pt>
                <c:pt idx="4">
                  <c:v>2015 &amp; beyond</c:v>
                </c:pt>
              </c:strCache>
            </c:strRef>
          </c:cat>
          <c:val>
            <c:numRef>
              <c:f>'[Case study.xlsx]Kenya'!$C$54:$C$58</c:f>
              <c:numCache>
                <c:formatCode>General</c:formatCode>
                <c:ptCount val="5"/>
                <c:pt idx="0">
                  <c:v>0</c:v>
                </c:pt>
                <c:pt idx="1">
                  <c:v>0.52</c:v>
                </c:pt>
                <c:pt idx="2">
                  <c:v>0.72</c:v>
                </c:pt>
                <c:pt idx="3">
                  <c:v>0.22</c:v>
                </c:pt>
                <c:pt idx="4">
                  <c:v>1.78</c:v>
                </c:pt>
              </c:numCache>
            </c:numRef>
          </c:val>
          <c:extLst xmlns:c16r2="http://schemas.microsoft.com/office/drawing/2015/06/chart">
            <c:ext xmlns:c16="http://schemas.microsoft.com/office/drawing/2014/chart" uri="{C3380CC4-5D6E-409C-BE32-E72D297353CC}">
              <c16:uniqueId val="{00000000-66CD-4D6B-8272-F30291090571}"/>
            </c:ext>
          </c:extLst>
        </c:ser>
        <c:ser>
          <c:idx val="1"/>
          <c:order val="1"/>
          <c:tx>
            <c:strRef>
              <c:f>'[Case study.xlsx]Kenya'!$D$53</c:f>
              <c:strCache>
                <c:ptCount val="1"/>
                <c:pt idx="0">
                  <c:v>NGO</c:v>
                </c:pt>
              </c:strCache>
            </c:strRef>
          </c:tx>
          <c:invertIfNegative val="0"/>
          <c:cat>
            <c:strRef>
              <c:f>'[Case study.xlsx]Kenya'!$B$54:$B$58</c:f>
              <c:strCache>
                <c:ptCount val="5"/>
                <c:pt idx="0">
                  <c:v>2011</c:v>
                </c:pt>
                <c:pt idx="1">
                  <c:v>2012</c:v>
                </c:pt>
                <c:pt idx="2">
                  <c:v>2013</c:v>
                </c:pt>
                <c:pt idx="3">
                  <c:v>2014</c:v>
                </c:pt>
                <c:pt idx="4">
                  <c:v>2015 &amp; beyond</c:v>
                </c:pt>
              </c:strCache>
            </c:strRef>
          </c:cat>
          <c:val>
            <c:numRef>
              <c:f>'[Case study.xlsx]Kenya'!$D$54:$D$58</c:f>
              <c:numCache>
                <c:formatCode>General</c:formatCode>
                <c:ptCount val="5"/>
                <c:pt idx="0">
                  <c:v>0.63</c:v>
                </c:pt>
                <c:pt idx="1">
                  <c:v>3.01</c:v>
                </c:pt>
                <c:pt idx="2">
                  <c:v>3.71</c:v>
                </c:pt>
                <c:pt idx="3">
                  <c:v>7.4399999999999995</c:v>
                </c:pt>
                <c:pt idx="4">
                  <c:v>6.879999999999999</c:v>
                </c:pt>
              </c:numCache>
            </c:numRef>
          </c:val>
          <c:extLst xmlns:c16r2="http://schemas.microsoft.com/office/drawing/2015/06/chart">
            <c:ext xmlns:c16="http://schemas.microsoft.com/office/drawing/2014/chart" uri="{C3380CC4-5D6E-409C-BE32-E72D297353CC}">
              <c16:uniqueId val="{00000001-66CD-4D6B-8272-F30291090571}"/>
            </c:ext>
          </c:extLst>
        </c:ser>
        <c:ser>
          <c:idx val="2"/>
          <c:order val="2"/>
          <c:tx>
            <c:strRef>
              <c:f>'[Case study.xlsx]Kenya'!$E$53</c:f>
              <c:strCache>
                <c:ptCount val="1"/>
                <c:pt idx="0">
                  <c:v>PIU</c:v>
                </c:pt>
              </c:strCache>
            </c:strRef>
          </c:tx>
          <c:invertIfNegative val="0"/>
          <c:cat>
            <c:strRef>
              <c:f>'[Case study.xlsx]Kenya'!$B$54:$B$58</c:f>
              <c:strCache>
                <c:ptCount val="5"/>
                <c:pt idx="0">
                  <c:v>2011</c:v>
                </c:pt>
                <c:pt idx="1">
                  <c:v>2012</c:v>
                </c:pt>
                <c:pt idx="2">
                  <c:v>2013</c:v>
                </c:pt>
                <c:pt idx="3">
                  <c:v>2014</c:v>
                </c:pt>
                <c:pt idx="4">
                  <c:v>2015 &amp; beyond</c:v>
                </c:pt>
              </c:strCache>
            </c:strRef>
          </c:cat>
          <c:val>
            <c:numRef>
              <c:f>'[Case study.xlsx]Kenya'!$E$54:$E$58</c:f>
              <c:numCache>
                <c:formatCode>General</c:formatCode>
                <c:ptCount val="5"/>
                <c:pt idx="0">
                  <c:v>0.41</c:v>
                </c:pt>
                <c:pt idx="1">
                  <c:v>0.36</c:v>
                </c:pt>
                <c:pt idx="2">
                  <c:v>0.52</c:v>
                </c:pt>
                <c:pt idx="3">
                  <c:v>0.56000000000000005</c:v>
                </c:pt>
                <c:pt idx="4">
                  <c:v>0.31</c:v>
                </c:pt>
              </c:numCache>
            </c:numRef>
          </c:val>
          <c:extLst xmlns:c16r2="http://schemas.microsoft.com/office/drawing/2015/06/chart">
            <c:ext xmlns:c16="http://schemas.microsoft.com/office/drawing/2014/chart" uri="{C3380CC4-5D6E-409C-BE32-E72D297353CC}">
              <c16:uniqueId val="{00000002-66CD-4D6B-8272-F30291090571}"/>
            </c:ext>
          </c:extLst>
        </c:ser>
        <c:ser>
          <c:idx val="3"/>
          <c:order val="3"/>
          <c:tx>
            <c:strRef>
              <c:f>'[Case study.xlsx]Kenya'!$F$53</c:f>
              <c:strCache>
                <c:ptCount val="1"/>
                <c:pt idx="0">
                  <c:v>UN Agency</c:v>
                </c:pt>
              </c:strCache>
            </c:strRef>
          </c:tx>
          <c:invertIfNegative val="0"/>
          <c:cat>
            <c:strRef>
              <c:f>'[Case study.xlsx]Kenya'!$B$54:$B$58</c:f>
              <c:strCache>
                <c:ptCount val="5"/>
                <c:pt idx="0">
                  <c:v>2011</c:v>
                </c:pt>
                <c:pt idx="1">
                  <c:v>2012</c:v>
                </c:pt>
                <c:pt idx="2">
                  <c:v>2013</c:v>
                </c:pt>
                <c:pt idx="3">
                  <c:v>2014</c:v>
                </c:pt>
                <c:pt idx="4">
                  <c:v>2015 &amp; beyond</c:v>
                </c:pt>
              </c:strCache>
            </c:strRef>
          </c:cat>
          <c:val>
            <c:numRef>
              <c:f>'[Case study.xlsx]Kenya'!$F$54:$F$58</c:f>
              <c:numCache>
                <c:formatCode>General</c:formatCode>
                <c:ptCount val="5"/>
                <c:pt idx="0">
                  <c:v>0</c:v>
                </c:pt>
                <c:pt idx="1">
                  <c:v>0</c:v>
                </c:pt>
                <c:pt idx="2">
                  <c:v>0.47</c:v>
                </c:pt>
                <c:pt idx="3">
                  <c:v>0.09</c:v>
                </c:pt>
                <c:pt idx="4">
                  <c:v>1.18</c:v>
                </c:pt>
              </c:numCache>
            </c:numRef>
          </c:val>
          <c:extLst xmlns:c16r2="http://schemas.microsoft.com/office/drawing/2015/06/chart">
            <c:ext xmlns:c16="http://schemas.microsoft.com/office/drawing/2014/chart" uri="{C3380CC4-5D6E-409C-BE32-E72D297353CC}">
              <c16:uniqueId val="{00000003-66CD-4D6B-8272-F30291090571}"/>
            </c:ext>
          </c:extLst>
        </c:ser>
        <c:dLbls>
          <c:showLegendKey val="0"/>
          <c:showVal val="0"/>
          <c:showCatName val="0"/>
          <c:showSerName val="0"/>
          <c:showPercent val="0"/>
          <c:showBubbleSize val="0"/>
        </c:dLbls>
        <c:gapWidth val="150"/>
        <c:axId val="389127312"/>
        <c:axId val="389127704"/>
      </c:barChart>
      <c:catAx>
        <c:axId val="389127312"/>
        <c:scaling>
          <c:orientation val="minMax"/>
        </c:scaling>
        <c:delete val="0"/>
        <c:axPos val="b"/>
        <c:numFmt formatCode="General" sourceLinked="0"/>
        <c:majorTickMark val="out"/>
        <c:minorTickMark val="none"/>
        <c:tickLblPos val="nextTo"/>
        <c:txPr>
          <a:bodyPr/>
          <a:lstStyle/>
          <a:p>
            <a:pPr>
              <a:defRPr sz="1200"/>
            </a:pPr>
            <a:endParaRPr lang="en-US"/>
          </a:p>
        </c:txPr>
        <c:crossAx val="389127704"/>
        <c:crosses val="autoZero"/>
        <c:auto val="1"/>
        <c:lblAlgn val="ctr"/>
        <c:lblOffset val="100"/>
        <c:noMultiLvlLbl val="0"/>
      </c:catAx>
      <c:valAx>
        <c:axId val="389127704"/>
        <c:scaling>
          <c:orientation val="minMax"/>
        </c:scaling>
        <c:delete val="0"/>
        <c:axPos val="l"/>
        <c:majorGridlines/>
        <c:numFmt formatCode="General" sourceLinked="1"/>
        <c:majorTickMark val="out"/>
        <c:minorTickMark val="none"/>
        <c:tickLblPos val="nextTo"/>
        <c:txPr>
          <a:bodyPr/>
          <a:lstStyle/>
          <a:p>
            <a:pPr>
              <a:defRPr sz="1200"/>
            </a:pPr>
            <a:endParaRPr lang="en-US"/>
          </a:p>
        </c:txPr>
        <c:crossAx val="389127312"/>
        <c:crosses val="autoZero"/>
        <c:crossBetween val="between"/>
      </c:valAx>
    </c:plotArea>
    <c:legend>
      <c:legendPos val="r"/>
      <c:overlay val="0"/>
      <c:txPr>
        <a:bodyPr/>
        <a:lstStyle/>
        <a:p>
          <a:pPr>
            <a:defRPr sz="1100"/>
          </a:pPr>
          <a:endParaRPr lang="en-US"/>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15"/>
      <c:rotY val="2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9.2664260717410324E-2"/>
          <c:y val="2.5428331875182269E-2"/>
          <c:w val="0.87122462817147861"/>
          <c:h val="0.8416746864975212"/>
        </c:manualLayout>
      </c:layout>
      <c:bar3DChart>
        <c:barDir val="col"/>
        <c:grouping val="clustered"/>
        <c:varyColors val="0"/>
        <c:ser>
          <c:idx val="0"/>
          <c:order val="0"/>
          <c:spPr>
            <a:solidFill>
              <a:schemeClr val="accent1"/>
            </a:solidFill>
            <a:ln>
              <a:noFill/>
            </a:ln>
            <a:effectLst/>
            <a:sp3d/>
          </c:spPr>
          <c:invertIfNegative val="0"/>
          <c:cat>
            <c:strRef>
              <c:f>'Agcy &amp; Yr 2015'!$J$27:$J$31</c:f>
              <c:strCache>
                <c:ptCount val="5"/>
                <c:pt idx="0">
                  <c:v>2011</c:v>
                </c:pt>
                <c:pt idx="1">
                  <c:v>2012</c:v>
                </c:pt>
                <c:pt idx="2">
                  <c:v>2013</c:v>
                </c:pt>
                <c:pt idx="3">
                  <c:v>2014</c:v>
                </c:pt>
                <c:pt idx="4">
                  <c:v>2015 &amp; Byd</c:v>
                </c:pt>
              </c:strCache>
            </c:strRef>
          </c:cat>
          <c:val>
            <c:numRef>
              <c:f>'Agcy &amp; Yr 2015'!$K$27:$K$31</c:f>
              <c:numCache>
                <c:formatCode>#,##0.0</c:formatCode>
                <c:ptCount val="5"/>
                <c:pt idx="0">
                  <c:v>37.783580016199991</c:v>
                </c:pt>
                <c:pt idx="1">
                  <c:v>78.270343960000005</c:v>
                </c:pt>
                <c:pt idx="2">
                  <c:v>330.08623470100002</c:v>
                </c:pt>
                <c:pt idx="3">
                  <c:v>303.14741927240004</c:v>
                </c:pt>
                <c:pt idx="4">
                  <c:v>420.69978855769</c:v>
                </c:pt>
              </c:numCache>
            </c:numRef>
          </c:val>
          <c:extLst xmlns:c16r2="http://schemas.microsoft.com/office/drawing/2015/06/chart">
            <c:ext xmlns:c16="http://schemas.microsoft.com/office/drawing/2014/chart" uri="{C3380CC4-5D6E-409C-BE32-E72D297353CC}">
              <c16:uniqueId val="{00000000-0F0E-4E06-B2CF-E9F931C630B3}"/>
            </c:ext>
          </c:extLst>
        </c:ser>
        <c:dLbls>
          <c:showLegendKey val="0"/>
          <c:showVal val="0"/>
          <c:showCatName val="0"/>
          <c:showSerName val="0"/>
          <c:showPercent val="0"/>
          <c:showBubbleSize val="0"/>
        </c:dLbls>
        <c:gapWidth val="219"/>
        <c:shape val="box"/>
        <c:axId val="392316624"/>
        <c:axId val="392317408"/>
        <c:axId val="0"/>
      </c:bar3DChart>
      <c:catAx>
        <c:axId val="392316624"/>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Year</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92317408"/>
        <c:crosses val="autoZero"/>
        <c:auto val="0"/>
        <c:lblAlgn val="ctr"/>
        <c:lblOffset val="100"/>
        <c:noMultiLvlLbl val="0"/>
      </c:catAx>
      <c:valAx>
        <c:axId val="39231740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dirty="0"/>
                  <a:t>Cost</a:t>
                </a:r>
                <a:r>
                  <a:rPr lang="en-US" baseline="0" dirty="0"/>
                  <a:t> of </a:t>
                </a:r>
                <a:r>
                  <a:rPr lang="en-US" baseline="0" dirty="0" err="1"/>
                  <a:t>Parralel</a:t>
                </a:r>
                <a:r>
                  <a:rPr lang="en-US" baseline="0" dirty="0"/>
                  <a:t> </a:t>
                </a:r>
                <a:r>
                  <a:rPr lang="en-US" baseline="0" dirty="0" err="1" smtClean="0"/>
                  <a:t>Arrangemts</a:t>
                </a:r>
                <a:r>
                  <a:rPr lang="en-US" baseline="0" dirty="0" smtClean="0"/>
                  <a:t> (in </a:t>
                </a:r>
                <a:r>
                  <a:rPr lang="en-US" baseline="0" dirty="0"/>
                  <a:t>US$ millions)</a:t>
                </a:r>
                <a:endParaRPr lang="en-US" dirty="0"/>
              </a:p>
            </c:rich>
          </c:tx>
          <c:layout>
            <c:manualLayout>
              <c:xMode val="edge"/>
              <c:yMode val="edge"/>
              <c:x val="1.0902046807558621E-2"/>
              <c:y val="4.0153757376072678E-2"/>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9231662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r>
              <a:rPr lang="fr-FR" dirty="0" smtClean="0"/>
              <a:t>2011-2015</a:t>
            </a:r>
            <a:endParaRPr lang="fr-FR"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tx>
            <c:strRef>
              <c:f>'Agcy &amp; Cost 2015'!$C$24</c:f>
              <c:strCache>
                <c:ptCount val="1"/>
                <c:pt idx="0">
                  <c:v>All agencies</c:v>
                </c:pt>
              </c:strCache>
            </c:strRef>
          </c:tx>
          <c:spPr>
            <a:solidFill>
              <a:schemeClr val="accent1"/>
            </a:solidFill>
            <a:ln>
              <a:noFill/>
            </a:ln>
            <a:effectLst/>
          </c:spPr>
          <c:invertIfNegative val="0"/>
          <c:cat>
            <c:strRef>
              <c:f>'Agcy &amp; Cost 2015'!$B$25:$B$31</c:f>
              <c:strCache>
                <c:ptCount val="7"/>
                <c:pt idx="0">
                  <c:v>UN Agencies</c:v>
                </c:pt>
                <c:pt idx="1">
                  <c:v>NGOs</c:v>
                </c:pt>
                <c:pt idx="2">
                  <c:v>PIU &amp; Consultancy cost (FM, IA)</c:v>
                </c:pt>
                <c:pt idx="3">
                  <c:v>NGOs</c:v>
                </c:pt>
                <c:pt idx="4">
                  <c:v>External Audit</c:v>
                </c:pt>
                <c:pt idx="5">
                  <c:v>Fiduciary Agent (FA)</c:v>
                </c:pt>
                <c:pt idx="6">
                  <c:v>Accounting Software</c:v>
                </c:pt>
              </c:strCache>
            </c:strRef>
          </c:cat>
          <c:val>
            <c:numRef>
              <c:f>'Agcy &amp; Cost 2015'!$C$25:$C$31</c:f>
              <c:numCache>
                <c:formatCode>#,##0.0</c:formatCode>
                <c:ptCount val="7"/>
                <c:pt idx="0">
                  <c:v>525.56249717000003</c:v>
                </c:pt>
                <c:pt idx="1">
                  <c:v>258.66108028000002</c:v>
                </c:pt>
                <c:pt idx="2">
                  <c:v>233.016900983482</c:v>
                </c:pt>
                <c:pt idx="3">
                  <c:v>88.556157371190011</c:v>
                </c:pt>
                <c:pt idx="4">
                  <c:v>52.533693012999997</c:v>
                </c:pt>
                <c:pt idx="5">
                  <c:v>23.84866705</c:v>
                </c:pt>
                <c:pt idx="6">
                  <c:v>1.02755032</c:v>
                </c:pt>
              </c:numCache>
            </c:numRef>
          </c:val>
          <c:extLst xmlns:c16r2="http://schemas.microsoft.com/office/drawing/2015/06/chart">
            <c:ext xmlns:c16="http://schemas.microsoft.com/office/drawing/2014/chart" uri="{C3380CC4-5D6E-409C-BE32-E72D297353CC}">
              <c16:uniqueId val="{00000000-7305-44BB-87BF-20DB954408E5}"/>
            </c:ext>
          </c:extLst>
        </c:ser>
        <c:dLbls>
          <c:showLegendKey val="0"/>
          <c:showVal val="0"/>
          <c:showCatName val="0"/>
          <c:showSerName val="0"/>
          <c:showPercent val="0"/>
          <c:showBubbleSize val="0"/>
        </c:dLbls>
        <c:gapWidth val="150"/>
        <c:axId val="389128096"/>
        <c:axId val="389128488"/>
      </c:barChart>
      <c:lineChart>
        <c:grouping val="standard"/>
        <c:varyColors val="0"/>
        <c:ser>
          <c:idx val="1"/>
          <c:order val="1"/>
          <c:tx>
            <c:strRef>
              <c:f>'Agcy &amp; Cost 2015'!$D$24</c:f>
              <c:strCache>
                <c:ptCount val="1"/>
                <c:pt idx="0">
                  <c:v>%</c:v>
                </c:pt>
              </c:strCache>
            </c:strRef>
          </c:tx>
          <c:spPr>
            <a:ln w="28575" cap="rnd">
              <a:solidFill>
                <a:schemeClr val="accent2"/>
              </a:solidFill>
              <a:round/>
            </a:ln>
            <a:effectLst/>
          </c:spPr>
          <c:marker>
            <c:symbol val="none"/>
          </c:marker>
          <c:cat>
            <c:strRef>
              <c:f>'Agcy &amp; Cost 2015'!$B$25:$B$31</c:f>
              <c:strCache>
                <c:ptCount val="7"/>
                <c:pt idx="0">
                  <c:v>UN Agencies</c:v>
                </c:pt>
                <c:pt idx="1">
                  <c:v>NGOs</c:v>
                </c:pt>
                <c:pt idx="2">
                  <c:v>PIU &amp; Consultancy cost (FM, IA)</c:v>
                </c:pt>
                <c:pt idx="3">
                  <c:v>NGOs</c:v>
                </c:pt>
                <c:pt idx="4">
                  <c:v>External Audit</c:v>
                </c:pt>
                <c:pt idx="5">
                  <c:v>Fiduciary Agent (FA)</c:v>
                </c:pt>
                <c:pt idx="6">
                  <c:v>Accounting Software</c:v>
                </c:pt>
              </c:strCache>
            </c:strRef>
          </c:cat>
          <c:val>
            <c:numRef>
              <c:f>'Agcy &amp; Cost 2015'!$D$25:$D$31</c:f>
              <c:numCache>
                <c:formatCode>0%</c:formatCode>
                <c:ptCount val="7"/>
                <c:pt idx="0">
                  <c:v>0.44418491333011856</c:v>
                </c:pt>
                <c:pt idx="1">
                  <c:v>0.2186102511969816</c:v>
                </c:pt>
                <c:pt idx="2">
                  <c:v>0.19693679158070046</c:v>
                </c:pt>
                <c:pt idx="3">
                  <c:v>7.4844208440631665E-2</c:v>
                </c:pt>
                <c:pt idx="4">
                  <c:v>4.4399427287032153E-2</c:v>
                </c:pt>
                <c:pt idx="5">
                  <c:v>2.0155962732661629E-2</c:v>
                </c:pt>
                <c:pt idx="6">
                  <c:v>8.6844543187391816E-4</c:v>
                </c:pt>
              </c:numCache>
            </c:numRef>
          </c:val>
          <c:smooth val="0"/>
          <c:extLst xmlns:c16r2="http://schemas.microsoft.com/office/drawing/2015/06/chart">
            <c:ext xmlns:c16="http://schemas.microsoft.com/office/drawing/2014/chart" uri="{C3380CC4-5D6E-409C-BE32-E72D297353CC}">
              <c16:uniqueId val="{00000001-7305-44BB-87BF-20DB954408E5}"/>
            </c:ext>
          </c:extLst>
        </c:ser>
        <c:dLbls>
          <c:showLegendKey val="0"/>
          <c:showVal val="0"/>
          <c:showCatName val="0"/>
          <c:showSerName val="0"/>
          <c:showPercent val="0"/>
          <c:showBubbleSize val="0"/>
        </c:dLbls>
        <c:marker val="1"/>
        <c:smooth val="0"/>
        <c:axId val="389129272"/>
        <c:axId val="389128880"/>
      </c:lineChart>
      <c:catAx>
        <c:axId val="3891280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389128488"/>
        <c:crosses val="autoZero"/>
        <c:auto val="1"/>
        <c:lblAlgn val="ctr"/>
        <c:lblOffset val="100"/>
        <c:noMultiLvlLbl val="0"/>
      </c:catAx>
      <c:valAx>
        <c:axId val="389128488"/>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389128096"/>
        <c:crosses val="autoZero"/>
        <c:crossBetween val="between"/>
      </c:valAx>
      <c:valAx>
        <c:axId val="389128880"/>
        <c:scaling>
          <c:orientation val="minMax"/>
        </c:scaling>
        <c:delete val="0"/>
        <c:axPos val="r"/>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389129272"/>
        <c:crosses val="max"/>
        <c:crossBetween val="between"/>
      </c:valAx>
      <c:catAx>
        <c:axId val="389129272"/>
        <c:scaling>
          <c:orientation val="minMax"/>
        </c:scaling>
        <c:delete val="1"/>
        <c:axPos val="b"/>
        <c:numFmt formatCode="General" sourceLinked="1"/>
        <c:majorTickMark val="none"/>
        <c:minorTickMark val="none"/>
        <c:tickLblPos val="nextTo"/>
        <c:crossAx val="389128880"/>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'Agcy &amp; Cost 2015'!$C$41</c:f>
              <c:strCache>
                <c:ptCount val="1"/>
                <c:pt idx="0">
                  <c:v>World Bank</c:v>
                </c:pt>
              </c:strCache>
            </c:strRef>
          </c:tx>
          <c:spPr>
            <a:solidFill>
              <a:schemeClr val="accent1"/>
            </a:solidFill>
            <a:ln>
              <a:noFill/>
            </a:ln>
            <a:effectLst/>
          </c:spPr>
          <c:invertIfNegative val="0"/>
          <c:cat>
            <c:strRef>
              <c:f>'Agcy &amp; Cost 2015'!$B$42:$B$48</c:f>
              <c:strCache>
                <c:ptCount val="7"/>
                <c:pt idx="0">
                  <c:v>UN Agencies</c:v>
                </c:pt>
                <c:pt idx="1">
                  <c:v>NGOs</c:v>
                </c:pt>
                <c:pt idx="2">
                  <c:v>PIU &amp; Consultancy cost (FM, IA)</c:v>
                </c:pt>
                <c:pt idx="3">
                  <c:v>Technical Assistant (TA)</c:v>
                </c:pt>
                <c:pt idx="4">
                  <c:v>External Audit</c:v>
                </c:pt>
                <c:pt idx="5">
                  <c:v>Fiduciary Agent (FA)</c:v>
                </c:pt>
                <c:pt idx="6">
                  <c:v>Accounting Software</c:v>
                </c:pt>
              </c:strCache>
            </c:strRef>
          </c:cat>
          <c:val>
            <c:numRef>
              <c:f>'Agcy &amp; Cost 2015'!$C$42:$C$48</c:f>
              <c:numCache>
                <c:formatCode>#,##0.0</c:formatCode>
                <c:ptCount val="7"/>
                <c:pt idx="0">
                  <c:v>7.5</c:v>
                </c:pt>
                <c:pt idx="1">
                  <c:v>7.6403561500000006</c:v>
                </c:pt>
                <c:pt idx="2">
                  <c:v>72.472693231799994</c:v>
                </c:pt>
                <c:pt idx="3">
                  <c:v>11.218444230000001</c:v>
                </c:pt>
                <c:pt idx="4">
                  <c:v>39.134231632999999</c:v>
                </c:pt>
                <c:pt idx="5">
                  <c:v>3.4278194100000001</c:v>
                </c:pt>
                <c:pt idx="6">
                  <c:v>0.85223733999999995</c:v>
                </c:pt>
              </c:numCache>
            </c:numRef>
          </c:val>
          <c:extLst xmlns:c16r2="http://schemas.microsoft.com/office/drawing/2015/06/chart">
            <c:ext xmlns:c16="http://schemas.microsoft.com/office/drawing/2014/chart" uri="{C3380CC4-5D6E-409C-BE32-E72D297353CC}">
              <c16:uniqueId val="{00000000-A920-43CF-BA91-A5342BF3D76C}"/>
            </c:ext>
          </c:extLst>
        </c:ser>
        <c:ser>
          <c:idx val="1"/>
          <c:order val="1"/>
          <c:tx>
            <c:strRef>
              <c:f>'Agcy &amp; Cost 2015'!$D$41</c:f>
              <c:strCache>
                <c:ptCount val="1"/>
                <c:pt idx="0">
                  <c:v>GAVI</c:v>
                </c:pt>
              </c:strCache>
            </c:strRef>
          </c:tx>
          <c:spPr>
            <a:solidFill>
              <a:schemeClr val="accent2"/>
            </a:solidFill>
            <a:ln>
              <a:noFill/>
            </a:ln>
            <a:effectLst/>
          </c:spPr>
          <c:invertIfNegative val="0"/>
          <c:cat>
            <c:strRef>
              <c:f>'Agcy &amp; Cost 2015'!$B$42:$B$48</c:f>
              <c:strCache>
                <c:ptCount val="7"/>
                <c:pt idx="0">
                  <c:v>UN Agencies</c:v>
                </c:pt>
                <c:pt idx="1">
                  <c:v>NGOs</c:v>
                </c:pt>
                <c:pt idx="2">
                  <c:v>PIU &amp; Consultancy cost (FM, IA)</c:v>
                </c:pt>
                <c:pt idx="3">
                  <c:v>Technical Assistant (TA)</c:v>
                </c:pt>
                <c:pt idx="4">
                  <c:v>External Audit</c:v>
                </c:pt>
                <c:pt idx="5">
                  <c:v>Fiduciary Agent (FA)</c:v>
                </c:pt>
                <c:pt idx="6">
                  <c:v>Accounting Software</c:v>
                </c:pt>
              </c:strCache>
            </c:strRef>
          </c:cat>
          <c:val>
            <c:numRef>
              <c:f>'Agcy &amp; Cost 2015'!$D$42:$D$48</c:f>
              <c:numCache>
                <c:formatCode>#,##0.0</c:formatCode>
                <c:ptCount val="7"/>
                <c:pt idx="0">
                  <c:v>336.25992200000002</c:v>
                </c:pt>
                <c:pt idx="1">
                  <c:v>0</c:v>
                </c:pt>
                <c:pt idx="2">
                  <c:v>22.710338</c:v>
                </c:pt>
                <c:pt idx="3">
                  <c:v>14.002597</c:v>
                </c:pt>
                <c:pt idx="4">
                  <c:v>1.7</c:v>
                </c:pt>
                <c:pt idx="5">
                  <c:v>5.2428410000000003</c:v>
                </c:pt>
                <c:pt idx="6">
                  <c:v>0</c:v>
                </c:pt>
              </c:numCache>
            </c:numRef>
          </c:val>
          <c:extLst xmlns:c16r2="http://schemas.microsoft.com/office/drawing/2015/06/chart">
            <c:ext xmlns:c16="http://schemas.microsoft.com/office/drawing/2014/chart" uri="{C3380CC4-5D6E-409C-BE32-E72D297353CC}">
              <c16:uniqueId val="{00000001-A920-43CF-BA91-A5342BF3D76C}"/>
            </c:ext>
          </c:extLst>
        </c:ser>
        <c:ser>
          <c:idx val="2"/>
          <c:order val="2"/>
          <c:tx>
            <c:strRef>
              <c:f>'Agcy &amp; Cost 2015'!$E$41</c:f>
              <c:strCache>
                <c:ptCount val="1"/>
                <c:pt idx="0">
                  <c:v>Global Fund</c:v>
                </c:pt>
              </c:strCache>
            </c:strRef>
          </c:tx>
          <c:spPr>
            <a:solidFill>
              <a:schemeClr val="accent3"/>
            </a:solidFill>
            <a:ln>
              <a:noFill/>
            </a:ln>
            <a:effectLst/>
          </c:spPr>
          <c:invertIfNegative val="0"/>
          <c:cat>
            <c:strRef>
              <c:f>'Agcy &amp; Cost 2015'!$B$42:$B$48</c:f>
              <c:strCache>
                <c:ptCount val="7"/>
                <c:pt idx="0">
                  <c:v>UN Agencies</c:v>
                </c:pt>
                <c:pt idx="1">
                  <c:v>NGOs</c:v>
                </c:pt>
                <c:pt idx="2">
                  <c:v>PIU &amp; Consultancy cost (FM, IA)</c:v>
                </c:pt>
                <c:pt idx="3">
                  <c:v>Technical Assistant (TA)</c:v>
                </c:pt>
                <c:pt idx="4">
                  <c:v>External Audit</c:v>
                </c:pt>
                <c:pt idx="5">
                  <c:v>Fiduciary Agent (FA)</c:v>
                </c:pt>
                <c:pt idx="6">
                  <c:v>Accounting Software</c:v>
                </c:pt>
              </c:strCache>
            </c:strRef>
          </c:cat>
          <c:val>
            <c:numRef>
              <c:f>'Agcy &amp; Cost 2015'!$E$42:$E$48</c:f>
              <c:numCache>
                <c:formatCode>#,##0.0</c:formatCode>
                <c:ptCount val="7"/>
                <c:pt idx="0">
                  <c:v>166.41939517000003</c:v>
                </c:pt>
                <c:pt idx="1">
                  <c:v>250.21675909999999</c:v>
                </c:pt>
                <c:pt idx="2">
                  <c:v>134.77102276000002</c:v>
                </c:pt>
                <c:pt idx="3">
                  <c:v>27.425927000000001</c:v>
                </c:pt>
                <c:pt idx="4">
                  <c:v>13.286355909999999</c:v>
                </c:pt>
                <c:pt idx="5">
                  <c:v>15.178006999999999</c:v>
                </c:pt>
                <c:pt idx="6">
                  <c:v>0.17531298000000001</c:v>
                </c:pt>
              </c:numCache>
            </c:numRef>
          </c:val>
          <c:extLst xmlns:c16r2="http://schemas.microsoft.com/office/drawing/2015/06/chart">
            <c:ext xmlns:c16="http://schemas.microsoft.com/office/drawing/2014/chart" uri="{C3380CC4-5D6E-409C-BE32-E72D297353CC}">
              <c16:uniqueId val="{00000002-A920-43CF-BA91-A5342BF3D76C}"/>
            </c:ext>
          </c:extLst>
        </c:ser>
        <c:ser>
          <c:idx val="3"/>
          <c:order val="3"/>
          <c:tx>
            <c:strRef>
              <c:f>'Agcy &amp; Cost 2015'!$F$41</c:f>
              <c:strCache>
                <c:ptCount val="1"/>
                <c:pt idx="0">
                  <c:v>KfW</c:v>
                </c:pt>
              </c:strCache>
            </c:strRef>
          </c:tx>
          <c:spPr>
            <a:solidFill>
              <a:schemeClr val="accent4"/>
            </a:solidFill>
            <a:ln>
              <a:noFill/>
            </a:ln>
            <a:effectLst/>
          </c:spPr>
          <c:invertIfNegative val="0"/>
          <c:cat>
            <c:strRef>
              <c:f>'Agcy &amp; Cost 2015'!$B$42:$B$48</c:f>
              <c:strCache>
                <c:ptCount val="7"/>
                <c:pt idx="0">
                  <c:v>UN Agencies</c:v>
                </c:pt>
                <c:pt idx="1">
                  <c:v>NGOs</c:v>
                </c:pt>
                <c:pt idx="2">
                  <c:v>PIU &amp; Consultancy cost (FM, IA)</c:v>
                </c:pt>
                <c:pt idx="3">
                  <c:v>Technical Assistant (TA)</c:v>
                </c:pt>
                <c:pt idx="4">
                  <c:v>External Audit</c:v>
                </c:pt>
                <c:pt idx="5">
                  <c:v>Fiduciary Agent (FA)</c:v>
                </c:pt>
                <c:pt idx="6">
                  <c:v>Accounting Software</c:v>
                </c:pt>
              </c:strCache>
            </c:strRef>
          </c:cat>
          <c:val>
            <c:numRef>
              <c:f>'Agcy &amp; Cost 2015'!$F$42:$F$48</c:f>
              <c:numCache>
                <c:formatCode>#,##0.0</c:formatCode>
                <c:ptCount val="7"/>
                <c:pt idx="0">
                  <c:v>0.46400000000000002</c:v>
                </c:pt>
                <c:pt idx="1">
                  <c:v>0.80396500000000004</c:v>
                </c:pt>
                <c:pt idx="2">
                  <c:v>3.0628469912999998</c:v>
                </c:pt>
                <c:pt idx="3">
                  <c:v>35.909189131190004</c:v>
                </c:pt>
                <c:pt idx="4">
                  <c:v>0.11310547</c:v>
                </c:pt>
                <c:pt idx="5">
                  <c:v>0</c:v>
                </c:pt>
                <c:pt idx="6">
                  <c:v>0</c:v>
                </c:pt>
              </c:numCache>
            </c:numRef>
          </c:val>
          <c:extLst xmlns:c16r2="http://schemas.microsoft.com/office/drawing/2015/06/chart">
            <c:ext xmlns:c16="http://schemas.microsoft.com/office/drawing/2014/chart" uri="{C3380CC4-5D6E-409C-BE32-E72D297353CC}">
              <c16:uniqueId val="{00000003-A920-43CF-BA91-A5342BF3D76C}"/>
            </c:ext>
          </c:extLst>
        </c:ser>
        <c:dLbls>
          <c:showLegendKey val="0"/>
          <c:showVal val="0"/>
          <c:showCatName val="0"/>
          <c:showSerName val="0"/>
          <c:showPercent val="0"/>
          <c:showBubbleSize val="0"/>
        </c:dLbls>
        <c:gapWidth val="150"/>
        <c:overlap val="100"/>
        <c:axId val="389130056"/>
        <c:axId val="390402056"/>
      </c:barChart>
      <c:catAx>
        <c:axId val="38913005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90402056"/>
        <c:crosses val="autoZero"/>
        <c:auto val="1"/>
        <c:lblAlgn val="ctr"/>
        <c:lblOffset val="100"/>
        <c:noMultiLvlLbl val="0"/>
      </c:catAx>
      <c:valAx>
        <c:axId val="390402056"/>
        <c:scaling>
          <c:orientation val="minMax"/>
        </c:scaling>
        <c:delete val="0"/>
        <c:axPos val="b"/>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891300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1" i="0" u="none" strike="noStrike" kern="1200" baseline="0">
                <a:solidFill>
                  <a:schemeClr val="dk1">
                    <a:lumMod val="65000"/>
                    <a:lumOff val="35000"/>
                  </a:schemeClr>
                </a:solidFill>
                <a:latin typeface="+mn-lt"/>
                <a:ea typeface="+mn-ea"/>
                <a:cs typeface="+mn-cs"/>
              </a:defRPr>
            </a:pPr>
            <a:r>
              <a:rPr lang="en-US" sz="1600" dirty="0"/>
              <a:t>2011 - </a:t>
            </a:r>
            <a:r>
              <a:rPr lang="en-US" sz="1600" dirty="0" smtClean="0"/>
              <a:t>2015</a:t>
            </a:r>
            <a:endParaRPr lang="en-US" sz="1600" dirty="0"/>
          </a:p>
        </c:rich>
      </c:tx>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65000"/>
                  <a:lumOff val="35000"/>
                </a:schemeClr>
              </a:solidFill>
              <a:latin typeface="+mn-lt"/>
              <a:ea typeface="+mn-ea"/>
              <a:cs typeface="+mn-cs"/>
            </a:defRPr>
          </a:pPr>
          <a:endParaRPr lang="en-US"/>
        </a:p>
      </c:txPr>
    </c:title>
    <c:autoTitleDeleted val="0"/>
    <c:plotArea>
      <c:layout/>
      <c:pieChart>
        <c:varyColors val="1"/>
        <c:ser>
          <c:idx val="0"/>
          <c:order val="0"/>
          <c:tx>
            <c:strRef>
              <c:f>'Agcy &amp; Yr 2015'!$B$39</c:f>
              <c:strCache>
                <c:ptCount val="1"/>
                <c:pt idx="0">
                  <c:v>2011-2015 &amp; Byd</c:v>
                </c:pt>
              </c:strCache>
            </c:strRef>
          </c:tx>
          <c:dPt>
            <c:idx val="0"/>
            <c:bubble3D val="0"/>
            <c:spPr>
              <a:solidFill>
                <a:schemeClr val="accent1"/>
              </a:solidFill>
              <a:ln>
                <a:noFill/>
              </a:ln>
              <a:effectLst>
                <a:outerShdw blurRad="317500" algn="ctr" rotWithShape="0">
                  <a:prstClr val="black">
                    <a:alpha val="25000"/>
                  </a:prstClr>
                </a:outerShdw>
              </a:effectLst>
            </c:spPr>
            <c:extLst xmlns:c16r2="http://schemas.microsoft.com/office/drawing/2015/06/chart">
              <c:ext xmlns:c16="http://schemas.microsoft.com/office/drawing/2014/chart" uri="{C3380CC4-5D6E-409C-BE32-E72D297353CC}">
                <c16:uniqueId val="{00000001-E535-46A1-AD0C-6140E158151B}"/>
              </c:ext>
            </c:extLst>
          </c:dPt>
          <c:dPt>
            <c:idx val="1"/>
            <c:bubble3D val="0"/>
            <c:spPr>
              <a:solidFill>
                <a:schemeClr val="accent2"/>
              </a:solidFill>
              <a:ln>
                <a:noFill/>
              </a:ln>
              <a:effectLst>
                <a:outerShdw blurRad="317500" algn="ctr" rotWithShape="0">
                  <a:prstClr val="black">
                    <a:alpha val="25000"/>
                  </a:prstClr>
                </a:outerShdw>
              </a:effectLst>
            </c:spPr>
            <c:extLst xmlns:c16r2="http://schemas.microsoft.com/office/drawing/2015/06/chart">
              <c:ext xmlns:c16="http://schemas.microsoft.com/office/drawing/2014/chart" uri="{C3380CC4-5D6E-409C-BE32-E72D297353CC}">
                <c16:uniqueId val="{00000003-E535-46A1-AD0C-6140E158151B}"/>
              </c:ext>
            </c:extLst>
          </c:dPt>
          <c:dPt>
            <c:idx val="2"/>
            <c:bubble3D val="0"/>
            <c:spPr>
              <a:solidFill>
                <a:schemeClr val="accent3"/>
              </a:solidFill>
              <a:ln>
                <a:noFill/>
              </a:ln>
              <a:effectLst>
                <a:outerShdw blurRad="317500" algn="ctr" rotWithShape="0">
                  <a:prstClr val="black">
                    <a:alpha val="25000"/>
                  </a:prstClr>
                </a:outerShdw>
              </a:effectLst>
            </c:spPr>
            <c:extLst xmlns:c16r2="http://schemas.microsoft.com/office/drawing/2015/06/chart">
              <c:ext xmlns:c16="http://schemas.microsoft.com/office/drawing/2014/chart" uri="{C3380CC4-5D6E-409C-BE32-E72D297353CC}">
                <c16:uniqueId val="{00000005-E535-46A1-AD0C-6140E158151B}"/>
              </c:ext>
            </c:extLst>
          </c:dPt>
          <c:dPt>
            <c:idx val="3"/>
            <c:bubble3D val="0"/>
            <c:spPr>
              <a:solidFill>
                <a:schemeClr val="accent4"/>
              </a:solidFill>
              <a:ln>
                <a:noFill/>
              </a:ln>
              <a:effectLst>
                <a:outerShdw blurRad="317500" algn="ctr" rotWithShape="0">
                  <a:prstClr val="black">
                    <a:alpha val="25000"/>
                  </a:prstClr>
                </a:outerShdw>
              </a:effectLst>
            </c:spPr>
            <c:extLst xmlns:c16r2="http://schemas.microsoft.com/office/drawing/2015/06/chart">
              <c:ext xmlns:c16="http://schemas.microsoft.com/office/drawing/2014/chart" uri="{C3380CC4-5D6E-409C-BE32-E72D297353CC}">
                <c16:uniqueId val="{00000007-E535-46A1-AD0C-6140E158151B}"/>
              </c:ext>
            </c:extLst>
          </c:dPt>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0"/>
            <c:showCatName val="0"/>
            <c:showSerName val="0"/>
            <c:showPercent val="1"/>
            <c:showBubbleSize val="0"/>
            <c:showLeaderLines val="1"/>
            <c:leaderLines>
              <c:spPr>
                <a:ln w="9525" cap="flat" cmpd="sng" algn="ctr">
                  <a:solidFill>
                    <a:schemeClr val="dk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'Agcy &amp; Yr 2015'!$C$38:$F$38</c:f>
              <c:strCache>
                <c:ptCount val="4"/>
                <c:pt idx="0">
                  <c:v>World Bank</c:v>
                </c:pt>
                <c:pt idx="1">
                  <c:v>GAVI</c:v>
                </c:pt>
                <c:pt idx="2">
                  <c:v>Global Fund</c:v>
                </c:pt>
                <c:pt idx="3">
                  <c:v>KfW</c:v>
                </c:pt>
              </c:strCache>
            </c:strRef>
          </c:cat>
          <c:val>
            <c:numRef>
              <c:f>'Agcy &amp; Yr 2015'!$C$39:$F$39</c:f>
              <c:numCache>
                <c:formatCode>0.0%</c:formatCode>
                <c:ptCount val="4"/>
                <c:pt idx="0">
                  <c:v>0.12157890424017131</c:v>
                </c:pt>
                <c:pt idx="1">
                  <c:v>0.3247177780510101</c:v>
                </c:pt>
                <c:pt idx="2">
                  <c:v>0.51921311059405784</c:v>
                </c:pt>
                <c:pt idx="3">
                  <c:v>3.4490207114760814E-2</c:v>
                </c:pt>
              </c:numCache>
            </c:numRef>
          </c:val>
          <c:extLst xmlns:c16r2="http://schemas.microsoft.com/office/drawing/2015/06/chart">
            <c:ext xmlns:c16="http://schemas.microsoft.com/office/drawing/2014/chart" uri="{C3380CC4-5D6E-409C-BE32-E72D297353CC}">
              <c16:uniqueId val="{00000008-E535-46A1-AD0C-6140E158151B}"/>
            </c:ext>
          </c:extLst>
        </c:ser>
        <c:dLbls>
          <c:dLblPos val="inEnd"/>
          <c:showLegendKey val="0"/>
          <c:showVal val="0"/>
          <c:showCatName val="0"/>
          <c:showSerName val="0"/>
          <c:showPercent val="1"/>
          <c:showBubbleSize val="0"/>
          <c:showLeaderLines val="1"/>
        </c:dLbls>
        <c:firstSliceAng val="0"/>
      </c:pieChart>
      <c:spPr>
        <a:noFill/>
        <a:ln>
          <a:noFill/>
        </a:ln>
        <a:effectLst/>
      </c:spPr>
    </c:plotArea>
    <c:legend>
      <c:legendPos val="b"/>
      <c:overlay val="0"/>
      <c:spPr>
        <a:solidFill>
          <a:schemeClr val="lt1">
            <a:alpha val="78000"/>
          </a:schemeClr>
        </a:solidFill>
        <a:ln>
          <a:noFill/>
        </a:ln>
        <a:effectLst/>
      </c:spPr>
      <c:txPr>
        <a:bodyPr rot="0" spcFirstLastPara="1" vertOverflow="ellipsis" vert="horz" wrap="square" anchor="ctr" anchorCtr="1"/>
        <a:lstStyle/>
        <a:p>
          <a:pPr>
            <a:defRPr sz="900" b="0" i="0" u="none" strike="noStrike" kern="1200" baseline="0">
              <a:solidFill>
                <a:schemeClr val="dk1">
                  <a:lumMod val="65000"/>
                  <a:lumOff val="35000"/>
                </a:schemeClr>
              </a:solidFill>
              <a:latin typeface="+mn-lt"/>
              <a:ea typeface="+mn-ea"/>
              <a:cs typeface="+mn-cs"/>
            </a:defRPr>
          </a:pPr>
          <a:endParaRPr lang="en-US"/>
        </a:p>
      </c:txPr>
    </c:legend>
    <c:plotVisOnly val="1"/>
    <c:dispBlanksAs val="gap"/>
    <c:showDLblsOverMax val="0"/>
  </c:chart>
  <c:spPr>
    <a:pattFill prst="dkDnDiag">
      <a:fgClr>
        <a:schemeClr val="lt1">
          <a:lumMod val="95000"/>
        </a:schemeClr>
      </a:fgClr>
      <a:bgClr>
        <a:schemeClr val="lt1"/>
      </a:bgClr>
    </a:pattFill>
    <a:ln w="9525" cap="flat" cmpd="sng" algn="ctr">
      <a:solidFill>
        <a:schemeClr val="dk1">
          <a:lumMod val="15000"/>
          <a:lumOff val="85000"/>
        </a:schemeClr>
      </a:solidFill>
      <a:round/>
    </a:ln>
    <a:effectLst/>
  </c:spPr>
  <c:txPr>
    <a:bodyPr/>
    <a:lstStyle/>
    <a:p>
      <a:pPr>
        <a:defRPr/>
      </a:pPr>
      <a:endParaRPr lang="en-US"/>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tx>
            <c:strRef>
              <c:f>'Agcy &amp; Rgn 2015'!$R$5</c:f>
              <c:strCache>
                <c:ptCount val="1"/>
                <c:pt idx="0">
                  <c:v>2011-2014</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'Agcy &amp; Rgn 2015'!$Q$6:$Q$11</c:f>
              <c:strCache>
                <c:ptCount val="6"/>
                <c:pt idx="0">
                  <c:v>AFR</c:v>
                </c:pt>
                <c:pt idx="1">
                  <c:v>SAR</c:v>
                </c:pt>
                <c:pt idx="2">
                  <c:v>EAP</c:v>
                </c:pt>
                <c:pt idx="3">
                  <c:v>ECA</c:v>
                </c:pt>
                <c:pt idx="4">
                  <c:v>LAC</c:v>
                </c:pt>
                <c:pt idx="5">
                  <c:v>MENA</c:v>
                </c:pt>
              </c:strCache>
            </c:strRef>
          </c:cat>
          <c:val>
            <c:numRef>
              <c:f>'Agcy &amp; Rgn 2015'!$R$6:$R$11</c:f>
              <c:numCache>
                <c:formatCode>#,##0.0</c:formatCode>
                <c:ptCount val="6"/>
                <c:pt idx="0">
                  <c:v>358.02409224000002</c:v>
                </c:pt>
                <c:pt idx="1">
                  <c:v>164.44207059999999</c:v>
                </c:pt>
                <c:pt idx="2">
                  <c:v>146.81694799000002</c:v>
                </c:pt>
                <c:pt idx="3">
                  <c:v>44.372122859599997</c:v>
                </c:pt>
                <c:pt idx="4">
                  <c:v>35.157910260000008</c:v>
                </c:pt>
                <c:pt idx="5">
                  <c:v>0.47443400000000002</c:v>
                </c:pt>
              </c:numCache>
            </c:numRef>
          </c:val>
          <c:smooth val="0"/>
          <c:extLst xmlns:c16r2="http://schemas.microsoft.com/office/drawing/2015/06/chart">
            <c:ext xmlns:c16="http://schemas.microsoft.com/office/drawing/2014/chart" uri="{C3380CC4-5D6E-409C-BE32-E72D297353CC}">
              <c16:uniqueId val="{00000000-7066-47C8-8AD6-B8CF1A272D06}"/>
            </c:ext>
          </c:extLst>
        </c:ser>
        <c:ser>
          <c:idx val="1"/>
          <c:order val="1"/>
          <c:tx>
            <c:strRef>
              <c:f>'Agcy &amp; Rgn 2015'!$S$5</c:f>
              <c:strCache>
                <c:ptCount val="1"/>
                <c:pt idx="0">
                  <c:v>2011-2015 &amp; Byd</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strRef>
              <c:f>'Agcy &amp; Rgn 2015'!$Q$6:$Q$11</c:f>
              <c:strCache>
                <c:ptCount val="6"/>
                <c:pt idx="0">
                  <c:v>AFR</c:v>
                </c:pt>
                <c:pt idx="1">
                  <c:v>SAR</c:v>
                </c:pt>
                <c:pt idx="2">
                  <c:v>EAP</c:v>
                </c:pt>
                <c:pt idx="3">
                  <c:v>ECA</c:v>
                </c:pt>
                <c:pt idx="4">
                  <c:v>LAC</c:v>
                </c:pt>
                <c:pt idx="5">
                  <c:v>MENA</c:v>
                </c:pt>
              </c:strCache>
            </c:strRef>
          </c:cat>
          <c:val>
            <c:numRef>
              <c:f>'Agcy &amp; Rgn 2015'!$S$6:$S$11</c:f>
              <c:numCache>
                <c:formatCode>#,##0.0</c:formatCode>
                <c:ptCount val="6"/>
                <c:pt idx="0">
                  <c:v>539.15983131130008</c:v>
                </c:pt>
                <c:pt idx="1">
                  <c:v>260.48056313000001</c:v>
                </c:pt>
                <c:pt idx="2">
                  <c:v>222.22844204000003</c:v>
                </c:pt>
                <c:pt idx="3">
                  <c:v>77.910144231190003</c:v>
                </c:pt>
                <c:pt idx="4">
                  <c:v>63.434509794800007</c:v>
                </c:pt>
                <c:pt idx="5">
                  <c:v>6.7738759999999996</c:v>
                </c:pt>
              </c:numCache>
            </c:numRef>
          </c:val>
          <c:smooth val="0"/>
          <c:extLst xmlns:c16r2="http://schemas.microsoft.com/office/drawing/2015/06/chart">
            <c:ext xmlns:c16="http://schemas.microsoft.com/office/drawing/2014/chart" uri="{C3380CC4-5D6E-409C-BE32-E72D297353CC}">
              <c16:uniqueId val="{00000001-7066-47C8-8AD6-B8CF1A272D06}"/>
            </c:ext>
          </c:extLst>
        </c:ser>
        <c:dLbls>
          <c:showLegendKey val="0"/>
          <c:showVal val="0"/>
          <c:showCatName val="0"/>
          <c:showSerName val="0"/>
          <c:showPercent val="0"/>
          <c:showBubbleSize val="0"/>
        </c:dLbls>
        <c:marker val="1"/>
        <c:smooth val="0"/>
        <c:axId val="392318192"/>
        <c:axId val="392318584"/>
      </c:lineChart>
      <c:catAx>
        <c:axId val="3923181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92318584"/>
        <c:crosses val="autoZero"/>
        <c:auto val="1"/>
        <c:lblAlgn val="ctr"/>
        <c:lblOffset val="100"/>
        <c:noMultiLvlLbl val="0"/>
      </c:catAx>
      <c:valAx>
        <c:axId val="392318584"/>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9231819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61">
  <cs:axisTitle>
    <cs:lnRef idx="0"/>
    <cs:fillRef idx="0"/>
    <cs:effectRef idx="0"/>
    <cs:fontRef idx="minor">
      <a:schemeClr val="dk1">
        <a:lumMod val="65000"/>
        <a:lumOff val="35000"/>
      </a:schemeClr>
    </cs:fontRef>
    <cs:defRPr sz="900" kern="1200"/>
  </cs:axisTitle>
  <cs:categoryAxis>
    <cs:lnRef idx="0"/>
    <cs:fillRef idx="0"/>
    <cs:effectRef idx="0"/>
    <cs:fontRef idx="minor">
      <a:schemeClr val="dk1">
        <a:lumMod val="65000"/>
        <a:lumOff val="35000"/>
      </a:schemeClr>
    </cs:fontRef>
    <cs:defRPr sz="900" kern="1200"/>
  </cs:categoryAxis>
  <cs:chartArea>
    <cs:lnRef idx="0"/>
    <cs:fillRef idx="0"/>
    <cs:effectRef idx="0"/>
    <cs:fontRef idx="minor">
      <a:schemeClr val="dk1"/>
    </cs:fontRef>
    <cs:spPr>
      <a:pattFill prst="dkDnDiag">
        <a:fgClr>
          <a:schemeClr val="lt1">
            <a:lumMod val="95000"/>
          </a:schemeClr>
        </a:fgClr>
        <a:bgClr>
          <a:schemeClr val="lt1"/>
        </a:bgClr>
      </a:pattFill>
      <a:ln w="9525" cap="flat" cmpd="sng" algn="ctr">
        <a:solidFill>
          <a:schemeClr val="dk1">
            <a:lumMod val="15000"/>
            <a:lumOff val="8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317500" algn="ctr" rotWithShape="0">
          <a:prstClr val="black">
            <a:alpha val="25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20000"/>
          </a:prstClr>
        </a:outerShdw>
      </a:effectLst>
      <a:scene3d>
        <a:camera prst="orthographicFront"/>
        <a:lightRig rig="threePt" dir="t"/>
      </a:scene3d>
      <a:sp3d prstMaterial="matte"/>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noFill/>
      <a:ln w="9525" cap="flat" cmpd="sng" algn="ctr">
        <a:solidFill>
          <a:schemeClr val="dk1">
            <a:lumMod val="15000"/>
            <a:lumOff val="85000"/>
          </a:schemeClr>
        </a:solidFill>
        <a:round/>
      </a:ln>
    </cs:spPr>
    <cs:defRPr sz="9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65000"/>
            <a:lumOff val="35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65000"/>
            <a:lumOff val="35000"/>
          </a:schemeClr>
        </a:solidFill>
        <a:round/>
      </a:ln>
    </cs:spPr>
  </cs:errorBar>
  <cs:floor>
    <cs:lnRef idx="0"/>
    <cs:fillRef idx="0"/>
    <cs:effectRef idx="0"/>
    <cs:fontRef idx="minor">
      <a:schemeClr val="dk1"/>
    </cs:fontRef>
    <cs:spPr>
      <a:noFill/>
      <a:ln>
        <a:noFill/>
      </a:ln>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50000"/>
            <a:lumOff val="50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78000"/>
        </a:schemeClr>
      </a:solidFill>
    </cs:spPr>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inor">
      <a:schemeClr val="dk1">
        <a:lumMod val="65000"/>
        <a:lumOff val="35000"/>
      </a:schemeClr>
    </cs:fontRef>
    <cs:defRPr sz="1800" b="1" kern="120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65000"/>
            <a:lumOff val="35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3037840" cy="464820"/>
          </a:xfrm>
          <a:prstGeom prst="rect">
            <a:avLst/>
          </a:prstGeom>
        </p:spPr>
        <p:txBody>
          <a:bodyPr vert="horz" lIns="93168" tIns="46584" rIns="93168" bIns="46584" rtlCol="0"/>
          <a:lstStyle>
            <a:lvl1pPr algn="l">
              <a:defRPr sz="1200"/>
            </a:lvl1pPr>
          </a:lstStyle>
          <a:p>
            <a:endParaRPr lang="de-DE" dirty="0"/>
          </a:p>
        </p:txBody>
      </p:sp>
      <p:sp>
        <p:nvSpPr>
          <p:cNvPr id="3" name="Datumsplatzhalter 2"/>
          <p:cNvSpPr>
            <a:spLocks noGrp="1"/>
          </p:cNvSpPr>
          <p:nvPr>
            <p:ph type="dt" idx="1"/>
          </p:nvPr>
        </p:nvSpPr>
        <p:spPr>
          <a:xfrm>
            <a:off x="3970939" y="0"/>
            <a:ext cx="3037840" cy="464820"/>
          </a:xfrm>
          <a:prstGeom prst="rect">
            <a:avLst/>
          </a:prstGeom>
        </p:spPr>
        <p:txBody>
          <a:bodyPr vert="horz" lIns="93168" tIns="46584" rIns="93168" bIns="46584" rtlCol="0"/>
          <a:lstStyle>
            <a:lvl1pPr algn="r">
              <a:defRPr sz="1200"/>
            </a:lvl1pPr>
          </a:lstStyle>
          <a:p>
            <a:fld id="{67D41DCA-8854-448C-9373-477C8DA8AD38}" type="datetimeFigureOut">
              <a:rPr lang="de-DE" smtClean="0"/>
              <a:pPr/>
              <a:t>15.11.2016</a:t>
            </a:fld>
            <a:endParaRPr lang="de-DE" dirty="0"/>
          </a:p>
        </p:txBody>
      </p:sp>
      <p:sp>
        <p:nvSpPr>
          <p:cNvPr id="4" name="Folienbildplatzhalt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8" tIns="46584" rIns="93168" bIns="46584" rtlCol="0" anchor="ctr"/>
          <a:lstStyle/>
          <a:p>
            <a:endParaRPr lang="de-DE" dirty="0"/>
          </a:p>
        </p:txBody>
      </p:sp>
      <p:sp>
        <p:nvSpPr>
          <p:cNvPr id="5" name="Notizenplatzhalter 4"/>
          <p:cNvSpPr>
            <a:spLocks noGrp="1"/>
          </p:cNvSpPr>
          <p:nvPr>
            <p:ph type="body" sz="quarter" idx="3"/>
          </p:nvPr>
        </p:nvSpPr>
        <p:spPr>
          <a:xfrm>
            <a:off x="701040" y="4415791"/>
            <a:ext cx="5608320" cy="4183380"/>
          </a:xfrm>
          <a:prstGeom prst="rect">
            <a:avLst/>
          </a:prstGeom>
        </p:spPr>
        <p:txBody>
          <a:bodyPr vert="horz" lIns="93168" tIns="46584" rIns="93168" bIns="46584"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829968"/>
            <a:ext cx="3037840" cy="464820"/>
          </a:xfrm>
          <a:prstGeom prst="rect">
            <a:avLst/>
          </a:prstGeom>
        </p:spPr>
        <p:txBody>
          <a:bodyPr vert="horz" lIns="93168" tIns="46584" rIns="93168" bIns="46584" rtlCol="0" anchor="b"/>
          <a:lstStyle>
            <a:lvl1pPr algn="l">
              <a:defRPr sz="1200"/>
            </a:lvl1pPr>
          </a:lstStyle>
          <a:p>
            <a:endParaRPr lang="de-DE" dirty="0"/>
          </a:p>
        </p:txBody>
      </p:sp>
      <p:sp>
        <p:nvSpPr>
          <p:cNvPr id="7" name="Foliennummernplatzhalter 6"/>
          <p:cNvSpPr>
            <a:spLocks noGrp="1"/>
          </p:cNvSpPr>
          <p:nvPr>
            <p:ph type="sldNum" sz="quarter" idx="5"/>
          </p:nvPr>
        </p:nvSpPr>
        <p:spPr>
          <a:xfrm>
            <a:off x="3970939" y="8829968"/>
            <a:ext cx="3037840" cy="464820"/>
          </a:xfrm>
          <a:prstGeom prst="rect">
            <a:avLst/>
          </a:prstGeom>
        </p:spPr>
        <p:txBody>
          <a:bodyPr vert="horz" lIns="93168" tIns="46584" rIns="93168" bIns="46584" rtlCol="0" anchor="b"/>
          <a:lstStyle>
            <a:lvl1pPr algn="r">
              <a:defRPr sz="1200"/>
            </a:lvl1pPr>
          </a:lstStyle>
          <a:p>
            <a:fld id="{942B22FE-F869-4CFE-92A0-938D0E41CCBF}" type="slidenum">
              <a:rPr lang="de-DE" smtClean="0"/>
              <a:pPr/>
              <a:t>‹#›</a:t>
            </a:fld>
            <a:endParaRPr lang="de-DE" dirty="0"/>
          </a:p>
        </p:txBody>
      </p:sp>
    </p:spTree>
    <p:extLst>
      <p:ext uri="{BB962C8B-B14F-4D97-AF65-F5344CB8AC3E}">
        <p14:creationId xmlns:p14="http://schemas.microsoft.com/office/powerpoint/2010/main" val="11508986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KEY FOR THIS WORK: how these budgets are implemented and/or how donor projects are implemented – key</a:t>
            </a:r>
            <a:r>
              <a:rPr lang="en-US" sz="1200" baseline="0" dirty="0" smtClean="0"/>
              <a:t> for countries that receive a significant amount of aid --- IHP+ partner countries</a:t>
            </a:r>
            <a:endParaRPr lang="en-US" sz="1200" dirty="0" smtClean="0"/>
          </a:p>
          <a:p>
            <a:endParaRPr lang="en-US" dirty="0"/>
          </a:p>
        </p:txBody>
      </p:sp>
      <p:sp>
        <p:nvSpPr>
          <p:cNvPr id="4" name="Slide Number Placeholder 3"/>
          <p:cNvSpPr>
            <a:spLocks noGrp="1"/>
          </p:cNvSpPr>
          <p:nvPr>
            <p:ph type="sldNum" sz="quarter" idx="10"/>
          </p:nvPr>
        </p:nvSpPr>
        <p:spPr/>
        <p:txBody>
          <a:bodyPr/>
          <a:lstStyle/>
          <a:p>
            <a:fld id="{942B22FE-F869-4CFE-92A0-938D0E41CCBF}" type="slidenum">
              <a:rPr lang="de-DE" smtClean="0"/>
              <a:pPr/>
              <a:t>2</a:t>
            </a:fld>
            <a:endParaRPr lang="de-DE" dirty="0"/>
          </a:p>
        </p:txBody>
      </p:sp>
    </p:spTree>
    <p:extLst>
      <p:ext uri="{BB962C8B-B14F-4D97-AF65-F5344CB8AC3E}">
        <p14:creationId xmlns:p14="http://schemas.microsoft.com/office/powerpoint/2010/main" val="2274952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Country</a:t>
            </a:r>
            <a:r>
              <a:rPr lang="en-US" baseline="0" dirty="0" smtClean="0"/>
              <a:t> systems used:</a:t>
            </a:r>
          </a:p>
          <a:p>
            <a:r>
              <a:rPr lang="en-US" baseline="0" dirty="0" smtClean="0"/>
              <a:t>FM staff</a:t>
            </a:r>
          </a:p>
          <a:p>
            <a:r>
              <a:rPr lang="en-US" baseline="0" dirty="0" smtClean="0"/>
              <a:t>FMIS – rollout to remaining counties</a:t>
            </a:r>
          </a:p>
          <a:p>
            <a:endParaRPr lang="en-US" baseline="0" dirty="0" smtClean="0"/>
          </a:p>
          <a:p>
            <a:endParaRPr lang="en-US" baseline="0" dirty="0" smtClean="0"/>
          </a:p>
          <a:p>
            <a:r>
              <a:rPr lang="en-US" baseline="0" dirty="0" smtClean="0"/>
              <a:t>Not used</a:t>
            </a:r>
          </a:p>
          <a:p>
            <a:r>
              <a:rPr lang="en-US" baseline="0" dirty="0" smtClean="0"/>
              <a:t>SAI</a:t>
            </a:r>
          </a:p>
          <a:p>
            <a:r>
              <a:rPr lang="en-US" baseline="0" dirty="0" smtClean="0"/>
              <a:t>Internal audit</a:t>
            </a:r>
          </a:p>
          <a:p>
            <a:endParaRPr lang="en-US" dirty="0"/>
          </a:p>
        </p:txBody>
      </p:sp>
      <p:sp>
        <p:nvSpPr>
          <p:cNvPr id="4" name="Slide Number Placeholder 3"/>
          <p:cNvSpPr>
            <a:spLocks noGrp="1"/>
          </p:cNvSpPr>
          <p:nvPr>
            <p:ph type="sldNum" sz="quarter" idx="10"/>
          </p:nvPr>
        </p:nvSpPr>
        <p:spPr/>
        <p:txBody>
          <a:bodyPr/>
          <a:lstStyle/>
          <a:p>
            <a:fld id="{0966E3CF-81DE-4600-8FA9-FC4A0575D7FD}" type="slidenum">
              <a:rPr lang="en-US" smtClean="0"/>
              <a:t>8</a:t>
            </a:fld>
            <a:endParaRPr lang="en-US"/>
          </a:p>
        </p:txBody>
      </p:sp>
    </p:spTree>
    <p:extLst>
      <p:ext uri="{BB962C8B-B14F-4D97-AF65-F5344CB8AC3E}">
        <p14:creationId xmlns:p14="http://schemas.microsoft.com/office/powerpoint/2010/main" val="15782359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42B22FE-F869-4CFE-92A0-938D0E41CCBF}" type="slidenum">
              <a:rPr lang="de-DE" smtClean="0"/>
              <a:pPr/>
              <a:t>11</a:t>
            </a:fld>
            <a:endParaRPr lang="de-DE" dirty="0"/>
          </a:p>
        </p:txBody>
      </p:sp>
    </p:spTree>
    <p:extLst>
      <p:ext uri="{BB962C8B-B14F-4D97-AF65-F5344CB8AC3E}">
        <p14:creationId xmlns:p14="http://schemas.microsoft.com/office/powerpoint/2010/main" val="1684891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Although reliance on UN agencies and NGOs may be needed under certain circumstances (such as during emergencies and fragile situations), these findings show that in countries that meet neither of these criteria, continued reliance on parallel arrangements may have contributed to a ‘substitution effect,’ whereby DPs incur higher costs to establish or even strengthen parallel arrangements and expend less effort and costs to strengthen and use country systems because they consider them to be weak.</a:t>
            </a:r>
          </a:p>
          <a:p>
            <a:endParaRPr lang="en-US" dirty="0"/>
          </a:p>
        </p:txBody>
      </p:sp>
      <p:sp>
        <p:nvSpPr>
          <p:cNvPr id="4" name="Slide Number Placeholder 3"/>
          <p:cNvSpPr>
            <a:spLocks noGrp="1"/>
          </p:cNvSpPr>
          <p:nvPr>
            <p:ph type="sldNum" sz="quarter" idx="10"/>
          </p:nvPr>
        </p:nvSpPr>
        <p:spPr/>
        <p:txBody>
          <a:bodyPr/>
          <a:lstStyle/>
          <a:p>
            <a:fld id="{0966E3CF-81DE-4600-8FA9-FC4A0575D7FD}" type="slidenum">
              <a:rPr lang="en-US" smtClean="0"/>
              <a:t>15</a:t>
            </a:fld>
            <a:endParaRPr lang="en-US"/>
          </a:p>
        </p:txBody>
      </p:sp>
    </p:spTree>
    <p:extLst>
      <p:ext uri="{BB962C8B-B14F-4D97-AF65-F5344CB8AC3E}">
        <p14:creationId xmlns:p14="http://schemas.microsoft.com/office/powerpoint/2010/main" val="151753015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ster Title: V1">
    <p:spTree>
      <p:nvGrpSpPr>
        <p:cNvPr id="1" name=""/>
        <p:cNvGrpSpPr/>
        <p:nvPr/>
      </p:nvGrpSpPr>
      <p:grpSpPr>
        <a:xfrm>
          <a:off x="0" y="0"/>
          <a:ext cx="0" cy="0"/>
          <a:chOff x="0" y="0"/>
          <a:chExt cx="0" cy="0"/>
        </a:xfrm>
      </p:grpSpPr>
      <p:sp>
        <p:nvSpPr>
          <p:cNvPr id="14" name="Rectangle 13"/>
          <p:cNvSpPr/>
          <p:nvPr userDrawn="1"/>
        </p:nvSpPr>
        <p:spPr>
          <a:xfrm>
            <a:off x="0" y="6288504"/>
            <a:ext cx="9144000" cy="478055"/>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5" name="Picture 2" descr="I:\_GregW\1322550 WBGIS - ITS Sub Branding\WBGIS_ITS-PPT_footer-06.jpg"/>
          <p:cNvPicPr>
            <a:picLocks noChangeAspect="1" noChangeArrowheads="1"/>
          </p:cNvPicPr>
          <p:nvPr userDrawn="1"/>
        </p:nvPicPr>
        <p:blipFill>
          <a:blip r:embed="rId2"/>
          <a:srcRect b="82105"/>
          <a:stretch>
            <a:fillRect/>
          </a:stretch>
        </p:blipFill>
        <p:spPr bwMode="auto">
          <a:xfrm>
            <a:off x="0" y="1379624"/>
            <a:ext cx="9144000" cy="136358"/>
          </a:xfrm>
          <a:prstGeom prst="rect">
            <a:avLst/>
          </a:prstGeom>
          <a:noFill/>
        </p:spPr>
      </p:pic>
      <p:sp>
        <p:nvSpPr>
          <p:cNvPr id="6" name="Rectangle 2"/>
          <p:cNvSpPr>
            <a:spLocks noGrp="1" noChangeArrowheads="1"/>
          </p:cNvSpPr>
          <p:nvPr>
            <p:ph type="ctrTitle" hasCustomPrompt="1"/>
          </p:nvPr>
        </p:nvSpPr>
        <p:spPr>
          <a:xfrm>
            <a:off x="4219074" y="3980752"/>
            <a:ext cx="4384288" cy="1011238"/>
          </a:xfrm>
        </p:spPr>
        <p:txBody>
          <a:bodyPr bIns="0"/>
          <a:lstStyle>
            <a:lvl1pPr>
              <a:defRPr sz="3500">
                <a:solidFill>
                  <a:schemeClr val="accent2"/>
                </a:solidFill>
                <a:latin typeface="Arial"/>
                <a:cs typeface="Arial"/>
              </a:defRPr>
            </a:lvl1pPr>
          </a:lstStyle>
          <a:p>
            <a:pPr lvl="0"/>
            <a:r>
              <a:rPr lang="en-US" noProof="0" dirty="0" smtClean="0"/>
              <a:t>Master Title: </a:t>
            </a:r>
            <a:br>
              <a:rPr lang="en-US" noProof="0" dirty="0" smtClean="0"/>
            </a:br>
            <a:r>
              <a:rPr lang="en-US" noProof="0" dirty="0" smtClean="0"/>
              <a:t>Version 1</a:t>
            </a:r>
          </a:p>
        </p:txBody>
      </p:sp>
      <p:sp>
        <p:nvSpPr>
          <p:cNvPr id="7" name="Rectangle 3"/>
          <p:cNvSpPr>
            <a:spLocks noGrp="1" noChangeArrowheads="1"/>
          </p:cNvSpPr>
          <p:nvPr>
            <p:ph type="subTitle" idx="1" hasCustomPrompt="1"/>
          </p:nvPr>
        </p:nvSpPr>
        <p:spPr>
          <a:xfrm>
            <a:off x="4588042" y="5153078"/>
            <a:ext cx="4034590" cy="1127405"/>
          </a:xfrm>
          <a:prstGeom prst="rect">
            <a:avLst/>
          </a:prstGeom>
        </p:spPr>
        <p:txBody>
          <a:bodyPr lIns="0" tIns="0" rIns="0" bIns="0"/>
          <a:lstStyle>
            <a:lvl1pPr marL="0" indent="0">
              <a:buFontTx/>
              <a:buNone/>
              <a:defRPr sz="2000" b="0" baseline="0">
                <a:solidFill>
                  <a:schemeClr val="tx2"/>
                </a:solidFill>
                <a:latin typeface="Arial"/>
                <a:cs typeface="Arial"/>
              </a:defRPr>
            </a:lvl1pPr>
          </a:lstStyle>
          <a:p>
            <a:pPr lvl="0"/>
            <a:r>
              <a:rPr lang="en-US" noProof="0" dirty="0" smtClean="0"/>
              <a:t>Name of the contributor</a:t>
            </a:r>
          </a:p>
          <a:p>
            <a:pPr lvl="0"/>
            <a:r>
              <a:rPr lang="en-US" noProof="0" dirty="0" smtClean="0"/>
              <a:t>Name of the event, venue</a:t>
            </a:r>
          </a:p>
          <a:p>
            <a:pPr lvl="0"/>
            <a:r>
              <a:rPr lang="en-US" noProof="0" dirty="0" smtClean="0"/>
              <a:t>00 Month 2012</a:t>
            </a:r>
          </a:p>
        </p:txBody>
      </p:sp>
      <p:sp>
        <p:nvSpPr>
          <p:cNvPr id="10" name="Rectangle 9"/>
          <p:cNvSpPr/>
          <p:nvPr userDrawn="1"/>
        </p:nvSpPr>
        <p:spPr>
          <a:xfrm>
            <a:off x="0" y="1283371"/>
            <a:ext cx="9144000" cy="91440"/>
          </a:xfrm>
          <a:prstGeom prst="rect">
            <a:avLst/>
          </a:prstGeom>
          <a:solidFill>
            <a:schemeClr val="accent2"/>
          </a:solidFill>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11" name="Rectangle 10"/>
          <p:cNvSpPr/>
          <p:nvPr userDrawn="1"/>
        </p:nvSpPr>
        <p:spPr>
          <a:xfrm>
            <a:off x="0" y="0"/>
            <a:ext cx="9144000" cy="91440"/>
          </a:xfrm>
          <a:prstGeom prst="rect">
            <a:avLst/>
          </a:prstGeom>
          <a:solidFill>
            <a:schemeClr val="accent2"/>
          </a:solidFill>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13" name="Rectangle 12"/>
          <p:cNvSpPr/>
          <p:nvPr userDrawn="1"/>
        </p:nvSpPr>
        <p:spPr>
          <a:xfrm>
            <a:off x="0" y="6766560"/>
            <a:ext cx="9144000" cy="91440"/>
          </a:xfrm>
          <a:prstGeom prst="rect">
            <a:avLst/>
          </a:prstGeom>
          <a:solidFill>
            <a:schemeClr val="accent2"/>
          </a:solidFill>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2" name="Rectangle 1"/>
          <p:cNvSpPr/>
          <p:nvPr userDrawn="1"/>
        </p:nvSpPr>
        <p:spPr>
          <a:xfrm>
            <a:off x="0" y="3858768"/>
            <a:ext cx="4379976" cy="2999232"/>
          </a:xfrm>
          <a:prstGeom prst="rect">
            <a:avLst/>
          </a:prstGeom>
          <a:blipFill dpi="0" rotWithShape="1">
            <a:blip r:embed="rId3">
              <a:alphaModFix amt="30000"/>
            </a:blip>
            <a:srcRect/>
            <a:stretch>
              <a:fillRect/>
            </a:stretch>
          </a:bli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5199985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2"/>
            <a:ext cx="2133600" cy="365125"/>
          </a:xfrm>
          <a:prstGeom prst="rect">
            <a:avLst/>
          </a:prstGeom>
        </p:spPr>
        <p:txBody>
          <a:bodyPr/>
          <a:lstStyle/>
          <a:p>
            <a:fld id="{B0DFBE25-EBB9-4200-B27D-F1DC50D7ECF7}" type="datetimeFigureOut">
              <a:rPr lang="en-US" smtClean="0">
                <a:solidFill>
                  <a:prstClr val="black">
                    <a:tint val="75000"/>
                  </a:prstClr>
                </a:solidFill>
              </a:rPr>
              <a:pPr/>
              <a:t>11/15/2016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2BF6335-CBCD-42E6-AC38-C7A482165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30723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Master Title: V2">
    <p:spTree>
      <p:nvGrpSpPr>
        <p:cNvPr id="1" name=""/>
        <p:cNvGrpSpPr/>
        <p:nvPr/>
      </p:nvGrpSpPr>
      <p:grpSpPr>
        <a:xfrm>
          <a:off x="0" y="0"/>
          <a:ext cx="0" cy="0"/>
          <a:chOff x="0" y="0"/>
          <a:chExt cx="0" cy="0"/>
        </a:xfrm>
      </p:grpSpPr>
      <p:pic>
        <p:nvPicPr>
          <p:cNvPr id="10" name="Bild 12"/>
          <p:cNvPicPr>
            <a:picLocks noChangeAspect="1"/>
          </p:cNvPicPr>
          <p:nvPr userDrawn="1"/>
        </p:nvPicPr>
        <p:blipFill>
          <a:blip r:embed="rId2">
            <a:alphaModFix amt="30000"/>
          </a:blip>
          <a:stretch>
            <a:fillRect/>
          </a:stretch>
        </p:blipFill>
        <p:spPr>
          <a:xfrm>
            <a:off x="3133426" y="1130968"/>
            <a:ext cx="5938818" cy="5938818"/>
          </a:xfrm>
          <a:prstGeom prst="rect">
            <a:avLst/>
          </a:prstGeom>
        </p:spPr>
      </p:pic>
      <p:sp>
        <p:nvSpPr>
          <p:cNvPr id="7" name="Rectangle 2"/>
          <p:cNvSpPr>
            <a:spLocks noGrp="1" noChangeArrowheads="1"/>
          </p:cNvSpPr>
          <p:nvPr>
            <p:ph type="ctrTitle" hasCustomPrompt="1"/>
          </p:nvPr>
        </p:nvSpPr>
        <p:spPr>
          <a:xfrm>
            <a:off x="1065177" y="3958989"/>
            <a:ext cx="7538185" cy="1011238"/>
          </a:xfrm>
        </p:spPr>
        <p:txBody>
          <a:bodyPr bIns="0"/>
          <a:lstStyle>
            <a:lvl1pPr>
              <a:defRPr sz="3500">
                <a:solidFill>
                  <a:schemeClr val="tx1"/>
                </a:solidFill>
                <a:latin typeface="Arial"/>
                <a:cs typeface="Arial"/>
              </a:defRPr>
            </a:lvl1pPr>
          </a:lstStyle>
          <a:p>
            <a:pPr lvl="0"/>
            <a:r>
              <a:rPr lang="en-US" noProof="0" dirty="0" smtClean="0"/>
              <a:t>Master Title: Version 2</a:t>
            </a:r>
          </a:p>
        </p:txBody>
      </p:sp>
      <p:sp>
        <p:nvSpPr>
          <p:cNvPr id="8" name="Rectangle 3"/>
          <p:cNvSpPr>
            <a:spLocks noGrp="1" noChangeArrowheads="1"/>
          </p:cNvSpPr>
          <p:nvPr>
            <p:ph type="subTitle" idx="1" hasCustomPrompt="1"/>
          </p:nvPr>
        </p:nvSpPr>
        <p:spPr>
          <a:xfrm>
            <a:off x="1065327" y="5131316"/>
            <a:ext cx="7539711" cy="647700"/>
          </a:xfrm>
          <a:prstGeom prst="rect">
            <a:avLst/>
          </a:prstGeom>
        </p:spPr>
        <p:txBody>
          <a:bodyPr lIns="0" tIns="0" rIns="0" bIns="0"/>
          <a:lstStyle>
            <a:lvl1pPr marL="0" indent="0">
              <a:buFontTx/>
              <a:buNone/>
              <a:defRPr sz="2000" b="0" baseline="0">
                <a:solidFill>
                  <a:schemeClr val="accent2"/>
                </a:solidFill>
                <a:latin typeface="Arial"/>
                <a:cs typeface="Arial"/>
              </a:defRPr>
            </a:lvl1pPr>
          </a:lstStyle>
          <a:p>
            <a:pPr lvl="0"/>
            <a:r>
              <a:rPr lang="en-US" noProof="0" dirty="0" smtClean="0"/>
              <a:t>Name of the contributor</a:t>
            </a:r>
          </a:p>
          <a:p>
            <a:pPr lvl="0"/>
            <a:r>
              <a:rPr lang="en-US" noProof="0" dirty="0" smtClean="0"/>
              <a:t>Name of the event, venue, 00 Month 2012</a:t>
            </a:r>
          </a:p>
        </p:txBody>
      </p:sp>
    </p:spTree>
    <p:extLst>
      <p:ext uri="{BB962C8B-B14F-4D97-AF65-F5344CB8AC3E}">
        <p14:creationId xmlns:p14="http://schemas.microsoft.com/office/powerpoint/2010/main" val="375227040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01">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en-US" noProof="0" dirty="0" err="1" smtClean="0"/>
              <a:t>Titlemaster</a:t>
            </a:r>
            <a:endParaRPr lang="en-US" noProof="0" dirty="0"/>
          </a:p>
        </p:txBody>
      </p:sp>
      <p:sp>
        <p:nvSpPr>
          <p:cNvPr id="3" name="Fußzeilenplatzhalter 2"/>
          <p:cNvSpPr>
            <a:spLocks noGrp="1"/>
          </p:cNvSpPr>
          <p:nvPr>
            <p:ph type="ftr" sz="quarter" idx="10"/>
          </p:nvPr>
        </p:nvSpPr>
        <p:spPr/>
        <p:txBody>
          <a:bodyPr/>
          <a:lstStyle/>
          <a:p>
            <a:pPr>
              <a:defRPr/>
            </a:pPr>
            <a:r>
              <a:rPr lang="en-US" smtClean="0"/>
              <a:t>HNP GP Management: [Presentation]/ [Notes], day/mo/year</a:t>
            </a:r>
            <a:endParaRPr lang="en-US" dirty="0"/>
          </a:p>
        </p:txBody>
      </p:sp>
      <p:sp>
        <p:nvSpPr>
          <p:cNvPr id="4" name="Foliennummernplatzhalter 3"/>
          <p:cNvSpPr>
            <a:spLocks noGrp="1"/>
          </p:cNvSpPr>
          <p:nvPr>
            <p:ph type="sldNum" sz="quarter" idx="11"/>
          </p:nvPr>
        </p:nvSpPr>
        <p:spPr/>
        <p:txBody>
          <a:bodyPr/>
          <a:lstStyle/>
          <a:p>
            <a:pPr>
              <a:defRPr/>
            </a:pPr>
            <a:fld id="{EF62D93A-3BA0-8848-BFA3-D7046C1B555D}" type="slidenum">
              <a:rPr lang="en-US" smtClean="0"/>
              <a:pPr>
                <a:defRPr/>
              </a:pPr>
              <a:t>‹#›</a:t>
            </a:fld>
            <a:endParaRPr lang="en-US" dirty="0"/>
          </a:p>
        </p:txBody>
      </p:sp>
      <p:sp>
        <p:nvSpPr>
          <p:cNvPr id="6" name="Inhaltsplatzhalter 5"/>
          <p:cNvSpPr>
            <a:spLocks noGrp="1"/>
          </p:cNvSpPr>
          <p:nvPr>
            <p:ph sz="quarter" idx="12" hasCustomPrompt="1"/>
          </p:nvPr>
        </p:nvSpPr>
        <p:spPr/>
        <p:txBody>
          <a:bodyPr/>
          <a:lstStyle>
            <a:lvl3pPr marL="361950" indent="-361950">
              <a:buFont typeface="Arial" panose="020B0604020202020204" pitchFamily="34" charset="0"/>
              <a:buChar char="•"/>
              <a:defRPr/>
            </a:lvl3pPr>
          </a:lstStyle>
          <a:p>
            <a:pPr lvl="0"/>
            <a:r>
              <a:rPr lang="en-US" noProof="0" dirty="0" err="1" smtClean="0"/>
              <a:t>Textmaster</a:t>
            </a:r>
            <a:endParaRPr lang="en-US" noProof="0" dirty="0" smtClean="0"/>
          </a:p>
          <a:p>
            <a:pPr lvl="1"/>
            <a:r>
              <a:rPr lang="en-US" noProof="0" dirty="0" smtClean="0"/>
              <a:t>Second Layer</a:t>
            </a:r>
          </a:p>
          <a:p>
            <a:pPr lvl="2"/>
            <a:r>
              <a:rPr lang="en-US" noProof="0" dirty="0" smtClean="0"/>
              <a:t>Third Layer</a:t>
            </a:r>
          </a:p>
          <a:p>
            <a:pPr lvl="3"/>
            <a:r>
              <a:rPr lang="en-US" noProof="0" dirty="0" smtClean="0"/>
              <a:t>Fourth Layer</a:t>
            </a:r>
          </a:p>
          <a:p>
            <a:pPr lvl="4"/>
            <a:r>
              <a:rPr lang="en-US" noProof="0" dirty="0" smtClean="0"/>
              <a:t>Fifth Layer</a:t>
            </a:r>
          </a:p>
          <a:p>
            <a:pPr lvl="5"/>
            <a:r>
              <a:rPr lang="en-US" noProof="0" dirty="0" smtClean="0"/>
              <a:t>6</a:t>
            </a:r>
            <a:endParaRPr lang="en-US" noProof="0" dirty="0"/>
          </a:p>
        </p:txBody>
      </p:sp>
    </p:spTree>
    <p:extLst>
      <p:ext uri="{BB962C8B-B14F-4D97-AF65-F5344CB8AC3E}">
        <p14:creationId xmlns:p14="http://schemas.microsoft.com/office/powerpoint/2010/main" val="368661431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02">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en-US" noProof="0" dirty="0" err="1" smtClean="0"/>
              <a:t>Titlemaster</a:t>
            </a:r>
            <a:endParaRPr lang="en-US" noProof="0" dirty="0"/>
          </a:p>
        </p:txBody>
      </p:sp>
      <p:sp>
        <p:nvSpPr>
          <p:cNvPr id="3" name="Fußzeilenplatzhalter 2"/>
          <p:cNvSpPr>
            <a:spLocks noGrp="1"/>
          </p:cNvSpPr>
          <p:nvPr>
            <p:ph type="ftr" sz="quarter" idx="10"/>
          </p:nvPr>
        </p:nvSpPr>
        <p:spPr/>
        <p:txBody>
          <a:bodyPr/>
          <a:lstStyle/>
          <a:p>
            <a:pPr>
              <a:defRPr/>
            </a:pPr>
            <a:r>
              <a:rPr lang="en-US" smtClean="0"/>
              <a:t>HNP GP Management: [Presentation]/ [Notes], day/mo/year</a:t>
            </a:r>
            <a:endParaRPr lang="en-US" dirty="0"/>
          </a:p>
        </p:txBody>
      </p:sp>
      <p:sp>
        <p:nvSpPr>
          <p:cNvPr id="4" name="Foliennummernplatzhalter 3"/>
          <p:cNvSpPr>
            <a:spLocks noGrp="1"/>
          </p:cNvSpPr>
          <p:nvPr>
            <p:ph type="sldNum" sz="quarter" idx="11"/>
          </p:nvPr>
        </p:nvSpPr>
        <p:spPr/>
        <p:txBody>
          <a:bodyPr/>
          <a:lstStyle/>
          <a:p>
            <a:pPr>
              <a:defRPr/>
            </a:pPr>
            <a:fld id="{EF62D93A-3BA0-8848-BFA3-D7046C1B555D}" type="slidenum">
              <a:rPr lang="en-US" smtClean="0"/>
              <a:pPr>
                <a:defRPr/>
              </a:pPr>
              <a:t>‹#›</a:t>
            </a:fld>
            <a:endParaRPr lang="en-US" dirty="0"/>
          </a:p>
        </p:txBody>
      </p:sp>
      <p:sp>
        <p:nvSpPr>
          <p:cNvPr id="6" name="Inhaltsplatzhalter 5"/>
          <p:cNvSpPr>
            <a:spLocks noGrp="1"/>
          </p:cNvSpPr>
          <p:nvPr>
            <p:ph sz="quarter" idx="12" hasCustomPrompt="1"/>
          </p:nvPr>
        </p:nvSpPr>
        <p:spPr>
          <a:xfrm>
            <a:off x="323850" y="3716338"/>
            <a:ext cx="8496300" cy="2305050"/>
          </a:xfrm>
        </p:spPr>
        <p:txBody>
          <a:bodyPr anchor="ctr" anchorCtr="1"/>
          <a:lstStyle>
            <a:lvl1pPr algn="ctr">
              <a:buFontTx/>
              <a:buNone/>
              <a:defRPr sz="2500">
                <a:solidFill>
                  <a:schemeClr val="accent1"/>
                </a:solidFill>
              </a:defRPr>
            </a:lvl1pPr>
            <a:lvl2pPr algn="ctr">
              <a:buFontTx/>
              <a:buNone/>
              <a:defRPr sz="2500">
                <a:solidFill>
                  <a:schemeClr val="accent1"/>
                </a:solidFill>
              </a:defRPr>
            </a:lvl2pPr>
            <a:lvl3pPr marL="0" indent="0" algn="ctr">
              <a:buFontTx/>
              <a:buNone/>
              <a:defRPr sz="2500">
                <a:solidFill>
                  <a:schemeClr val="accent1"/>
                </a:solidFill>
              </a:defRPr>
            </a:lvl3pPr>
            <a:lvl4pPr marL="0" indent="0" algn="ctr">
              <a:buFontTx/>
              <a:buNone/>
              <a:defRPr sz="2500">
                <a:solidFill>
                  <a:schemeClr val="accent1"/>
                </a:solidFill>
              </a:defRPr>
            </a:lvl4pPr>
            <a:lvl5pPr marL="0" indent="0" algn="ctr">
              <a:buFontTx/>
              <a:buNone/>
              <a:defRPr sz="2500">
                <a:solidFill>
                  <a:schemeClr val="accent1"/>
                </a:solidFill>
              </a:defRPr>
            </a:lvl5pPr>
          </a:lstStyle>
          <a:p>
            <a:pPr lvl="0"/>
            <a:r>
              <a:rPr lang="en-US" noProof="0" dirty="0" err="1" smtClean="0"/>
              <a:t>Textmaster</a:t>
            </a:r>
            <a:endParaRPr lang="en-US" noProof="0" dirty="0"/>
          </a:p>
        </p:txBody>
      </p:sp>
      <p:sp>
        <p:nvSpPr>
          <p:cNvPr id="7" name="Bildplatzhalter 6"/>
          <p:cNvSpPr>
            <a:spLocks noGrp="1"/>
          </p:cNvSpPr>
          <p:nvPr>
            <p:ph type="pic" sz="quarter" idx="13" hasCustomPrompt="1"/>
          </p:nvPr>
        </p:nvSpPr>
        <p:spPr>
          <a:xfrm>
            <a:off x="323850" y="1268413"/>
            <a:ext cx="8496300" cy="2305050"/>
          </a:xfrm>
        </p:spPr>
        <p:txBody>
          <a:bodyPr/>
          <a:lstStyle/>
          <a:p>
            <a:r>
              <a:rPr lang="en-US" noProof="0" dirty="0" smtClean="0"/>
              <a:t>Images</a:t>
            </a:r>
            <a:endParaRPr lang="en-US" noProof="0" dirty="0"/>
          </a:p>
        </p:txBody>
      </p:sp>
    </p:spTree>
    <p:extLst>
      <p:ext uri="{BB962C8B-B14F-4D97-AF65-F5344CB8AC3E}">
        <p14:creationId xmlns:p14="http://schemas.microsoft.com/office/powerpoint/2010/main" val="20896247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03">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en-US" noProof="0" dirty="0" err="1" smtClean="0"/>
              <a:t>Titlemaster</a:t>
            </a:r>
            <a:endParaRPr lang="en-US" noProof="0" dirty="0"/>
          </a:p>
        </p:txBody>
      </p:sp>
      <p:sp>
        <p:nvSpPr>
          <p:cNvPr id="3" name="Fußzeilenplatzhalter 2"/>
          <p:cNvSpPr>
            <a:spLocks noGrp="1"/>
          </p:cNvSpPr>
          <p:nvPr>
            <p:ph type="ftr" sz="quarter" idx="10"/>
          </p:nvPr>
        </p:nvSpPr>
        <p:spPr/>
        <p:txBody>
          <a:bodyPr/>
          <a:lstStyle/>
          <a:p>
            <a:pPr>
              <a:defRPr/>
            </a:pPr>
            <a:r>
              <a:rPr lang="en-US" smtClean="0"/>
              <a:t>HNP GP Management: [Presentation]/ [Notes], day/mo/year</a:t>
            </a:r>
            <a:endParaRPr lang="en-US" dirty="0"/>
          </a:p>
        </p:txBody>
      </p:sp>
      <p:sp>
        <p:nvSpPr>
          <p:cNvPr id="4" name="Foliennummernplatzhalter 3"/>
          <p:cNvSpPr>
            <a:spLocks noGrp="1"/>
          </p:cNvSpPr>
          <p:nvPr>
            <p:ph type="sldNum" sz="quarter" idx="11"/>
          </p:nvPr>
        </p:nvSpPr>
        <p:spPr/>
        <p:txBody>
          <a:bodyPr/>
          <a:lstStyle/>
          <a:p>
            <a:pPr>
              <a:defRPr/>
            </a:pPr>
            <a:fld id="{EF62D93A-3BA0-8848-BFA3-D7046C1B555D}" type="slidenum">
              <a:rPr lang="en-US" smtClean="0"/>
              <a:pPr>
                <a:defRPr/>
              </a:pPr>
              <a:t>‹#›</a:t>
            </a:fld>
            <a:endParaRPr lang="en-US" dirty="0"/>
          </a:p>
        </p:txBody>
      </p:sp>
      <p:sp>
        <p:nvSpPr>
          <p:cNvPr id="6" name="Inhaltsplatzhalter 5"/>
          <p:cNvSpPr>
            <a:spLocks noGrp="1"/>
          </p:cNvSpPr>
          <p:nvPr>
            <p:ph sz="quarter" idx="12" hasCustomPrompt="1"/>
          </p:nvPr>
        </p:nvSpPr>
        <p:spPr>
          <a:xfrm>
            <a:off x="323851" y="1268413"/>
            <a:ext cx="4176712" cy="4752975"/>
          </a:xfrm>
        </p:spPr>
        <p:txBody>
          <a:bodyPr/>
          <a:lstStyle>
            <a:lvl1pPr algn="l">
              <a:buFontTx/>
              <a:buNone/>
              <a:defRPr sz="2500">
                <a:solidFill>
                  <a:schemeClr val="accent1"/>
                </a:solidFill>
              </a:defRPr>
            </a:lvl1pPr>
            <a:lvl2pPr algn="ctr">
              <a:buFontTx/>
              <a:buNone/>
              <a:defRPr sz="2500">
                <a:solidFill>
                  <a:schemeClr val="accent1"/>
                </a:solidFill>
              </a:defRPr>
            </a:lvl2pPr>
            <a:lvl3pPr marL="0" indent="0" algn="ctr">
              <a:buFontTx/>
              <a:buNone/>
              <a:defRPr sz="2500">
                <a:solidFill>
                  <a:schemeClr val="accent1"/>
                </a:solidFill>
              </a:defRPr>
            </a:lvl3pPr>
            <a:lvl4pPr marL="0" indent="0" algn="ctr">
              <a:buFontTx/>
              <a:buNone/>
              <a:defRPr sz="2500">
                <a:solidFill>
                  <a:schemeClr val="accent1"/>
                </a:solidFill>
              </a:defRPr>
            </a:lvl4pPr>
            <a:lvl5pPr marL="0" indent="0" algn="ctr">
              <a:buFontTx/>
              <a:buNone/>
              <a:defRPr sz="2500">
                <a:solidFill>
                  <a:schemeClr val="accent1"/>
                </a:solidFill>
              </a:defRPr>
            </a:lvl5pPr>
          </a:lstStyle>
          <a:p>
            <a:pPr lvl="0"/>
            <a:r>
              <a:rPr lang="en-US" noProof="0" dirty="0" err="1" smtClean="0"/>
              <a:t>Textmaster</a:t>
            </a:r>
            <a:endParaRPr lang="en-US" noProof="0" dirty="0"/>
          </a:p>
        </p:txBody>
      </p:sp>
      <p:sp>
        <p:nvSpPr>
          <p:cNvPr id="7" name="Bildplatzhalter 6"/>
          <p:cNvSpPr>
            <a:spLocks noGrp="1"/>
          </p:cNvSpPr>
          <p:nvPr>
            <p:ph type="pic" sz="quarter" idx="13" hasCustomPrompt="1"/>
          </p:nvPr>
        </p:nvSpPr>
        <p:spPr>
          <a:xfrm>
            <a:off x="4643438" y="1268413"/>
            <a:ext cx="4176712" cy="4752975"/>
          </a:xfrm>
        </p:spPr>
        <p:txBody>
          <a:bodyPr/>
          <a:lstStyle/>
          <a:p>
            <a:r>
              <a:rPr lang="en-US" noProof="0" dirty="0" smtClean="0"/>
              <a:t>Images</a:t>
            </a:r>
            <a:endParaRPr lang="en-US" noProof="0" dirty="0"/>
          </a:p>
        </p:txBody>
      </p:sp>
    </p:spTree>
    <p:extLst>
      <p:ext uri="{BB962C8B-B14F-4D97-AF65-F5344CB8AC3E}">
        <p14:creationId xmlns:p14="http://schemas.microsoft.com/office/powerpoint/2010/main" val="2541923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en-US" noProof="0" dirty="0" err="1" smtClean="0"/>
              <a:t>Titlemaster</a:t>
            </a:r>
            <a:endParaRPr lang="en-US" noProof="0" dirty="0"/>
          </a:p>
        </p:txBody>
      </p:sp>
      <p:sp>
        <p:nvSpPr>
          <p:cNvPr id="3" name="Fußzeilenplatzhalter 2"/>
          <p:cNvSpPr>
            <a:spLocks noGrp="1"/>
          </p:cNvSpPr>
          <p:nvPr>
            <p:ph type="ftr" sz="quarter" idx="10"/>
          </p:nvPr>
        </p:nvSpPr>
        <p:spPr/>
        <p:txBody>
          <a:bodyPr/>
          <a:lstStyle/>
          <a:p>
            <a:pPr>
              <a:defRPr/>
            </a:pPr>
            <a:r>
              <a:rPr lang="en-US" smtClean="0"/>
              <a:t>HNP GP Management: [Presentation]/ [Notes], day/mo/year</a:t>
            </a:r>
            <a:endParaRPr lang="en-US" dirty="0"/>
          </a:p>
        </p:txBody>
      </p:sp>
      <p:sp>
        <p:nvSpPr>
          <p:cNvPr id="4" name="Foliennummernplatzhalter 3"/>
          <p:cNvSpPr>
            <a:spLocks noGrp="1"/>
          </p:cNvSpPr>
          <p:nvPr>
            <p:ph type="sldNum" sz="quarter" idx="11"/>
          </p:nvPr>
        </p:nvSpPr>
        <p:spPr/>
        <p:txBody>
          <a:bodyPr/>
          <a:lstStyle/>
          <a:p>
            <a:pPr>
              <a:defRPr/>
            </a:pPr>
            <a:fld id="{EF62D93A-3BA0-8848-BFA3-D7046C1B555D}" type="slidenum">
              <a:rPr lang="en-US" smtClean="0"/>
              <a:pPr>
                <a:defRPr/>
              </a:pPr>
              <a:t>‹#›</a:t>
            </a:fld>
            <a:endParaRPr lang="en-US" dirty="0"/>
          </a:p>
        </p:txBody>
      </p:sp>
    </p:spTree>
    <p:extLst>
      <p:ext uri="{BB962C8B-B14F-4D97-AF65-F5344CB8AC3E}">
        <p14:creationId xmlns:p14="http://schemas.microsoft.com/office/powerpoint/2010/main" val="32154799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losing Slide: V1">
    <p:spTree>
      <p:nvGrpSpPr>
        <p:cNvPr id="1" name=""/>
        <p:cNvGrpSpPr/>
        <p:nvPr/>
      </p:nvGrpSpPr>
      <p:grpSpPr>
        <a:xfrm>
          <a:off x="0" y="0"/>
          <a:ext cx="0" cy="0"/>
          <a:chOff x="0" y="0"/>
          <a:chExt cx="0" cy="0"/>
        </a:xfrm>
      </p:grpSpPr>
      <p:pic>
        <p:nvPicPr>
          <p:cNvPr id="10" name="Picture 2" descr="I:\_GregW\1322550 WBGIS - ITS Sub Branding\WBGIS_ITS-PPT_footer-06.jpg"/>
          <p:cNvPicPr>
            <a:picLocks noChangeAspect="1" noChangeArrowheads="1"/>
          </p:cNvPicPr>
          <p:nvPr userDrawn="1"/>
        </p:nvPicPr>
        <p:blipFill>
          <a:blip r:embed="rId2"/>
          <a:srcRect b="82105"/>
          <a:stretch>
            <a:fillRect/>
          </a:stretch>
        </p:blipFill>
        <p:spPr bwMode="auto">
          <a:xfrm>
            <a:off x="0" y="1379624"/>
            <a:ext cx="9144000" cy="136358"/>
          </a:xfrm>
          <a:prstGeom prst="rect">
            <a:avLst/>
          </a:prstGeom>
          <a:noFill/>
        </p:spPr>
      </p:pic>
      <p:sp>
        <p:nvSpPr>
          <p:cNvPr id="13" name="Rectangle 12"/>
          <p:cNvSpPr/>
          <p:nvPr userDrawn="1"/>
        </p:nvSpPr>
        <p:spPr>
          <a:xfrm>
            <a:off x="0" y="1283371"/>
            <a:ext cx="9144000" cy="91440"/>
          </a:xfrm>
          <a:prstGeom prst="rect">
            <a:avLst/>
          </a:prstGeom>
          <a:solidFill>
            <a:schemeClr val="accent2"/>
          </a:solidFill>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11" name="Rectangle 10"/>
          <p:cNvSpPr/>
          <p:nvPr userDrawn="1"/>
        </p:nvSpPr>
        <p:spPr>
          <a:xfrm>
            <a:off x="0" y="6288504"/>
            <a:ext cx="9144000" cy="478055"/>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2"/>
          <p:cNvSpPr>
            <a:spLocks noGrp="1" noChangeArrowheads="1"/>
          </p:cNvSpPr>
          <p:nvPr>
            <p:ph type="ctrTitle" hasCustomPrompt="1"/>
          </p:nvPr>
        </p:nvSpPr>
        <p:spPr>
          <a:xfrm>
            <a:off x="4780546" y="2986248"/>
            <a:ext cx="3349461" cy="1011238"/>
          </a:xfrm>
        </p:spPr>
        <p:txBody>
          <a:bodyPr bIns="0"/>
          <a:lstStyle>
            <a:lvl1pPr>
              <a:defRPr sz="3500">
                <a:solidFill>
                  <a:srgbClr val="002345"/>
                </a:solidFill>
                <a:latin typeface="Arial"/>
                <a:cs typeface="Arial"/>
              </a:defRPr>
            </a:lvl1pPr>
          </a:lstStyle>
          <a:p>
            <a:pPr lvl="0"/>
            <a:r>
              <a:rPr lang="en-US" noProof="0" dirty="0" smtClean="0"/>
              <a:t>Thank you</a:t>
            </a:r>
          </a:p>
        </p:txBody>
      </p:sp>
      <p:sp>
        <p:nvSpPr>
          <p:cNvPr id="6" name="Rectangle 3"/>
          <p:cNvSpPr>
            <a:spLocks noGrp="1" noChangeArrowheads="1"/>
          </p:cNvSpPr>
          <p:nvPr>
            <p:ph type="subTitle" idx="1" hasCustomPrompt="1"/>
          </p:nvPr>
        </p:nvSpPr>
        <p:spPr>
          <a:xfrm>
            <a:off x="4780547" y="4026716"/>
            <a:ext cx="3391154" cy="2089444"/>
          </a:xfrm>
          <a:prstGeom prst="rect">
            <a:avLst/>
          </a:prstGeom>
        </p:spPr>
        <p:txBody>
          <a:bodyPr lIns="0" tIns="0" rIns="0" bIns="0" anchor="b"/>
          <a:lstStyle>
            <a:lvl1pPr marL="0" marR="0" indent="0" algn="l" defTabSz="457200" rtl="0" eaLnBrk="1" fontAlgn="auto" latinLnBrk="0" hangingPunct="1">
              <a:lnSpc>
                <a:spcPct val="100000"/>
              </a:lnSpc>
              <a:spcBef>
                <a:spcPct val="20000"/>
              </a:spcBef>
              <a:spcAft>
                <a:spcPts val="0"/>
              </a:spcAft>
              <a:buClrTx/>
              <a:buSzTx/>
              <a:buFontTx/>
              <a:buNone/>
              <a:tabLst/>
              <a:defRPr sz="900" b="0" baseline="0">
                <a:solidFill>
                  <a:srgbClr val="00ADE4"/>
                </a:solidFill>
                <a:latin typeface="Arial"/>
                <a:cs typeface="Arial"/>
              </a:defRPr>
            </a:lvl1pPr>
          </a:lstStyle>
          <a:p>
            <a:pPr lvl="0"/>
            <a:r>
              <a:rPr lang="en-US" noProof="0" dirty="0" smtClean="0"/>
              <a:t>World Bank Group</a:t>
            </a:r>
          </a:p>
          <a:p>
            <a:pPr lvl="0"/>
            <a:r>
              <a:rPr lang="en-US" noProof="0" dirty="0" smtClean="0"/>
              <a:t>Address Line 1</a:t>
            </a:r>
          </a:p>
          <a:p>
            <a:pPr marL="0" marR="0" lvl="0" indent="0" algn="l" defTabSz="457200" rtl="0" eaLnBrk="1" fontAlgn="auto" latinLnBrk="0" hangingPunct="1">
              <a:lnSpc>
                <a:spcPct val="100000"/>
              </a:lnSpc>
              <a:spcBef>
                <a:spcPct val="20000"/>
              </a:spcBef>
              <a:spcAft>
                <a:spcPts val="0"/>
              </a:spcAft>
              <a:buClrTx/>
              <a:buSzTx/>
              <a:buFontTx/>
              <a:buNone/>
              <a:tabLst/>
              <a:defRPr/>
            </a:pPr>
            <a:r>
              <a:rPr lang="en-US" noProof="0" dirty="0" smtClean="0"/>
              <a:t>Address Line 1</a:t>
            </a:r>
          </a:p>
          <a:p>
            <a:pPr lvl="0"/>
            <a:r>
              <a:rPr lang="en-US" noProof="0" dirty="0" smtClean="0"/>
              <a:t>City ABC</a:t>
            </a:r>
          </a:p>
          <a:p>
            <a:pPr lvl="0"/>
            <a:r>
              <a:rPr lang="en-US" noProof="0" dirty="0" smtClean="0"/>
              <a:t>State DEFG</a:t>
            </a:r>
          </a:p>
        </p:txBody>
      </p:sp>
      <p:sp>
        <p:nvSpPr>
          <p:cNvPr id="8" name="Rectangle 7"/>
          <p:cNvSpPr/>
          <p:nvPr userDrawn="1"/>
        </p:nvSpPr>
        <p:spPr>
          <a:xfrm>
            <a:off x="0" y="0"/>
            <a:ext cx="9144000" cy="91440"/>
          </a:xfrm>
          <a:prstGeom prst="rect">
            <a:avLst/>
          </a:prstGeom>
          <a:solidFill>
            <a:schemeClr val="accent2"/>
          </a:solidFill>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9" name="Rectangle 8"/>
          <p:cNvSpPr/>
          <p:nvPr userDrawn="1"/>
        </p:nvSpPr>
        <p:spPr>
          <a:xfrm>
            <a:off x="0" y="6766560"/>
            <a:ext cx="9144000" cy="91440"/>
          </a:xfrm>
          <a:prstGeom prst="rect">
            <a:avLst/>
          </a:prstGeom>
          <a:solidFill>
            <a:schemeClr val="accent2"/>
          </a:solidFill>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12" name="Rectangle 11"/>
          <p:cNvSpPr/>
          <p:nvPr userDrawn="1"/>
        </p:nvSpPr>
        <p:spPr>
          <a:xfrm>
            <a:off x="0" y="3858768"/>
            <a:ext cx="4379976" cy="2999232"/>
          </a:xfrm>
          <a:prstGeom prst="rect">
            <a:avLst/>
          </a:prstGeom>
          <a:blipFill dpi="0" rotWithShape="1">
            <a:blip r:embed="rId3">
              <a:alphaModFix amt="30000"/>
            </a:blip>
            <a:srcRect/>
            <a:stretch>
              <a:fillRect/>
            </a:stretch>
          </a:bli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8156345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Closing Slide: V2">
    <p:spTree>
      <p:nvGrpSpPr>
        <p:cNvPr id="1" name=""/>
        <p:cNvGrpSpPr/>
        <p:nvPr/>
      </p:nvGrpSpPr>
      <p:grpSpPr>
        <a:xfrm>
          <a:off x="0" y="0"/>
          <a:ext cx="0" cy="0"/>
          <a:chOff x="0" y="0"/>
          <a:chExt cx="0" cy="0"/>
        </a:xfrm>
      </p:grpSpPr>
      <p:sp>
        <p:nvSpPr>
          <p:cNvPr id="13" name="Rechteck 12"/>
          <p:cNvSpPr/>
          <p:nvPr userDrawn="1"/>
        </p:nvSpPr>
        <p:spPr>
          <a:xfrm>
            <a:off x="0" y="1278000"/>
            <a:ext cx="9144000" cy="5580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dirty="0"/>
          </a:p>
        </p:txBody>
      </p:sp>
      <p:pic>
        <p:nvPicPr>
          <p:cNvPr id="14" name="Bild 13"/>
          <p:cNvPicPr>
            <a:picLocks noChangeAspect="1"/>
          </p:cNvPicPr>
          <p:nvPr userDrawn="1"/>
        </p:nvPicPr>
        <p:blipFill>
          <a:blip r:embed="rId2">
            <a:alphaModFix amt="30000"/>
          </a:blip>
          <a:stretch>
            <a:fillRect/>
          </a:stretch>
        </p:blipFill>
        <p:spPr>
          <a:xfrm>
            <a:off x="3059832" y="1057374"/>
            <a:ext cx="6012412" cy="6012412"/>
          </a:xfrm>
          <a:prstGeom prst="rect">
            <a:avLst/>
          </a:prstGeom>
        </p:spPr>
      </p:pic>
      <p:sp>
        <p:nvSpPr>
          <p:cNvPr id="7" name="Rectangle 2"/>
          <p:cNvSpPr>
            <a:spLocks noGrp="1" noChangeArrowheads="1"/>
          </p:cNvSpPr>
          <p:nvPr>
            <p:ph type="ctrTitle" hasCustomPrompt="1"/>
          </p:nvPr>
        </p:nvSpPr>
        <p:spPr>
          <a:xfrm>
            <a:off x="1152800" y="1272561"/>
            <a:ext cx="7017314" cy="1011238"/>
          </a:xfrm>
        </p:spPr>
        <p:txBody>
          <a:bodyPr bIns="0"/>
          <a:lstStyle>
            <a:lvl1pPr>
              <a:defRPr sz="3500">
                <a:solidFill>
                  <a:schemeClr val="tx1"/>
                </a:solidFill>
                <a:latin typeface="Arial"/>
                <a:cs typeface="Arial"/>
              </a:defRPr>
            </a:lvl1pPr>
          </a:lstStyle>
          <a:p>
            <a:pPr lvl="0"/>
            <a:r>
              <a:rPr lang="en-US" noProof="0" dirty="0" smtClean="0"/>
              <a:t>Thank you</a:t>
            </a:r>
          </a:p>
        </p:txBody>
      </p:sp>
      <p:sp>
        <p:nvSpPr>
          <p:cNvPr id="8" name="Rectangle 3"/>
          <p:cNvSpPr>
            <a:spLocks noGrp="1" noChangeArrowheads="1"/>
          </p:cNvSpPr>
          <p:nvPr>
            <p:ph type="subTitle" idx="1" hasCustomPrompt="1"/>
          </p:nvPr>
        </p:nvSpPr>
        <p:spPr>
          <a:xfrm>
            <a:off x="1152968" y="4026716"/>
            <a:ext cx="7018734" cy="2089444"/>
          </a:xfrm>
          <a:prstGeom prst="rect">
            <a:avLst/>
          </a:prstGeom>
        </p:spPr>
        <p:txBody>
          <a:bodyPr lIns="0" tIns="0" rIns="0" bIns="0" anchor="b"/>
          <a:lstStyle>
            <a:lvl1pPr marL="0" marR="0" indent="0" algn="l" defTabSz="457200" rtl="0" eaLnBrk="1" fontAlgn="auto" latinLnBrk="0" hangingPunct="1">
              <a:lnSpc>
                <a:spcPct val="100000"/>
              </a:lnSpc>
              <a:spcBef>
                <a:spcPct val="20000"/>
              </a:spcBef>
              <a:spcAft>
                <a:spcPts val="0"/>
              </a:spcAft>
              <a:buClrTx/>
              <a:buSzTx/>
              <a:buFontTx/>
              <a:buNone/>
              <a:tabLst/>
              <a:defRPr sz="900" b="0" baseline="0">
                <a:solidFill>
                  <a:schemeClr val="accent2"/>
                </a:solidFill>
                <a:latin typeface="Arial"/>
                <a:cs typeface="Arial"/>
              </a:defRPr>
            </a:lvl1pPr>
          </a:lstStyle>
          <a:p>
            <a:pPr lvl="0"/>
            <a:r>
              <a:rPr lang="en-US" noProof="0" dirty="0" smtClean="0"/>
              <a:t>World Bank Group</a:t>
            </a:r>
          </a:p>
          <a:p>
            <a:pPr lvl="0"/>
            <a:r>
              <a:rPr lang="en-US" noProof="0" dirty="0" smtClean="0"/>
              <a:t>Address Line 1</a:t>
            </a:r>
          </a:p>
          <a:p>
            <a:pPr marL="0" marR="0" lvl="0" indent="0" algn="l" defTabSz="457200" rtl="0" eaLnBrk="1" fontAlgn="auto" latinLnBrk="0" hangingPunct="1">
              <a:lnSpc>
                <a:spcPct val="100000"/>
              </a:lnSpc>
              <a:spcBef>
                <a:spcPct val="20000"/>
              </a:spcBef>
              <a:spcAft>
                <a:spcPts val="0"/>
              </a:spcAft>
              <a:buClrTx/>
              <a:buSzTx/>
              <a:buFontTx/>
              <a:buNone/>
              <a:tabLst/>
              <a:defRPr/>
            </a:pPr>
            <a:r>
              <a:rPr lang="en-US" noProof="0" dirty="0" smtClean="0"/>
              <a:t>Address Line 1</a:t>
            </a:r>
          </a:p>
          <a:p>
            <a:pPr lvl="0"/>
            <a:r>
              <a:rPr lang="en-US" noProof="0" dirty="0" smtClean="0"/>
              <a:t>City ABC</a:t>
            </a:r>
          </a:p>
          <a:p>
            <a:pPr lvl="0"/>
            <a:r>
              <a:rPr lang="en-US" noProof="0" dirty="0" smtClean="0"/>
              <a:t>State DEFG</a:t>
            </a:r>
          </a:p>
        </p:txBody>
      </p:sp>
    </p:spTree>
    <p:extLst>
      <p:ext uri="{BB962C8B-B14F-4D97-AF65-F5344CB8AC3E}">
        <p14:creationId xmlns:p14="http://schemas.microsoft.com/office/powerpoint/2010/main" val="239607382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2"/>
            <a:ext cx="2133600" cy="365125"/>
          </a:xfrm>
          <a:prstGeom prst="rect">
            <a:avLst/>
          </a:prstGeom>
        </p:spPr>
        <p:txBody>
          <a:bodyPr/>
          <a:lstStyle/>
          <a:p>
            <a:fld id="{B0DFBE25-EBB9-4200-B27D-F1DC50D7ECF7}" type="datetimeFigureOut">
              <a:rPr lang="en-US" smtClean="0">
                <a:solidFill>
                  <a:prstClr val="black">
                    <a:tint val="75000"/>
                  </a:prstClr>
                </a:solidFill>
              </a:rPr>
              <a:pPr/>
              <a:t>11/15/2016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92BF6335-CBCD-42E6-AC38-C7A482165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084953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2"/>
          <p:cNvSpPr>
            <a:spLocks noGrp="1" noChangeArrowheads="1"/>
          </p:cNvSpPr>
          <p:nvPr>
            <p:ph type="title"/>
          </p:nvPr>
        </p:nvSpPr>
        <p:spPr bwMode="auto">
          <a:xfrm>
            <a:off x="323850" y="260350"/>
            <a:ext cx="8496300"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18000" numCol="1" anchor="b" anchorCtr="0" compatLnSpc="1">
            <a:prstTxWarp prst="textNoShape">
              <a:avLst/>
            </a:prstTxWarp>
          </a:bodyPr>
          <a:lstStyle/>
          <a:p>
            <a:pPr lvl="0"/>
            <a:r>
              <a:rPr lang="en-US" noProof="0" smtClean="0"/>
              <a:t>This is a headline</a:t>
            </a:r>
            <a:endParaRPr lang="en-US" noProof="0"/>
          </a:p>
        </p:txBody>
      </p:sp>
      <p:sp>
        <p:nvSpPr>
          <p:cNvPr id="9" name="Rectangle 5"/>
          <p:cNvSpPr>
            <a:spLocks noGrp="1" noChangeArrowheads="1"/>
          </p:cNvSpPr>
          <p:nvPr>
            <p:ph type="ftr" sz="quarter" idx="3"/>
          </p:nvPr>
        </p:nvSpPr>
        <p:spPr bwMode="auto">
          <a:xfrm>
            <a:off x="2310063" y="6360101"/>
            <a:ext cx="4558326" cy="2159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36000" rIns="0" bIns="0" numCol="1" anchor="t" anchorCtr="0" compatLnSpc="1">
            <a:prstTxWarp prst="textNoShape">
              <a:avLst/>
            </a:prstTxWarp>
          </a:bodyPr>
          <a:lstStyle>
            <a:lvl1pPr>
              <a:defRPr sz="900">
                <a:solidFill>
                  <a:schemeClr val="tx1">
                    <a:lumMod val="75000"/>
                    <a:lumOff val="25000"/>
                  </a:schemeClr>
                </a:solidFill>
                <a:latin typeface="Arial"/>
                <a:cs typeface="Arial"/>
              </a:defRPr>
            </a:lvl1pPr>
          </a:lstStyle>
          <a:p>
            <a:pPr>
              <a:defRPr/>
            </a:pPr>
            <a:r>
              <a:rPr lang="en-US" smtClean="0"/>
              <a:t>HNP GP Management: [Presentation]/ [Notes], day/mo/year</a:t>
            </a:r>
            <a:endParaRPr lang="en-US" dirty="0"/>
          </a:p>
        </p:txBody>
      </p:sp>
      <p:sp>
        <p:nvSpPr>
          <p:cNvPr id="10" name="Rectangle 6"/>
          <p:cNvSpPr>
            <a:spLocks noGrp="1" noChangeArrowheads="1"/>
          </p:cNvSpPr>
          <p:nvPr>
            <p:ph type="sldNum" sz="quarter" idx="4"/>
          </p:nvPr>
        </p:nvSpPr>
        <p:spPr bwMode="auto">
          <a:xfrm>
            <a:off x="8532118" y="6360102"/>
            <a:ext cx="288032"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36000" rIns="0" bIns="0" numCol="1" anchor="t" anchorCtr="0" compatLnSpc="1">
            <a:prstTxWarp prst="textNoShape">
              <a:avLst/>
            </a:prstTxWarp>
          </a:bodyPr>
          <a:lstStyle>
            <a:lvl1pPr algn="l">
              <a:defRPr sz="900">
                <a:solidFill>
                  <a:schemeClr val="tx1">
                    <a:lumMod val="75000"/>
                    <a:lumOff val="25000"/>
                  </a:schemeClr>
                </a:solidFill>
                <a:latin typeface="Arial"/>
                <a:cs typeface="Arial"/>
              </a:defRPr>
            </a:lvl1pPr>
          </a:lstStyle>
          <a:p>
            <a:pPr>
              <a:defRPr/>
            </a:pPr>
            <a:fld id="{EF62D93A-3BA0-8848-BFA3-D7046C1B555D}" type="slidenum">
              <a:rPr lang="en-US" smtClean="0"/>
              <a:pPr>
                <a:defRPr/>
              </a:pPr>
              <a:t>‹#›</a:t>
            </a:fld>
            <a:endParaRPr lang="en-US" dirty="0"/>
          </a:p>
        </p:txBody>
      </p:sp>
      <p:sp>
        <p:nvSpPr>
          <p:cNvPr id="2" name="Textplatzhalter 1"/>
          <p:cNvSpPr>
            <a:spLocks noGrp="1"/>
          </p:cNvSpPr>
          <p:nvPr>
            <p:ph type="body" idx="1"/>
          </p:nvPr>
        </p:nvSpPr>
        <p:spPr>
          <a:xfrm>
            <a:off x="323850" y="1268413"/>
            <a:ext cx="8496300" cy="4752975"/>
          </a:xfrm>
          <a:prstGeom prst="rect">
            <a:avLst/>
          </a:prstGeom>
        </p:spPr>
        <p:txBody>
          <a:bodyPr vert="horz" lIns="0" tIns="0" rIns="0" bIns="0" rtlCol="0">
            <a:noAutofit/>
          </a:bodyPr>
          <a:lstStyle/>
          <a:p>
            <a:pPr lvl="0"/>
            <a:r>
              <a:rPr lang="en-US" noProof="0" dirty="0" err="1" smtClean="0"/>
              <a:t>Textmaster</a:t>
            </a:r>
            <a:endParaRPr lang="en-US" noProof="0" dirty="0" smtClean="0"/>
          </a:p>
          <a:p>
            <a:pPr lvl="1"/>
            <a:r>
              <a:rPr lang="en-US" noProof="0" dirty="0" smtClean="0"/>
              <a:t>Second Layer</a:t>
            </a:r>
          </a:p>
          <a:p>
            <a:pPr lvl="2"/>
            <a:r>
              <a:rPr lang="en-US" noProof="0" dirty="0" smtClean="0"/>
              <a:t>Third Layer</a:t>
            </a:r>
          </a:p>
          <a:p>
            <a:pPr lvl="3"/>
            <a:r>
              <a:rPr lang="en-US" noProof="0" dirty="0" smtClean="0"/>
              <a:t>Fourth Layer</a:t>
            </a:r>
          </a:p>
          <a:p>
            <a:pPr lvl="4"/>
            <a:r>
              <a:rPr lang="en-US" noProof="0" dirty="0" smtClean="0"/>
              <a:t>Fifth Layer</a:t>
            </a:r>
          </a:p>
          <a:p>
            <a:pPr lvl="5"/>
            <a:r>
              <a:rPr lang="en-US" noProof="0" dirty="0" smtClean="0"/>
              <a:t>6</a:t>
            </a:r>
            <a:endParaRPr lang="en-US" noProof="0" dirty="0"/>
          </a:p>
        </p:txBody>
      </p:sp>
      <p:pic>
        <p:nvPicPr>
          <p:cNvPr id="11" name="Picture 2" descr="U:\1405265\1405265 WBG Logo\LOGO FILES\Horizontal\WBG_Horizontal_Color\web\WBG_Horizontal-RGB-web.jpg"/>
          <p:cNvPicPr>
            <a:picLocks noChangeAspect="1" noChangeArrowheads="1"/>
          </p:cNvPicPr>
          <p:nvPr userDrawn="1"/>
        </p:nvPicPr>
        <p:blipFill rotWithShape="1">
          <a:blip r:embed="rId12">
            <a:extLst>
              <a:ext uri="{28A0092B-C50C-407E-A947-70E740481C1C}">
                <a14:useLocalDpi xmlns:a14="http://schemas.microsoft.com/office/drawing/2010/main" val="0"/>
              </a:ext>
            </a:extLst>
          </a:blip>
          <a:srcRect r="-715"/>
          <a:stretch/>
        </p:blipFill>
        <p:spPr bwMode="auto">
          <a:xfrm>
            <a:off x="323851" y="6302501"/>
            <a:ext cx="1689433" cy="3298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2819458"/>
      </p:ext>
    </p:extLst>
  </p:cSld>
  <p:clrMap bg1="lt1" tx1="dk1" bg2="lt2" tx2="dk2" accent1="accent1" accent2="accent2" accent3="accent3" accent4="accent4" accent5="accent5" accent6="accent6" hlink="hlink" folHlink="folHlink"/>
  <p:sldLayoutIdLst>
    <p:sldLayoutId id="2147483665" r:id="rId1"/>
    <p:sldLayoutId id="2147483681" r:id="rId2"/>
    <p:sldLayoutId id="2147483656" r:id="rId3"/>
    <p:sldLayoutId id="2147483660" r:id="rId4"/>
    <p:sldLayoutId id="2147483661" r:id="rId5"/>
    <p:sldLayoutId id="2147483659" r:id="rId6"/>
    <p:sldLayoutId id="2147483680" r:id="rId7"/>
    <p:sldLayoutId id="2147483663" r:id="rId8"/>
    <p:sldLayoutId id="2147483682" r:id="rId9"/>
    <p:sldLayoutId id="2147483683" r:id="rId10"/>
  </p:sldLayoutIdLst>
  <p:timing>
    <p:tnLst>
      <p:par>
        <p:cTn id="1" dur="indefinite" restart="never" nodeType="tmRoot"/>
      </p:par>
    </p:tnLst>
  </p:timing>
  <p:hf hdr="0" dt="0"/>
  <p:txStyles>
    <p:titleStyle>
      <a:lvl1pPr algn="l" defTabSz="457200" rtl="0" eaLnBrk="1" latinLnBrk="0" hangingPunct="1">
        <a:spcBef>
          <a:spcPct val="0"/>
        </a:spcBef>
        <a:buNone/>
        <a:defRPr sz="3000" kern="1200">
          <a:solidFill>
            <a:schemeClr val="tx2"/>
          </a:solidFill>
          <a:latin typeface="Arial"/>
          <a:ea typeface="+mj-ea"/>
          <a:cs typeface="Arial"/>
        </a:defRPr>
      </a:lvl1pPr>
    </p:titleStyle>
    <p:bodyStyle>
      <a:lvl1pPr marL="0" indent="0" algn="l" defTabSz="457200" rtl="0" eaLnBrk="1" latinLnBrk="0" hangingPunct="1">
        <a:spcBef>
          <a:spcPct val="20000"/>
        </a:spcBef>
        <a:buFont typeface="Arial"/>
        <a:buNone/>
        <a:defRPr sz="3000" kern="1200">
          <a:solidFill>
            <a:schemeClr val="accent1"/>
          </a:solidFill>
          <a:latin typeface="+mn-lt"/>
          <a:ea typeface="+mn-ea"/>
          <a:cs typeface="+mn-cs"/>
        </a:defRPr>
      </a:lvl1pPr>
      <a:lvl2pPr marL="0" indent="0" algn="l" defTabSz="457200" rtl="0" eaLnBrk="1" latinLnBrk="0" hangingPunct="1">
        <a:spcBef>
          <a:spcPct val="20000"/>
        </a:spcBef>
        <a:buFont typeface="Arial"/>
        <a:buNone/>
        <a:defRPr sz="3000" kern="1200" baseline="0">
          <a:solidFill>
            <a:schemeClr val="accent2"/>
          </a:solidFill>
          <a:latin typeface="+mn-lt"/>
          <a:ea typeface="+mn-ea"/>
          <a:cs typeface="+mn-cs"/>
        </a:defRPr>
      </a:lvl2pPr>
      <a:lvl3pPr marL="361950" indent="-361950" algn="l" defTabSz="457200" rtl="0" eaLnBrk="1" latinLnBrk="0" hangingPunct="1">
        <a:spcBef>
          <a:spcPct val="20000"/>
        </a:spcBef>
        <a:buFont typeface="Arial" panose="020B0604020202020204" pitchFamily="34" charset="0"/>
        <a:buChar char="•"/>
        <a:defRPr sz="2500" kern="1200" baseline="0">
          <a:solidFill>
            <a:schemeClr val="accent2"/>
          </a:solidFill>
          <a:latin typeface="+mn-lt"/>
          <a:ea typeface="+mn-ea"/>
          <a:cs typeface="+mn-cs"/>
        </a:defRPr>
      </a:lvl3pPr>
      <a:lvl4pPr marL="715963" indent="-354013" algn="l" defTabSz="457200" rtl="0" eaLnBrk="1" latinLnBrk="0" hangingPunct="1">
        <a:spcBef>
          <a:spcPct val="20000"/>
        </a:spcBef>
        <a:buFont typeface="Arial"/>
        <a:buChar char="–"/>
        <a:defRPr sz="2000" kern="1200" baseline="0">
          <a:solidFill>
            <a:schemeClr val="accent2"/>
          </a:solidFill>
          <a:latin typeface="+mn-lt"/>
          <a:ea typeface="+mn-ea"/>
          <a:cs typeface="+mn-cs"/>
        </a:defRPr>
      </a:lvl4pPr>
      <a:lvl5pPr marL="1077913" indent="-361950" algn="l" defTabSz="457200" rtl="0" eaLnBrk="1" latinLnBrk="0" hangingPunct="1">
        <a:spcBef>
          <a:spcPct val="20000"/>
        </a:spcBef>
        <a:buFont typeface="Arial" pitchFamily="34" charset="0"/>
        <a:buChar char="–"/>
        <a:defRPr sz="2000" kern="1200" baseline="0">
          <a:solidFill>
            <a:schemeClr val="accent2"/>
          </a:solidFill>
          <a:latin typeface="+mn-lt"/>
          <a:ea typeface="+mn-ea"/>
          <a:cs typeface="+mn-cs"/>
        </a:defRPr>
      </a:lvl5pPr>
      <a:lvl6pPr marL="1431925" indent="-354013" algn="l" defTabSz="457200" rtl="0" eaLnBrk="1" latinLnBrk="0" hangingPunct="1">
        <a:spcBef>
          <a:spcPct val="20000"/>
        </a:spcBef>
        <a:buFont typeface="Arial" pitchFamily="34" charset="0"/>
        <a:buChar char="–"/>
        <a:defRPr sz="2000" kern="1200">
          <a:solidFill>
            <a:schemeClr val="accent2"/>
          </a:solidFill>
          <a:latin typeface="+mn-lt"/>
          <a:ea typeface="+mn-ea"/>
          <a:cs typeface="+mn-cs"/>
        </a:defRPr>
      </a:lvl6pPr>
      <a:lvl7pPr marL="0" indent="0" algn="l" defTabSz="457200" rtl="0" eaLnBrk="1" latinLnBrk="0" hangingPunct="1">
        <a:spcBef>
          <a:spcPct val="20000"/>
        </a:spcBef>
        <a:buFont typeface="Arial"/>
        <a:buNone/>
        <a:defRPr sz="2000" kern="1200">
          <a:solidFill>
            <a:schemeClr val="accent2"/>
          </a:solidFill>
          <a:latin typeface="+mn-lt"/>
          <a:ea typeface="+mn-ea"/>
          <a:cs typeface="+mn-cs"/>
        </a:defRPr>
      </a:lvl7pPr>
      <a:lvl8pPr marL="0" indent="0" algn="l" defTabSz="457200" rtl="0" eaLnBrk="1" latinLnBrk="0" hangingPunct="1">
        <a:spcBef>
          <a:spcPct val="20000"/>
        </a:spcBef>
        <a:buFont typeface="Arial"/>
        <a:buNone/>
        <a:defRPr sz="2000" kern="1200">
          <a:solidFill>
            <a:schemeClr val="accent2"/>
          </a:solidFill>
          <a:latin typeface="+mn-lt"/>
          <a:ea typeface="+mn-ea"/>
          <a:cs typeface="+mn-cs"/>
        </a:defRPr>
      </a:lvl8pPr>
      <a:lvl9pPr marL="0" indent="0" algn="l" defTabSz="457200" rtl="0" eaLnBrk="1" latinLnBrk="0" hangingPunct="1">
        <a:spcBef>
          <a:spcPct val="20000"/>
        </a:spcBef>
        <a:buFont typeface="Arial"/>
        <a:buNone/>
        <a:defRPr sz="2000" kern="1200">
          <a:solidFill>
            <a:schemeClr val="accent2"/>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le 22"/>
          <p:cNvSpPr>
            <a:spLocks noGrp="1"/>
          </p:cNvSpPr>
          <p:nvPr>
            <p:ph type="ctrTitle"/>
          </p:nvPr>
        </p:nvSpPr>
        <p:spPr>
          <a:xfrm>
            <a:off x="3938337" y="3591098"/>
            <a:ext cx="4665025" cy="1400892"/>
          </a:xfrm>
        </p:spPr>
        <p:txBody>
          <a:bodyPr/>
          <a:lstStyle/>
          <a:p>
            <a:r>
              <a:rPr lang="en-US" sz="3200" dirty="0">
                <a:ea typeface="Batang" panose="02030600000101010101" pitchFamily="18" charset="-127"/>
              </a:rPr>
              <a:t>C</a:t>
            </a:r>
            <a:r>
              <a:rPr lang="en-US" sz="3200" dirty="0" smtClean="0">
                <a:ea typeface="Batang" panose="02030600000101010101" pitchFamily="18" charset="-127"/>
              </a:rPr>
              <a:t>osts </a:t>
            </a:r>
            <a:r>
              <a:rPr lang="en-US" sz="3200" dirty="0">
                <a:ea typeface="Batang" panose="02030600000101010101" pitchFamily="18" charset="-127"/>
              </a:rPr>
              <a:t>and benefits of fragmented financial management arrangements for donor-financed projects in the health sector</a:t>
            </a:r>
            <a:endParaRPr lang="en-US" sz="3200" dirty="0"/>
          </a:p>
        </p:txBody>
      </p:sp>
      <p:sp>
        <p:nvSpPr>
          <p:cNvPr id="24" name="Subtitle 23"/>
          <p:cNvSpPr>
            <a:spLocks noGrp="1"/>
          </p:cNvSpPr>
          <p:nvPr>
            <p:ph type="subTitle" idx="1"/>
          </p:nvPr>
        </p:nvSpPr>
        <p:spPr>
          <a:xfrm>
            <a:off x="4257675" y="5153078"/>
            <a:ext cx="4527095" cy="1127405"/>
          </a:xfrm>
        </p:spPr>
        <p:txBody>
          <a:bodyPr/>
          <a:lstStyle/>
          <a:p>
            <a:r>
              <a:rPr lang="en-US" dirty="0" smtClean="0"/>
              <a:t>Presented By: Maxwell Dapaah,</a:t>
            </a:r>
          </a:p>
          <a:p>
            <a:r>
              <a:rPr lang="en-US" dirty="0" smtClean="0"/>
              <a:t>Senior Financial Management Specialist, World Bank Group</a:t>
            </a:r>
            <a:endParaRPr lang="en-US" dirty="0"/>
          </a:p>
        </p:txBody>
      </p:sp>
      <p:pic>
        <p:nvPicPr>
          <p:cNvPr id="4" name="Picture 3" descr="U:\1405265\1405265 WBG Logo\LOGO FILES\Horizontal\WBG_Horizontal_Color\WBG_Horizontal-RGB.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102" y="335840"/>
            <a:ext cx="3615235" cy="7073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49982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a:t>
            </a:r>
            <a:endParaRPr lang="en-US" dirty="0"/>
          </a:p>
        </p:txBody>
      </p:sp>
      <p:sp>
        <p:nvSpPr>
          <p:cNvPr id="3" name="Text Placeholder 2"/>
          <p:cNvSpPr>
            <a:spLocks noGrp="1"/>
          </p:cNvSpPr>
          <p:nvPr>
            <p:ph type="body" idx="1"/>
          </p:nvPr>
        </p:nvSpPr>
        <p:spPr>
          <a:xfrm>
            <a:off x="457200" y="988219"/>
            <a:ext cx="4040188" cy="514010"/>
          </a:xfrm>
        </p:spPr>
        <p:txBody>
          <a:bodyPr>
            <a:normAutofit lnSpcReduction="10000"/>
          </a:bodyPr>
          <a:lstStyle/>
          <a:p>
            <a:r>
              <a:rPr lang="en-US" dirty="0" smtClean="0">
                <a:latin typeface="Calibri" panose="020F0502020204030204" pitchFamily="34" charset="0"/>
                <a:ea typeface="Calibri" panose="020F0502020204030204" pitchFamily="34" charset="0"/>
                <a:cs typeface="Times New Roman" panose="02020603050405020304" pitchFamily="18" charset="0"/>
              </a:rPr>
              <a:t>Cost of parallel arrangements </a:t>
            </a:r>
            <a:r>
              <a:rPr lang="en-US" dirty="0">
                <a:latin typeface="Calibri" panose="020F0502020204030204" pitchFamily="34" charset="0"/>
                <a:ea typeface="Calibri" panose="020F0502020204030204" pitchFamily="34" charset="0"/>
                <a:cs typeface="Times New Roman" panose="02020603050405020304" pitchFamily="18" charset="0"/>
              </a:rPr>
              <a:t>in the Sector, 2011–15</a:t>
            </a:r>
            <a:endParaRPr lang="en-US" dirty="0"/>
          </a:p>
        </p:txBody>
      </p:sp>
      <p:sp>
        <p:nvSpPr>
          <p:cNvPr id="5" name="Text Placeholder 4"/>
          <p:cNvSpPr>
            <a:spLocks noGrp="1"/>
          </p:cNvSpPr>
          <p:nvPr>
            <p:ph type="body" sz="quarter" idx="3"/>
          </p:nvPr>
        </p:nvSpPr>
        <p:spPr>
          <a:xfrm>
            <a:off x="4778375" y="988219"/>
            <a:ext cx="4041775" cy="395287"/>
          </a:xfrm>
        </p:spPr>
        <p:txBody>
          <a:bodyPr/>
          <a:lstStyle/>
          <a:p>
            <a:r>
              <a:rPr lang="en-US" dirty="0"/>
              <a:t> </a:t>
            </a:r>
            <a:r>
              <a:rPr lang="en-US" dirty="0" smtClean="0"/>
              <a:t>Analysis</a:t>
            </a:r>
            <a:endParaRPr lang="en-US" dirty="0"/>
          </a:p>
        </p:txBody>
      </p:sp>
      <p:sp>
        <p:nvSpPr>
          <p:cNvPr id="6" name="Content Placeholder 5"/>
          <p:cNvSpPr>
            <a:spLocks noGrp="1"/>
          </p:cNvSpPr>
          <p:nvPr>
            <p:ph sz="quarter" idx="4"/>
          </p:nvPr>
        </p:nvSpPr>
        <p:spPr>
          <a:xfrm>
            <a:off x="4645026" y="1535112"/>
            <a:ext cx="4041775" cy="4591051"/>
          </a:xfrm>
        </p:spPr>
        <p:txBody>
          <a:bodyPr>
            <a:noAutofit/>
          </a:bodyPr>
          <a:lstStyle/>
          <a:p>
            <a:pPr marL="285750" indent="-285750">
              <a:spcBef>
                <a:spcPts val="0"/>
              </a:spcBef>
              <a:buFont typeface="Arial" panose="020B0604020202020204" pitchFamily="34" charset="0"/>
              <a:buChar char="•"/>
            </a:pPr>
            <a:r>
              <a:rPr lang="en-US" sz="1200" dirty="0" smtClean="0"/>
              <a:t>Financial </a:t>
            </a:r>
            <a:r>
              <a:rPr lang="en-US" sz="1200" dirty="0"/>
              <a:t>management cost of using such parallel arrangements was US$28.8 million between 2011 and 2015 and beyond. This compares with a total disbursed amount of US$582.4 for project/program </a:t>
            </a:r>
            <a:r>
              <a:rPr lang="en-US" sz="1200" dirty="0" smtClean="0"/>
              <a:t>implementation</a:t>
            </a:r>
          </a:p>
          <a:p>
            <a:pPr marL="285750" indent="-285750">
              <a:spcBef>
                <a:spcPts val="0"/>
              </a:spcBef>
              <a:buFont typeface="Arial" panose="020B0604020202020204" pitchFamily="34" charset="0"/>
              <a:buChar char="•"/>
            </a:pPr>
            <a:endParaRPr lang="en-US" sz="1200" dirty="0"/>
          </a:p>
          <a:p>
            <a:pPr marL="285750" indent="-285750">
              <a:spcBef>
                <a:spcPts val="0"/>
              </a:spcBef>
              <a:buFont typeface="Arial" panose="020B0604020202020204" pitchFamily="34" charset="0"/>
              <a:buChar char="•"/>
            </a:pPr>
            <a:r>
              <a:rPr lang="en-US" sz="1200" dirty="0" smtClean="0"/>
              <a:t>the </a:t>
            </a:r>
            <a:r>
              <a:rPr lang="en-US" sz="1200" dirty="0"/>
              <a:t>total cost of parallel arrangements  was therefore 5 percent of the total amount disbursed over the study period</a:t>
            </a:r>
            <a:endParaRPr lang="en-US" sz="1200" dirty="0" smtClean="0"/>
          </a:p>
          <a:p>
            <a:pPr marL="285750" indent="-285750">
              <a:spcBef>
                <a:spcPts val="0"/>
              </a:spcBef>
              <a:buFont typeface="Arial" panose="020B0604020202020204" pitchFamily="34" charset="0"/>
              <a:buChar char="•"/>
            </a:pPr>
            <a:endParaRPr lang="en-US" sz="1200" dirty="0" smtClean="0"/>
          </a:p>
          <a:p>
            <a:pPr marL="285750" indent="-285750">
              <a:spcBef>
                <a:spcPts val="0"/>
              </a:spcBef>
              <a:buFont typeface="Arial" panose="020B0604020202020204" pitchFamily="34" charset="0"/>
              <a:buChar char="•"/>
            </a:pPr>
            <a:r>
              <a:rPr lang="en-US" sz="1200" dirty="0" smtClean="0"/>
              <a:t>majority </a:t>
            </a:r>
            <a:r>
              <a:rPr lang="en-US" sz="1200" dirty="0"/>
              <a:t>of the cost of parallel implementation arrangements is associated with the use of NGOs (US$21.7 million), followed by the use of fiduciary agents (US$1.8 million), </a:t>
            </a:r>
            <a:endParaRPr lang="en-US" sz="1200" dirty="0" smtClean="0"/>
          </a:p>
          <a:p>
            <a:pPr marL="285750" indent="-285750">
              <a:spcBef>
                <a:spcPts val="0"/>
              </a:spcBef>
              <a:buFont typeface="Arial" panose="020B0604020202020204" pitchFamily="34" charset="0"/>
              <a:buChar char="•"/>
            </a:pPr>
            <a:endParaRPr lang="en-US" sz="1200" dirty="0">
              <a:latin typeface="Times New Roman" panose="02020603050405020304" pitchFamily="18" charset="0"/>
              <a:ea typeface="Calibri" panose="020F0502020204030204" pitchFamily="34" charset="0"/>
            </a:endParaRPr>
          </a:p>
          <a:p>
            <a:pPr>
              <a:spcBef>
                <a:spcPts val="0"/>
              </a:spcBef>
            </a:pPr>
            <a:r>
              <a:rPr lang="en-GB" sz="1200" dirty="0">
                <a:latin typeface="Times New Roman" panose="02020603050405020304" pitchFamily="18" charset="0"/>
                <a:ea typeface="Times New Roman" panose="02020603050405020304" pitchFamily="18" charset="0"/>
              </a:rPr>
              <a:t> </a:t>
            </a:r>
            <a:r>
              <a:rPr lang="en-US" sz="1200" dirty="0"/>
              <a:t> </a:t>
            </a:r>
            <a:r>
              <a:rPr lang="en-GB" sz="1200" dirty="0">
                <a:latin typeface="Times New Roman" panose="02020603050405020304" pitchFamily="18" charset="0"/>
                <a:ea typeface="Times New Roman" panose="02020603050405020304" pitchFamily="18" charset="0"/>
              </a:rPr>
              <a:t> </a:t>
            </a:r>
            <a:r>
              <a:rPr lang="en-US" sz="1200" dirty="0" smtClean="0"/>
              <a:t>This </a:t>
            </a:r>
            <a:r>
              <a:rPr lang="en-US" sz="1200" dirty="0"/>
              <a:t>implies that over time, increases in donor contributions to the sector would result </a:t>
            </a:r>
            <a:r>
              <a:rPr lang="en-US" sz="1200" dirty="0" smtClean="0"/>
              <a:t>in </a:t>
            </a:r>
            <a:r>
              <a:rPr lang="en-US" sz="1200" dirty="0"/>
              <a:t>an exponential increase in costs associated with FM arrangements if NGO’s systems continue to be used. </a:t>
            </a:r>
          </a:p>
          <a:p>
            <a:pPr>
              <a:spcBef>
                <a:spcPts val="0"/>
              </a:spcBef>
            </a:pPr>
            <a:endParaRPr lang="en-US" sz="1200" dirty="0"/>
          </a:p>
          <a:p>
            <a:pPr marL="42863" indent="-214313">
              <a:spcBef>
                <a:spcPts val="0"/>
              </a:spcBef>
              <a:buFont typeface="Wingdings" panose="05000000000000000000" pitchFamily="2" charset="2"/>
              <a:buChar char="Ø"/>
            </a:pPr>
            <a:r>
              <a:rPr lang="en-US" sz="1200" dirty="0" smtClean="0"/>
              <a:t>This </a:t>
            </a:r>
            <a:r>
              <a:rPr lang="en-US" sz="1200" dirty="0"/>
              <a:t>ceases to become sustainable as the administrative costs and inefficiencies associated with managing several different NGO’s to handle several donor projects becomes high</a:t>
            </a:r>
            <a:r>
              <a:rPr lang="en-US" sz="1200" dirty="0" smtClean="0"/>
              <a:t>.</a:t>
            </a:r>
          </a:p>
          <a:p>
            <a:pPr marL="42863" indent="-214313">
              <a:spcBef>
                <a:spcPts val="0"/>
              </a:spcBef>
              <a:buFont typeface="Wingdings" panose="05000000000000000000" pitchFamily="2" charset="2"/>
              <a:buChar char="Ø"/>
            </a:pPr>
            <a:endParaRPr lang="en-US" sz="1200" dirty="0"/>
          </a:p>
          <a:p>
            <a:pPr>
              <a:spcBef>
                <a:spcPts val="0"/>
              </a:spcBef>
            </a:pPr>
            <a:endParaRPr lang="en-US" sz="1200" dirty="0"/>
          </a:p>
          <a:p>
            <a:pPr>
              <a:spcBef>
                <a:spcPts val="0"/>
              </a:spcBef>
            </a:pPr>
            <a:endParaRPr lang="en-US" sz="1200" dirty="0"/>
          </a:p>
          <a:p>
            <a:endParaRPr lang="en-US" sz="1200" dirty="0"/>
          </a:p>
        </p:txBody>
      </p:sp>
      <p:graphicFrame>
        <p:nvGraphicFramePr>
          <p:cNvPr id="7" name="Content Placeholder 6"/>
          <p:cNvGraphicFramePr>
            <a:graphicFrameLocks noGrp="1"/>
          </p:cNvGraphicFramePr>
          <p:nvPr>
            <p:ph sz="half" idx="2"/>
            <p:extLst>
              <p:ext uri="{D42A27DB-BD31-4B8C-83A1-F6EECF244321}">
                <p14:modId xmlns:p14="http://schemas.microsoft.com/office/powerpoint/2010/main" val="268155742"/>
              </p:ext>
            </p:extLst>
          </p:nvPr>
        </p:nvGraphicFramePr>
        <p:xfrm>
          <a:off x="457200" y="1653835"/>
          <a:ext cx="3788229" cy="447232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067174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Synthesis of cost for four DPs in 63 countries</a:t>
            </a:r>
            <a:endParaRPr lang="en-US" dirty="0"/>
          </a:p>
        </p:txBody>
      </p:sp>
      <p:sp>
        <p:nvSpPr>
          <p:cNvPr id="3" name="Text Placeholder 2"/>
          <p:cNvSpPr>
            <a:spLocks noGrp="1"/>
          </p:cNvSpPr>
          <p:nvPr>
            <p:ph type="body" idx="1"/>
          </p:nvPr>
        </p:nvSpPr>
        <p:spPr/>
        <p:txBody>
          <a:bodyPr>
            <a:normAutofit fontScale="92500" lnSpcReduction="20000"/>
          </a:bodyPr>
          <a:lstStyle/>
          <a:p>
            <a:r>
              <a:rPr lang="en-US" dirty="0">
                <a:latin typeface="Times New Roman" panose="02020603050405020304" pitchFamily="18" charset="0"/>
                <a:ea typeface="Batang" panose="02030600000101010101" pitchFamily="18" charset="-127"/>
              </a:rPr>
              <a:t>Cost of Parallel Implementation as Percentage of Total Disbursement by Development Partner and Year, 2011–15</a:t>
            </a:r>
            <a:endParaRPr lang="en-US" dirty="0"/>
          </a:p>
        </p:txBody>
      </p:sp>
      <p:graphicFrame>
        <p:nvGraphicFramePr>
          <p:cNvPr id="7" name="Content Placeholder 6"/>
          <p:cNvGraphicFramePr>
            <a:graphicFrameLocks noGrp="1"/>
          </p:cNvGraphicFramePr>
          <p:nvPr>
            <p:ph sz="half" idx="2"/>
            <p:extLst/>
          </p:nvPr>
        </p:nvGraphicFramePr>
        <p:xfrm>
          <a:off x="457200" y="3134125"/>
          <a:ext cx="3089500" cy="1763467"/>
        </p:xfrm>
        <a:graphic>
          <a:graphicData uri="http://schemas.openxmlformats.org/drawingml/2006/table">
            <a:tbl>
              <a:tblPr firstRow="1" firstCol="1" bandRow="1"/>
              <a:tblGrid>
                <a:gridCol w="314012"/>
                <a:gridCol w="1139116"/>
                <a:gridCol w="409093"/>
                <a:gridCol w="409093"/>
                <a:gridCol w="409093"/>
                <a:gridCol w="409093"/>
              </a:tblGrid>
              <a:tr h="262075">
                <a:tc>
                  <a:txBody>
                    <a:bodyPr/>
                    <a:lstStyle/>
                    <a:p>
                      <a:pPr algn="ctr" fontAlgn="ctr"/>
                      <a:r>
                        <a:rPr lang="en-US" sz="800" b="0" i="0" u="none" strike="noStrike" dirty="0">
                          <a:solidFill>
                            <a:srgbClr val="000000"/>
                          </a:solidFill>
                          <a:effectLst/>
                          <a:latin typeface="Calibri" panose="020F0502020204030204" pitchFamily="34" charset="0"/>
                        </a:rPr>
                        <a:t> </a:t>
                      </a:r>
                      <a:r>
                        <a:rPr lang="en-US" sz="800" b="1" i="0" u="none" strike="noStrike" dirty="0">
                          <a:solidFill>
                            <a:srgbClr val="FFFFFF"/>
                          </a:solidFill>
                          <a:effectLst/>
                          <a:latin typeface="Calibri" panose="020F0502020204030204" pitchFamily="34" charset="0"/>
                        </a:rPr>
                        <a:t>Period</a:t>
                      </a:r>
                      <a:endParaRPr lang="en-US" sz="800" b="0" i="0" u="none" strike="noStrike" dirty="0">
                        <a:solidFill>
                          <a:srgbClr val="000000"/>
                        </a:solidFill>
                        <a:effectLst/>
                        <a:latin typeface="Calibri" panose="020F0502020204030204" pitchFamily="34" charset="0"/>
                      </a:endParaRPr>
                    </a:p>
                  </a:txBody>
                  <a:tcPr marL="6392" marR="6392" marT="639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gn="r" fontAlgn="ctr"/>
                      <a:r>
                        <a:rPr lang="fr-FR" sz="800" b="1" i="0" u="none" strike="noStrike">
                          <a:solidFill>
                            <a:srgbClr val="FFFFFF"/>
                          </a:solidFill>
                          <a:effectLst/>
                          <a:latin typeface="Calibri" panose="020F0502020204030204" pitchFamily="34" charset="0"/>
                        </a:rPr>
                        <a:t>World Bank </a:t>
                      </a:r>
                      <a:endParaRPr lang="en-US" sz="800" b="1" i="0" u="none" strike="noStrike">
                        <a:solidFill>
                          <a:srgbClr val="FFFFFF"/>
                        </a:solidFill>
                        <a:effectLst/>
                        <a:latin typeface="Calibri" panose="020F0502020204030204" pitchFamily="34" charset="0"/>
                      </a:endParaRPr>
                    </a:p>
                  </a:txBody>
                  <a:tcPr marL="6392" marR="6392" marT="639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tc>
                  <a:txBody>
                    <a:bodyPr/>
                    <a:lstStyle/>
                    <a:p>
                      <a:pPr algn="r" fontAlgn="ctr"/>
                      <a:r>
                        <a:rPr lang="fr-FR" sz="800" b="1" i="0" u="none" strike="noStrike">
                          <a:solidFill>
                            <a:srgbClr val="FFFFFF"/>
                          </a:solidFill>
                          <a:effectLst/>
                          <a:latin typeface="Calibri" panose="020F0502020204030204" pitchFamily="34" charset="0"/>
                        </a:rPr>
                        <a:t>Global Fund</a:t>
                      </a:r>
                      <a:endParaRPr lang="en-US" sz="800" b="1" i="0" u="none" strike="noStrike">
                        <a:solidFill>
                          <a:srgbClr val="FFFFFF"/>
                        </a:solidFill>
                        <a:effectLst/>
                        <a:latin typeface="Calibri" panose="020F0502020204030204" pitchFamily="34" charset="0"/>
                      </a:endParaRPr>
                    </a:p>
                  </a:txBody>
                  <a:tcPr marL="6392" marR="6392" marT="6392"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tc>
                  <a:txBody>
                    <a:bodyPr/>
                    <a:lstStyle/>
                    <a:p>
                      <a:pPr algn="r" fontAlgn="ctr"/>
                      <a:r>
                        <a:rPr lang="fr-FR" sz="800" b="1" i="0" u="none" strike="noStrike">
                          <a:solidFill>
                            <a:srgbClr val="FFFFFF"/>
                          </a:solidFill>
                          <a:effectLst/>
                          <a:latin typeface="Calibri" panose="020F0502020204030204" pitchFamily="34" charset="0"/>
                        </a:rPr>
                        <a:t>GAVI</a:t>
                      </a:r>
                      <a:endParaRPr lang="en-US" sz="800" b="1" i="0" u="none" strike="noStrike">
                        <a:solidFill>
                          <a:srgbClr val="FFFFFF"/>
                        </a:solidFill>
                        <a:effectLst/>
                        <a:latin typeface="Calibri" panose="020F0502020204030204" pitchFamily="34" charset="0"/>
                      </a:endParaRPr>
                    </a:p>
                  </a:txBody>
                  <a:tcPr marL="6392" marR="6392" marT="6392"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tc>
                  <a:txBody>
                    <a:bodyPr/>
                    <a:lstStyle/>
                    <a:p>
                      <a:pPr algn="r" fontAlgn="ctr"/>
                      <a:r>
                        <a:rPr lang="fr-FR" sz="800" b="1" i="0" u="none" strike="noStrike">
                          <a:solidFill>
                            <a:srgbClr val="FFFFFF"/>
                          </a:solidFill>
                          <a:effectLst/>
                          <a:latin typeface="Calibri" panose="020F0502020204030204" pitchFamily="34" charset="0"/>
                        </a:rPr>
                        <a:t>KfW</a:t>
                      </a:r>
                      <a:endParaRPr lang="en-US" sz="800" b="1" i="0" u="none" strike="noStrike">
                        <a:solidFill>
                          <a:srgbClr val="FFFFFF"/>
                        </a:solidFill>
                        <a:effectLst/>
                        <a:latin typeface="Calibri" panose="020F0502020204030204" pitchFamily="34" charset="0"/>
                      </a:endParaRPr>
                    </a:p>
                  </a:txBody>
                  <a:tcPr marL="6392" marR="6392" marT="639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tc>
                  <a:txBody>
                    <a:bodyPr/>
                    <a:lstStyle/>
                    <a:p>
                      <a:pPr algn="r" fontAlgn="ctr"/>
                      <a:r>
                        <a:rPr lang="fr-FR" sz="800" b="1" i="0" u="none" strike="noStrike">
                          <a:solidFill>
                            <a:srgbClr val="FFFFFF"/>
                          </a:solidFill>
                          <a:effectLst/>
                          <a:latin typeface="Calibri" panose="020F0502020204030204" pitchFamily="34" charset="0"/>
                        </a:rPr>
                        <a:t>All agencies</a:t>
                      </a:r>
                      <a:endParaRPr lang="en-US" sz="800" b="1" i="0" u="none" strike="noStrike">
                        <a:solidFill>
                          <a:srgbClr val="FFFFFF"/>
                        </a:solidFill>
                        <a:effectLst/>
                        <a:latin typeface="Calibri" panose="020F0502020204030204" pitchFamily="34" charset="0"/>
                      </a:endParaRPr>
                    </a:p>
                  </a:txBody>
                  <a:tcPr marL="6392" marR="6392" marT="639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tr>
              <a:tr h="231393">
                <a:tc>
                  <a:txBody>
                    <a:bodyPr/>
                    <a:lstStyle/>
                    <a:p>
                      <a:pPr algn="ctr" fontAlgn="ctr"/>
                      <a:r>
                        <a:rPr lang="fr-FR" sz="800" b="0" i="0" u="none" strike="noStrike">
                          <a:solidFill>
                            <a:srgbClr val="000000"/>
                          </a:solidFill>
                          <a:effectLst/>
                          <a:latin typeface="Calibri" panose="020F0502020204030204" pitchFamily="34" charset="0"/>
                        </a:rPr>
                        <a:t>2011</a:t>
                      </a:r>
                      <a:endParaRPr lang="en-US" sz="800" b="0" i="0" u="none" strike="noStrike">
                        <a:solidFill>
                          <a:srgbClr val="000000"/>
                        </a:solidFill>
                        <a:effectLst/>
                        <a:latin typeface="Calibri" panose="020F0502020204030204" pitchFamily="34" charset="0"/>
                      </a:endParaRPr>
                    </a:p>
                  </a:txBody>
                  <a:tcPr marL="6392" marR="6392" marT="639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r" fontAlgn="ctr"/>
                      <a:r>
                        <a:rPr lang="fr-FR" sz="800" b="0" i="0" u="none" strike="noStrike">
                          <a:solidFill>
                            <a:srgbClr val="000000"/>
                          </a:solidFill>
                          <a:effectLst/>
                          <a:latin typeface="Calibri" panose="020F0502020204030204" pitchFamily="34" charset="0"/>
                        </a:rPr>
                        <a:t>                                        13.40 </a:t>
                      </a:r>
                      <a:endParaRPr lang="en-US" sz="800" b="0" i="0" u="none" strike="noStrike">
                        <a:solidFill>
                          <a:srgbClr val="000000"/>
                        </a:solidFill>
                        <a:effectLst/>
                        <a:latin typeface="Calibri" panose="020F0502020204030204" pitchFamily="34" charset="0"/>
                      </a:endParaRPr>
                    </a:p>
                  </a:txBody>
                  <a:tcPr marL="6392" marR="6392" marT="639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fr-FR" sz="800" b="0" i="0" u="none" strike="noStrike">
                          <a:solidFill>
                            <a:srgbClr val="000000"/>
                          </a:solidFill>
                          <a:effectLst/>
                          <a:latin typeface="Calibri" panose="020F0502020204030204" pitchFamily="34" charset="0"/>
                        </a:rPr>
                        <a:t>          5.00 </a:t>
                      </a:r>
                      <a:endParaRPr lang="en-US" sz="800" b="0" i="0" u="none" strike="noStrike">
                        <a:solidFill>
                          <a:srgbClr val="000000"/>
                        </a:solidFill>
                        <a:effectLst/>
                        <a:latin typeface="Calibri" panose="020F0502020204030204" pitchFamily="34" charset="0"/>
                      </a:endParaRPr>
                    </a:p>
                  </a:txBody>
                  <a:tcPr marL="6392" marR="6392" marT="639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fr-FR" sz="800" b="0" i="0" u="none" strike="noStrike">
                          <a:solidFill>
                            <a:srgbClr val="000000"/>
                          </a:solidFill>
                          <a:effectLst/>
                          <a:latin typeface="Calibri" panose="020F0502020204030204" pitchFamily="34" charset="0"/>
                        </a:rPr>
                        <a:t>        16.30 </a:t>
                      </a:r>
                      <a:endParaRPr lang="en-US" sz="800" b="0" i="0" u="none" strike="noStrike">
                        <a:solidFill>
                          <a:srgbClr val="000000"/>
                        </a:solidFill>
                        <a:effectLst/>
                        <a:latin typeface="Calibri" panose="020F0502020204030204" pitchFamily="34" charset="0"/>
                      </a:endParaRPr>
                    </a:p>
                  </a:txBody>
                  <a:tcPr marL="6392" marR="6392" marT="639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fr-FR" sz="800" b="0" i="0" u="none" strike="noStrike">
                          <a:solidFill>
                            <a:srgbClr val="000000"/>
                          </a:solidFill>
                          <a:effectLst/>
                          <a:latin typeface="Calibri" panose="020F0502020204030204" pitchFamily="34" charset="0"/>
                        </a:rPr>
                        <a:t>          3.10 </a:t>
                      </a:r>
                      <a:endParaRPr lang="en-US" sz="800" b="0" i="0" u="none" strike="noStrike">
                        <a:solidFill>
                          <a:srgbClr val="000000"/>
                        </a:solidFill>
                        <a:effectLst/>
                        <a:latin typeface="Calibri" panose="020F0502020204030204" pitchFamily="34" charset="0"/>
                      </a:endParaRPr>
                    </a:p>
                  </a:txBody>
                  <a:tcPr marL="6392" marR="6392" marT="639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fr-FR" sz="800" b="1" i="0" u="none" strike="noStrike">
                          <a:solidFill>
                            <a:srgbClr val="000000"/>
                          </a:solidFill>
                          <a:effectLst/>
                          <a:latin typeface="Calibri" panose="020F0502020204030204" pitchFamily="34" charset="0"/>
                        </a:rPr>
                        <a:t>        37.80 </a:t>
                      </a:r>
                      <a:endParaRPr lang="en-US" sz="800" b="1" i="0" u="none" strike="noStrike">
                        <a:solidFill>
                          <a:srgbClr val="000000"/>
                        </a:solidFill>
                        <a:effectLst/>
                        <a:latin typeface="Calibri" panose="020F0502020204030204" pitchFamily="34" charset="0"/>
                      </a:endParaRPr>
                    </a:p>
                  </a:txBody>
                  <a:tcPr marL="6392" marR="6392" marT="639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31393">
                <a:tc>
                  <a:txBody>
                    <a:bodyPr/>
                    <a:lstStyle/>
                    <a:p>
                      <a:pPr algn="ctr" fontAlgn="ctr"/>
                      <a:r>
                        <a:rPr lang="fr-FR" sz="800" b="0" i="0" u="none" strike="noStrike">
                          <a:solidFill>
                            <a:srgbClr val="000000"/>
                          </a:solidFill>
                          <a:effectLst/>
                          <a:latin typeface="Calibri" panose="020F0502020204030204" pitchFamily="34" charset="0"/>
                        </a:rPr>
                        <a:t>2012</a:t>
                      </a:r>
                      <a:endParaRPr lang="en-US" sz="800" b="0" i="0" u="none" strike="noStrike">
                        <a:solidFill>
                          <a:srgbClr val="000000"/>
                        </a:solidFill>
                        <a:effectLst/>
                        <a:latin typeface="Calibri" panose="020F0502020204030204" pitchFamily="34" charset="0"/>
                      </a:endParaRPr>
                    </a:p>
                  </a:txBody>
                  <a:tcPr marL="6392" marR="6392" marT="639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r" fontAlgn="ctr"/>
                      <a:r>
                        <a:rPr lang="fr-FR" sz="800" b="0" i="0" u="none" strike="noStrike">
                          <a:solidFill>
                            <a:srgbClr val="000000"/>
                          </a:solidFill>
                          <a:effectLst/>
                          <a:latin typeface="Calibri" panose="020F0502020204030204" pitchFamily="34" charset="0"/>
                        </a:rPr>
                        <a:t>                                        19.60 </a:t>
                      </a:r>
                      <a:endParaRPr lang="en-US" sz="800" b="0" i="0" u="none" strike="noStrike">
                        <a:solidFill>
                          <a:srgbClr val="000000"/>
                        </a:solidFill>
                        <a:effectLst/>
                        <a:latin typeface="Calibri" panose="020F0502020204030204" pitchFamily="34" charset="0"/>
                      </a:endParaRPr>
                    </a:p>
                  </a:txBody>
                  <a:tcPr marL="6392" marR="6392" marT="639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fr-FR" sz="800" b="0" i="0" u="none" strike="noStrike">
                          <a:solidFill>
                            <a:srgbClr val="000000"/>
                          </a:solidFill>
                          <a:effectLst/>
                          <a:latin typeface="Calibri" panose="020F0502020204030204" pitchFamily="34" charset="0"/>
                        </a:rPr>
                        <a:t>          9.50 </a:t>
                      </a:r>
                      <a:endParaRPr lang="en-US" sz="800" b="0" i="0" u="none" strike="noStrike">
                        <a:solidFill>
                          <a:srgbClr val="000000"/>
                        </a:solidFill>
                        <a:effectLst/>
                        <a:latin typeface="Calibri" panose="020F0502020204030204" pitchFamily="34" charset="0"/>
                      </a:endParaRPr>
                    </a:p>
                  </a:txBody>
                  <a:tcPr marL="6392" marR="6392" marT="639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fr-FR" sz="800" b="0" i="0" u="none" strike="noStrike">
                          <a:solidFill>
                            <a:srgbClr val="000000"/>
                          </a:solidFill>
                          <a:effectLst/>
                          <a:latin typeface="Calibri" panose="020F0502020204030204" pitchFamily="34" charset="0"/>
                        </a:rPr>
                        <a:t>        44.20 </a:t>
                      </a:r>
                      <a:endParaRPr lang="en-US" sz="800" b="0" i="0" u="none" strike="noStrike">
                        <a:solidFill>
                          <a:srgbClr val="000000"/>
                        </a:solidFill>
                        <a:effectLst/>
                        <a:latin typeface="Calibri" panose="020F0502020204030204" pitchFamily="34" charset="0"/>
                      </a:endParaRPr>
                    </a:p>
                  </a:txBody>
                  <a:tcPr marL="6392" marR="6392" marT="639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fr-FR" sz="800" b="0" i="0" u="none" strike="noStrike">
                          <a:solidFill>
                            <a:srgbClr val="000000"/>
                          </a:solidFill>
                          <a:effectLst/>
                          <a:latin typeface="Calibri" panose="020F0502020204030204" pitchFamily="34" charset="0"/>
                        </a:rPr>
                        <a:t>          5.10 </a:t>
                      </a:r>
                      <a:endParaRPr lang="en-US" sz="800" b="0" i="0" u="none" strike="noStrike">
                        <a:solidFill>
                          <a:srgbClr val="000000"/>
                        </a:solidFill>
                        <a:effectLst/>
                        <a:latin typeface="Calibri" panose="020F0502020204030204" pitchFamily="34" charset="0"/>
                      </a:endParaRPr>
                    </a:p>
                  </a:txBody>
                  <a:tcPr marL="6392" marR="6392" marT="639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fr-FR" sz="800" b="1" i="0" u="none" strike="noStrike">
                          <a:solidFill>
                            <a:srgbClr val="000000"/>
                          </a:solidFill>
                          <a:effectLst/>
                          <a:latin typeface="Calibri" panose="020F0502020204030204" pitchFamily="34" charset="0"/>
                        </a:rPr>
                        <a:t>        78.30 </a:t>
                      </a:r>
                      <a:endParaRPr lang="en-US" sz="800" b="1" i="0" u="none" strike="noStrike">
                        <a:solidFill>
                          <a:srgbClr val="000000"/>
                        </a:solidFill>
                        <a:effectLst/>
                        <a:latin typeface="Calibri" panose="020F0502020204030204" pitchFamily="34" charset="0"/>
                      </a:endParaRPr>
                    </a:p>
                  </a:txBody>
                  <a:tcPr marL="6392" marR="6392" marT="639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31393">
                <a:tc>
                  <a:txBody>
                    <a:bodyPr/>
                    <a:lstStyle/>
                    <a:p>
                      <a:pPr algn="ctr" fontAlgn="ctr"/>
                      <a:r>
                        <a:rPr lang="fr-FR" sz="800" b="0" i="0" u="none" strike="noStrike">
                          <a:solidFill>
                            <a:srgbClr val="000000"/>
                          </a:solidFill>
                          <a:effectLst/>
                          <a:latin typeface="Calibri" panose="020F0502020204030204" pitchFamily="34" charset="0"/>
                        </a:rPr>
                        <a:t>2013</a:t>
                      </a:r>
                      <a:endParaRPr lang="en-US" sz="800" b="0" i="0" u="none" strike="noStrike">
                        <a:solidFill>
                          <a:srgbClr val="000000"/>
                        </a:solidFill>
                        <a:effectLst/>
                        <a:latin typeface="Calibri" panose="020F0502020204030204" pitchFamily="34" charset="0"/>
                      </a:endParaRPr>
                    </a:p>
                  </a:txBody>
                  <a:tcPr marL="6392" marR="6392" marT="639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r" fontAlgn="ctr"/>
                      <a:r>
                        <a:rPr lang="fr-FR" sz="800" b="0" i="0" u="none" strike="noStrike">
                          <a:solidFill>
                            <a:srgbClr val="000000"/>
                          </a:solidFill>
                          <a:effectLst/>
                          <a:latin typeface="Calibri" panose="020F0502020204030204" pitchFamily="34" charset="0"/>
                        </a:rPr>
                        <a:t>                                        19.60 </a:t>
                      </a:r>
                      <a:endParaRPr lang="en-US" sz="800" b="0" i="0" u="none" strike="noStrike">
                        <a:solidFill>
                          <a:srgbClr val="000000"/>
                        </a:solidFill>
                        <a:effectLst/>
                        <a:latin typeface="Calibri" panose="020F0502020204030204" pitchFamily="34" charset="0"/>
                      </a:endParaRPr>
                    </a:p>
                  </a:txBody>
                  <a:tcPr marL="6392" marR="6392" marT="639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fr-FR" sz="800" b="0" i="0" u="none" strike="noStrike">
                          <a:solidFill>
                            <a:srgbClr val="000000"/>
                          </a:solidFill>
                          <a:effectLst/>
                          <a:latin typeface="Calibri" panose="020F0502020204030204" pitchFamily="34" charset="0"/>
                        </a:rPr>
                        <a:t>     171.30 </a:t>
                      </a:r>
                      <a:endParaRPr lang="en-US" sz="800" b="0" i="0" u="none" strike="noStrike">
                        <a:solidFill>
                          <a:srgbClr val="000000"/>
                        </a:solidFill>
                        <a:effectLst/>
                        <a:latin typeface="Calibri" panose="020F0502020204030204" pitchFamily="34" charset="0"/>
                      </a:endParaRPr>
                    </a:p>
                  </a:txBody>
                  <a:tcPr marL="6392" marR="6392" marT="639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fr-FR" sz="800" b="0" i="0" u="none" strike="noStrike">
                          <a:solidFill>
                            <a:srgbClr val="000000"/>
                          </a:solidFill>
                          <a:effectLst/>
                          <a:latin typeface="Calibri" panose="020F0502020204030204" pitchFamily="34" charset="0"/>
                        </a:rPr>
                        <a:t>     132.10 </a:t>
                      </a:r>
                      <a:endParaRPr lang="en-US" sz="800" b="0" i="0" u="none" strike="noStrike">
                        <a:solidFill>
                          <a:srgbClr val="000000"/>
                        </a:solidFill>
                        <a:effectLst/>
                        <a:latin typeface="Calibri" panose="020F0502020204030204" pitchFamily="34" charset="0"/>
                      </a:endParaRPr>
                    </a:p>
                  </a:txBody>
                  <a:tcPr marL="6392" marR="6392" marT="639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fr-FR" sz="800" b="0" i="0" u="none" strike="noStrike" dirty="0">
                          <a:solidFill>
                            <a:srgbClr val="000000"/>
                          </a:solidFill>
                          <a:effectLst/>
                          <a:latin typeface="Calibri" panose="020F0502020204030204" pitchFamily="34" charset="0"/>
                        </a:rPr>
                        <a:t>          7.10 </a:t>
                      </a:r>
                      <a:endParaRPr lang="en-US" sz="800" b="0" i="0" u="none" strike="noStrike" dirty="0">
                        <a:solidFill>
                          <a:srgbClr val="000000"/>
                        </a:solidFill>
                        <a:effectLst/>
                        <a:latin typeface="Calibri" panose="020F0502020204030204" pitchFamily="34" charset="0"/>
                      </a:endParaRPr>
                    </a:p>
                  </a:txBody>
                  <a:tcPr marL="6392" marR="6392" marT="639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fr-FR" sz="800" b="1" i="0" u="none" strike="noStrike">
                          <a:solidFill>
                            <a:srgbClr val="000000"/>
                          </a:solidFill>
                          <a:effectLst/>
                          <a:latin typeface="Calibri" panose="020F0502020204030204" pitchFamily="34" charset="0"/>
                        </a:rPr>
                        <a:t>     330.10 </a:t>
                      </a:r>
                      <a:endParaRPr lang="en-US" sz="800" b="1" i="0" u="none" strike="noStrike">
                        <a:solidFill>
                          <a:srgbClr val="000000"/>
                        </a:solidFill>
                        <a:effectLst/>
                        <a:latin typeface="Calibri" panose="020F0502020204030204" pitchFamily="34" charset="0"/>
                      </a:endParaRPr>
                    </a:p>
                  </a:txBody>
                  <a:tcPr marL="6392" marR="6392" marT="639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31393">
                <a:tc>
                  <a:txBody>
                    <a:bodyPr/>
                    <a:lstStyle/>
                    <a:p>
                      <a:pPr algn="ctr" fontAlgn="ctr"/>
                      <a:r>
                        <a:rPr lang="fr-FR" sz="800" b="0" i="0" u="none" strike="noStrike">
                          <a:solidFill>
                            <a:srgbClr val="000000"/>
                          </a:solidFill>
                          <a:effectLst/>
                          <a:latin typeface="Calibri" panose="020F0502020204030204" pitchFamily="34" charset="0"/>
                        </a:rPr>
                        <a:t>2014</a:t>
                      </a:r>
                      <a:endParaRPr lang="en-US" sz="800" b="0" i="0" u="none" strike="noStrike">
                        <a:solidFill>
                          <a:srgbClr val="000000"/>
                        </a:solidFill>
                        <a:effectLst/>
                        <a:latin typeface="Calibri" panose="020F0502020204030204" pitchFamily="34" charset="0"/>
                      </a:endParaRPr>
                    </a:p>
                  </a:txBody>
                  <a:tcPr marL="6392" marR="6392" marT="639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r" fontAlgn="ctr"/>
                      <a:r>
                        <a:rPr lang="fr-FR" sz="800" b="0" i="0" u="none" strike="noStrike">
                          <a:solidFill>
                            <a:srgbClr val="000000"/>
                          </a:solidFill>
                          <a:effectLst/>
                          <a:latin typeface="Calibri" panose="020F0502020204030204" pitchFamily="34" charset="0"/>
                        </a:rPr>
                        <a:t>                                        17.30 </a:t>
                      </a:r>
                      <a:endParaRPr lang="en-US" sz="800" b="0" i="0" u="none" strike="noStrike">
                        <a:solidFill>
                          <a:srgbClr val="000000"/>
                        </a:solidFill>
                        <a:effectLst/>
                        <a:latin typeface="Calibri" panose="020F0502020204030204" pitchFamily="34" charset="0"/>
                      </a:endParaRPr>
                    </a:p>
                  </a:txBody>
                  <a:tcPr marL="6392" marR="6392" marT="639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fr-FR" sz="800" b="0" i="0" u="none" strike="noStrike">
                          <a:solidFill>
                            <a:srgbClr val="000000"/>
                          </a:solidFill>
                          <a:effectLst/>
                          <a:latin typeface="Calibri" panose="020F0502020204030204" pitchFamily="34" charset="0"/>
                        </a:rPr>
                        <a:t>     196.80 </a:t>
                      </a:r>
                      <a:endParaRPr lang="en-US" sz="800" b="0" i="0" u="none" strike="noStrike">
                        <a:solidFill>
                          <a:srgbClr val="000000"/>
                        </a:solidFill>
                        <a:effectLst/>
                        <a:latin typeface="Calibri" panose="020F0502020204030204" pitchFamily="34" charset="0"/>
                      </a:endParaRPr>
                    </a:p>
                  </a:txBody>
                  <a:tcPr marL="6392" marR="6392" marT="639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fr-FR" sz="800" b="0" i="0" u="none" strike="noStrike">
                          <a:solidFill>
                            <a:srgbClr val="000000"/>
                          </a:solidFill>
                          <a:effectLst/>
                          <a:latin typeface="Calibri" panose="020F0502020204030204" pitchFamily="34" charset="0"/>
                        </a:rPr>
                        <a:t>        79.00 </a:t>
                      </a:r>
                      <a:endParaRPr lang="en-US" sz="800" b="0" i="0" u="none" strike="noStrike">
                        <a:solidFill>
                          <a:srgbClr val="000000"/>
                        </a:solidFill>
                        <a:effectLst/>
                        <a:latin typeface="Calibri" panose="020F0502020204030204" pitchFamily="34" charset="0"/>
                      </a:endParaRPr>
                    </a:p>
                  </a:txBody>
                  <a:tcPr marL="6392" marR="6392" marT="639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fr-FR" sz="800" b="0" i="0" u="none" strike="noStrike">
                          <a:solidFill>
                            <a:srgbClr val="000000"/>
                          </a:solidFill>
                          <a:effectLst/>
                          <a:latin typeface="Calibri" panose="020F0502020204030204" pitchFamily="34" charset="0"/>
                        </a:rPr>
                        <a:t>        10.00 </a:t>
                      </a:r>
                      <a:endParaRPr lang="en-US" sz="800" b="0" i="0" u="none" strike="noStrike">
                        <a:solidFill>
                          <a:srgbClr val="000000"/>
                        </a:solidFill>
                        <a:effectLst/>
                        <a:latin typeface="Calibri" panose="020F0502020204030204" pitchFamily="34" charset="0"/>
                      </a:endParaRPr>
                    </a:p>
                  </a:txBody>
                  <a:tcPr marL="6392" marR="6392" marT="639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fr-FR" sz="800" b="1" i="0" u="none" strike="noStrike">
                          <a:solidFill>
                            <a:srgbClr val="000000"/>
                          </a:solidFill>
                          <a:effectLst/>
                          <a:latin typeface="Calibri" panose="020F0502020204030204" pitchFamily="34" charset="0"/>
                        </a:rPr>
                        <a:t>     303.10 </a:t>
                      </a:r>
                      <a:endParaRPr lang="en-US" sz="800" b="1" i="0" u="none" strike="noStrike">
                        <a:solidFill>
                          <a:srgbClr val="000000"/>
                        </a:solidFill>
                        <a:effectLst/>
                        <a:latin typeface="Calibri" panose="020F0502020204030204" pitchFamily="34" charset="0"/>
                      </a:endParaRPr>
                    </a:p>
                  </a:txBody>
                  <a:tcPr marL="6392" marR="6392" marT="639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31393">
                <a:tc>
                  <a:txBody>
                    <a:bodyPr/>
                    <a:lstStyle/>
                    <a:p>
                      <a:pPr algn="ctr" fontAlgn="ctr"/>
                      <a:r>
                        <a:rPr lang="fr-FR" sz="800" b="0" i="0" u="none" strike="noStrike">
                          <a:solidFill>
                            <a:srgbClr val="000000"/>
                          </a:solidFill>
                          <a:effectLst/>
                          <a:latin typeface="Calibri" panose="020F0502020204030204" pitchFamily="34" charset="0"/>
                        </a:rPr>
                        <a:t>2015</a:t>
                      </a:r>
                      <a:endParaRPr lang="en-US" sz="800" b="0" i="0" u="none" strike="noStrike">
                        <a:solidFill>
                          <a:srgbClr val="000000"/>
                        </a:solidFill>
                        <a:effectLst/>
                        <a:latin typeface="Calibri" panose="020F0502020204030204" pitchFamily="34" charset="0"/>
                      </a:endParaRPr>
                    </a:p>
                  </a:txBody>
                  <a:tcPr marL="6392" marR="6392" marT="639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r" fontAlgn="ctr"/>
                      <a:r>
                        <a:rPr lang="fr-FR" sz="800" b="0" i="0" u="none" strike="noStrike">
                          <a:solidFill>
                            <a:srgbClr val="000000"/>
                          </a:solidFill>
                          <a:effectLst/>
                          <a:latin typeface="Calibri" panose="020F0502020204030204" pitchFamily="34" charset="0"/>
                        </a:rPr>
                        <a:t>                                        72.40 </a:t>
                      </a:r>
                      <a:endParaRPr lang="en-US" sz="800" b="0" i="0" u="none" strike="noStrike">
                        <a:solidFill>
                          <a:srgbClr val="000000"/>
                        </a:solidFill>
                        <a:effectLst/>
                        <a:latin typeface="Calibri" panose="020F0502020204030204" pitchFamily="34" charset="0"/>
                      </a:endParaRPr>
                    </a:p>
                  </a:txBody>
                  <a:tcPr marL="6392" marR="6392" marT="639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fr-FR" sz="800" b="0" i="0" u="none" strike="noStrike">
                          <a:solidFill>
                            <a:srgbClr val="000000"/>
                          </a:solidFill>
                          <a:effectLst/>
                          <a:latin typeface="Calibri" panose="020F0502020204030204" pitchFamily="34" charset="0"/>
                        </a:rPr>
                        <a:t>     224.90 </a:t>
                      </a:r>
                      <a:endParaRPr lang="en-US" sz="800" b="0" i="0" u="none" strike="noStrike">
                        <a:solidFill>
                          <a:srgbClr val="000000"/>
                        </a:solidFill>
                        <a:effectLst/>
                        <a:latin typeface="Calibri" panose="020F0502020204030204" pitchFamily="34" charset="0"/>
                      </a:endParaRPr>
                    </a:p>
                  </a:txBody>
                  <a:tcPr marL="6392" marR="6392" marT="639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fr-FR" sz="800" b="0" i="0" u="none" strike="noStrike">
                          <a:solidFill>
                            <a:srgbClr val="000000"/>
                          </a:solidFill>
                          <a:effectLst/>
                          <a:latin typeface="Calibri" panose="020F0502020204030204" pitchFamily="34" charset="0"/>
                        </a:rPr>
                        <a:t>     108.40 </a:t>
                      </a:r>
                      <a:endParaRPr lang="en-US" sz="800" b="0" i="0" u="none" strike="noStrike">
                        <a:solidFill>
                          <a:srgbClr val="000000"/>
                        </a:solidFill>
                        <a:effectLst/>
                        <a:latin typeface="Calibri" panose="020F0502020204030204" pitchFamily="34" charset="0"/>
                      </a:endParaRPr>
                    </a:p>
                  </a:txBody>
                  <a:tcPr marL="6392" marR="6392" marT="639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fr-FR" sz="800" b="0" i="0" u="none" strike="noStrike">
                          <a:solidFill>
                            <a:srgbClr val="000000"/>
                          </a:solidFill>
                          <a:effectLst/>
                          <a:latin typeface="Calibri" panose="020F0502020204030204" pitchFamily="34" charset="0"/>
                        </a:rPr>
                        <a:t>        15.00 </a:t>
                      </a:r>
                      <a:endParaRPr lang="en-US" sz="800" b="0" i="0" u="none" strike="noStrike">
                        <a:solidFill>
                          <a:srgbClr val="000000"/>
                        </a:solidFill>
                        <a:effectLst/>
                        <a:latin typeface="Calibri" panose="020F0502020204030204" pitchFamily="34" charset="0"/>
                      </a:endParaRPr>
                    </a:p>
                  </a:txBody>
                  <a:tcPr marL="6392" marR="6392" marT="639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fr-FR" sz="800" b="1" i="0" u="none" strike="noStrike">
                          <a:solidFill>
                            <a:srgbClr val="000000"/>
                          </a:solidFill>
                          <a:effectLst/>
                          <a:latin typeface="Calibri" panose="020F0502020204030204" pitchFamily="34" charset="0"/>
                        </a:rPr>
                        <a:t>     420.70 </a:t>
                      </a:r>
                      <a:endParaRPr lang="en-US" sz="800" b="1" i="0" u="none" strike="noStrike">
                        <a:solidFill>
                          <a:srgbClr val="000000"/>
                        </a:solidFill>
                        <a:effectLst/>
                        <a:latin typeface="Calibri" panose="020F0502020204030204" pitchFamily="34" charset="0"/>
                      </a:endParaRPr>
                    </a:p>
                  </a:txBody>
                  <a:tcPr marL="6392" marR="6392" marT="639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31393">
                <a:tc>
                  <a:txBody>
                    <a:bodyPr/>
                    <a:lstStyle/>
                    <a:p>
                      <a:pPr algn="ctr" fontAlgn="ctr"/>
                      <a:r>
                        <a:rPr lang="fr-FR" sz="800" b="1" i="0" u="none" strike="noStrike">
                          <a:solidFill>
                            <a:srgbClr val="000000"/>
                          </a:solidFill>
                          <a:effectLst/>
                          <a:latin typeface="Calibri" panose="020F0502020204030204" pitchFamily="34" charset="0"/>
                        </a:rPr>
                        <a:t>Total</a:t>
                      </a:r>
                      <a:endParaRPr lang="en-US" sz="800" b="1" i="0" u="none" strike="noStrike">
                        <a:solidFill>
                          <a:srgbClr val="000000"/>
                        </a:solidFill>
                        <a:effectLst/>
                        <a:latin typeface="Calibri" panose="020F0502020204030204" pitchFamily="34" charset="0"/>
                      </a:endParaRPr>
                    </a:p>
                  </a:txBody>
                  <a:tcPr marL="6392" marR="6392" marT="639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fr-FR" sz="800" b="1" i="0" u="none" strike="noStrike">
                          <a:solidFill>
                            <a:srgbClr val="000000"/>
                          </a:solidFill>
                          <a:effectLst/>
                          <a:latin typeface="Calibri" panose="020F0502020204030204" pitchFamily="34" charset="0"/>
                        </a:rPr>
                        <a:t>                                      142.30 </a:t>
                      </a:r>
                      <a:endParaRPr lang="en-US" sz="800" b="1" i="0" u="none" strike="noStrike">
                        <a:solidFill>
                          <a:srgbClr val="000000"/>
                        </a:solidFill>
                        <a:effectLst/>
                        <a:latin typeface="Calibri" panose="020F0502020204030204" pitchFamily="34" charset="0"/>
                      </a:endParaRPr>
                    </a:p>
                  </a:txBody>
                  <a:tcPr marL="6392" marR="6392" marT="639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fr-FR" sz="800" b="1" i="0" u="none" strike="noStrike">
                          <a:solidFill>
                            <a:srgbClr val="000000"/>
                          </a:solidFill>
                          <a:effectLst/>
                          <a:latin typeface="Calibri" panose="020F0502020204030204" pitchFamily="34" charset="0"/>
                        </a:rPr>
                        <a:t>     607.50 </a:t>
                      </a:r>
                      <a:endParaRPr lang="en-US" sz="800" b="1" i="0" u="none" strike="noStrike">
                        <a:solidFill>
                          <a:srgbClr val="000000"/>
                        </a:solidFill>
                        <a:effectLst/>
                        <a:latin typeface="Calibri" panose="020F0502020204030204" pitchFamily="34" charset="0"/>
                      </a:endParaRPr>
                    </a:p>
                  </a:txBody>
                  <a:tcPr marL="6392" marR="6392" marT="639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fr-FR" sz="800" b="1" i="0" u="none" strike="noStrike">
                          <a:solidFill>
                            <a:srgbClr val="000000"/>
                          </a:solidFill>
                          <a:effectLst/>
                          <a:latin typeface="Calibri" panose="020F0502020204030204" pitchFamily="34" charset="0"/>
                        </a:rPr>
                        <a:t>     380.00 </a:t>
                      </a:r>
                      <a:endParaRPr lang="en-US" sz="800" b="1" i="0" u="none" strike="noStrike">
                        <a:solidFill>
                          <a:srgbClr val="000000"/>
                        </a:solidFill>
                        <a:effectLst/>
                        <a:latin typeface="Calibri" panose="020F0502020204030204" pitchFamily="34" charset="0"/>
                      </a:endParaRPr>
                    </a:p>
                  </a:txBody>
                  <a:tcPr marL="6392" marR="6392" marT="639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fr-FR" sz="800" b="1" i="0" u="none" strike="noStrike">
                          <a:solidFill>
                            <a:srgbClr val="000000"/>
                          </a:solidFill>
                          <a:effectLst/>
                          <a:latin typeface="Calibri" panose="020F0502020204030204" pitchFamily="34" charset="0"/>
                        </a:rPr>
                        <a:t>        40.30 </a:t>
                      </a:r>
                      <a:endParaRPr lang="en-US" sz="800" b="1" i="0" u="none" strike="noStrike">
                        <a:solidFill>
                          <a:srgbClr val="000000"/>
                        </a:solidFill>
                        <a:effectLst/>
                        <a:latin typeface="Calibri" panose="020F0502020204030204" pitchFamily="34" charset="0"/>
                      </a:endParaRPr>
                    </a:p>
                  </a:txBody>
                  <a:tcPr marL="6392" marR="6392" marT="639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fr-FR" sz="800" b="1" i="0" u="none" strike="noStrike" dirty="0">
                          <a:solidFill>
                            <a:srgbClr val="000000"/>
                          </a:solidFill>
                          <a:effectLst/>
                          <a:latin typeface="Calibri" panose="020F0502020204030204" pitchFamily="34" charset="0"/>
                        </a:rPr>
                        <a:t>  1,170.00 </a:t>
                      </a:r>
                      <a:endParaRPr lang="en-US" sz="800" b="1" i="0" u="none" strike="noStrike" dirty="0">
                        <a:solidFill>
                          <a:srgbClr val="000000"/>
                        </a:solidFill>
                        <a:effectLst/>
                        <a:latin typeface="Calibri" panose="020F0502020204030204" pitchFamily="34" charset="0"/>
                      </a:endParaRPr>
                    </a:p>
                  </a:txBody>
                  <a:tcPr marL="6392" marR="6392" marT="639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bl>
          </a:graphicData>
        </a:graphic>
      </p:graphicFrame>
      <p:sp>
        <p:nvSpPr>
          <p:cNvPr id="5" name="Text Placeholder 4"/>
          <p:cNvSpPr>
            <a:spLocks noGrp="1"/>
          </p:cNvSpPr>
          <p:nvPr>
            <p:ph type="body" sz="quarter" idx="3"/>
          </p:nvPr>
        </p:nvSpPr>
        <p:spPr/>
        <p:txBody>
          <a:bodyPr>
            <a:normAutofit fontScale="92500" lnSpcReduction="20000"/>
          </a:bodyPr>
          <a:lstStyle/>
          <a:p>
            <a:r>
              <a:rPr lang="en-US" dirty="0"/>
              <a:t>Pattern of Cost of Parallel Implementation Arrangement </a:t>
            </a:r>
            <a:r>
              <a:rPr lang="en-US" dirty="0" smtClean="0"/>
              <a:t>(US$ millions), </a:t>
            </a:r>
            <a:r>
              <a:rPr lang="en-US" dirty="0"/>
              <a:t>2011–15</a:t>
            </a:r>
          </a:p>
        </p:txBody>
      </p:sp>
      <p:graphicFrame>
        <p:nvGraphicFramePr>
          <p:cNvPr id="8" name="Graphique 8"/>
          <p:cNvGraphicFramePr>
            <a:graphicFrameLocks noGrp="1"/>
          </p:cNvGraphicFramePr>
          <p:nvPr>
            <p:ph sz="quarter" idx="4"/>
            <p:extLst>
              <p:ext uri="{D42A27DB-BD31-4B8C-83A1-F6EECF244321}">
                <p14:modId xmlns:p14="http://schemas.microsoft.com/office/powerpoint/2010/main" val="3569172428"/>
              </p:ext>
            </p:extLst>
          </p:nvPr>
        </p:nvGraphicFramePr>
        <p:xfrm>
          <a:off x="4222045" y="2488406"/>
          <a:ext cx="4464756" cy="296346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918788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2901"/>
            <a:ext cx="8229600" cy="718456"/>
          </a:xfrm>
        </p:spPr>
        <p:txBody>
          <a:bodyPr>
            <a:normAutofit fontScale="90000"/>
          </a:bodyPr>
          <a:lstStyle/>
          <a:p>
            <a:r>
              <a:rPr lang="en-US" dirty="0" smtClean="0"/>
              <a:t>SYNTHESIS: Cost breakdown by parallel arrangement</a:t>
            </a:r>
            <a:endParaRPr lang="en-US" dirty="0"/>
          </a:p>
        </p:txBody>
      </p:sp>
      <p:sp>
        <p:nvSpPr>
          <p:cNvPr id="3" name="Text Placeholder 2"/>
          <p:cNvSpPr>
            <a:spLocks noGrp="1"/>
          </p:cNvSpPr>
          <p:nvPr>
            <p:ph type="body" idx="1"/>
          </p:nvPr>
        </p:nvSpPr>
        <p:spPr>
          <a:xfrm>
            <a:off x="457200" y="1322614"/>
            <a:ext cx="4040188" cy="852261"/>
          </a:xfrm>
        </p:spPr>
        <p:txBody>
          <a:bodyPr>
            <a:normAutofit/>
          </a:bodyPr>
          <a:lstStyle/>
          <a:p>
            <a:r>
              <a:rPr lang="en-US" sz="1600" dirty="0"/>
              <a:t>Breakdown of Total Cost of Parallel Implementation Arrangements by Cost Element (in US$ millions)</a:t>
            </a:r>
          </a:p>
          <a:p>
            <a:endParaRPr lang="en-US" sz="1600" dirty="0"/>
          </a:p>
        </p:txBody>
      </p:sp>
      <p:graphicFrame>
        <p:nvGraphicFramePr>
          <p:cNvPr id="7" name="Content Placeholder 6"/>
          <p:cNvGraphicFramePr>
            <a:graphicFrameLocks noGrp="1"/>
          </p:cNvGraphicFramePr>
          <p:nvPr>
            <p:ph sz="half" idx="2"/>
            <p:extLst/>
          </p:nvPr>
        </p:nvGraphicFramePr>
        <p:xfrm>
          <a:off x="493296" y="2576512"/>
          <a:ext cx="4004091" cy="2997117"/>
        </p:xfrm>
        <a:graphic>
          <a:graphicData uri="http://schemas.openxmlformats.org/drawingml/2006/table">
            <a:tbl>
              <a:tblPr/>
              <a:tblGrid>
                <a:gridCol w="2810651"/>
                <a:gridCol w="596720"/>
                <a:gridCol w="596720"/>
              </a:tblGrid>
              <a:tr h="247308">
                <a:tc>
                  <a:txBody>
                    <a:bodyPr/>
                    <a:lstStyle/>
                    <a:p>
                      <a:pPr algn="l" fontAlgn="ctr"/>
                      <a:r>
                        <a:rPr lang="en-US" sz="800" b="1" i="0" u="none" strike="noStrike">
                          <a:solidFill>
                            <a:srgbClr val="FFFFFF"/>
                          </a:solidFill>
                          <a:effectLst/>
                          <a:latin typeface="Calibri" panose="020F0502020204030204" pitchFamily="34" charset="0"/>
                        </a:rPr>
                        <a:t> </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gridSpan="2">
                  <a:txBody>
                    <a:bodyPr/>
                    <a:lstStyle/>
                    <a:p>
                      <a:pPr algn="ctr" fontAlgn="ctr"/>
                      <a:r>
                        <a:rPr lang="en-US" sz="800" b="1" i="0" u="none" strike="noStrike">
                          <a:solidFill>
                            <a:srgbClr val="FFFFFF"/>
                          </a:solidFill>
                          <a:effectLst/>
                          <a:latin typeface="Calibri" panose="020F0502020204030204" pitchFamily="34" charset="0"/>
                        </a:rPr>
                        <a:t> </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tc hMerge="1">
                  <a:txBody>
                    <a:bodyPr/>
                    <a:lstStyle/>
                    <a:p>
                      <a:endParaRPr lang="en-US"/>
                    </a:p>
                  </a:txBody>
                  <a:tcPr/>
                </a:tc>
              </a:tr>
              <a:tr h="247308">
                <a:tc>
                  <a:txBody>
                    <a:bodyPr/>
                    <a:lstStyle/>
                    <a:p>
                      <a:pPr algn="l" fontAlgn="ctr"/>
                      <a:r>
                        <a:rPr lang="en-US" sz="800" b="1" i="0" u="none" strike="noStrike">
                          <a:solidFill>
                            <a:srgbClr val="FFFFFF"/>
                          </a:solidFill>
                          <a:effectLst/>
                          <a:latin typeface="Calibri" panose="020F0502020204030204" pitchFamily="34" charset="0"/>
                        </a:rPr>
                        <a:t>Cost Driver</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gridSpan="2">
                  <a:txBody>
                    <a:bodyPr/>
                    <a:lstStyle/>
                    <a:p>
                      <a:pPr algn="ctr" fontAlgn="ctr"/>
                      <a:r>
                        <a:rPr lang="fr-FR" sz="800" b="1" i="0" u="none" strike="noStrike">
                          <a:solidFill>
                            <a:srgbClr val="FFFFFF"/>
                          </a:solidFill>
                          <a:effectLst/>
                          <a:latin typeface="Calibri" panose="020F0502020204030204" pitchFamily="34" charset="0"/>
                        </a:rPr>
                        <a:t>2011–15</a:t>
                      </a:r>
                      <a:endParaRPr lang="en-US" sz="800" b="1" i="0" u="none" strike="noStrike">
                        <a:solidFill>
                          <a:srgbClr val="FFFFFF"/>
                        </a:solidFill>
                        <a:effectLst/>
                        <a:latin typeface="Calibri" panose="020F0502020204030204" pitchFamily="34" charset="0"/>
                      </a:endParaRP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tc hMerge="1">
                  <a:txBody>
                    <a:bodyPr/>
                    <a:lstStyle/>
                    <a:p>
                      <a:endParaRPr lang="en-US"/>
                    </a:p>
                  </a:txBody>
                  <a:tcPr/>
                </a:tc>
              </a:tr>
              <a:tr h="247308">
                <a:tc>
                  <a:txBody>
                    <a:bodyPr/>
                    <a:lstStyle/>
                    <a:p>
                      <a:pPr algn="l" fontAlgn="ctr"/>
                      <a:r>
                        <a:rPr lang="fr-FR" sz="800" b="0" i="0" u="none" strike="noStrike">
                          <a:solidFill>
                            <a:srgbClr val="000000"/>
                          </a:solidFill>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r" fontAlgn="ctr"/>
                      <a:r>
                        <a:rPr lang="en-US" sz="800" b="0" i="0" u="none" strike="noStrike">
                          <a:solidFill>
                            <a:srgbClr val="000000"/>
                          </a:solidFill>
                          <a:effectLst/>
                          <a:latin typeface="Calibri" panose="020F0502020204030204" pitchFamily="34" charset="0"/>
                        </a:rPr>
                        <a:t>Amount</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r" fontAlgn="ctr"/>
                      <a:r>
                        <a:rPr lang="en-US" sz="800" b="0" i="0" u="none" strike="noStrike">
                          <a:solidFill>
                            <a:srgbClr val="000000"/>
                          </a:solidFill>
                          <a:effectLst/>
                          <a:latin typeface="Calibri" panose="020F0502020204030204" pitchFamily="34" charset="0"/>
                        </a:rPr>
                        <a:t>Percent</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r>
              <a:tr h="247308">
                <a:tc>
                  <a:txBody>
                    <a:bodyPr/>
                    <a:lstStyle/>
                    <a:p>
                      <a:pPr algn="l" fontAlgn="ctr"/>
                      <a:r>
                        <a:rPr lang="fr-FR" sz="800" b="0" i="0" u="none" strike="noStrike">
                          <a:solidFill>
                            <a:srgbClr val="000000"/>
                          </a:solidFill>
                          <a:effectLst/>
                          <a:latin typeface="Calibri" panose="020F0502020204030204" pitchFamily="34" charset="0"/>
                        </a:rPr>
                        <a:t>UN Agencies</a:t>
                      </a:r>
                      <a:endParaRPr lang="en-US" sz="800" b="0" i="0" u="none" strike="noStrike">
                        <a:solidFill>
                          <a:srgbClr val="000000"/>
                        </a:solidFill>
                        <a:effectLst/>
                        <a:latin typeface="Calibri" panose="020F0502020204030204" pitchFamily="34" charset="0"/>
                      </a:endParaRP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r" fontAlgn="ctr"/>
                      <a:r>
                        <a:rPr lang="en-US" sz="800" b="0" i="0" u="none" strike="noStrike">
                          <a:solidFill>
                            <a:srgbClr val="000000"/>
                          </a:solidFill>
                          <a:effectLst/>
                          <a:latin typeface="Calibri" panose="020F0502020204030204" pitchFamily="34" charset="0"/>
                        </a:rPr>
                        <a:t>510.6</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r" fontAlgn="ctr"/>
                      <a:r>
                        <a:rPr lang="en-US" sz="800" b="0" i="0" u="none" strike="noStrike">
                          <a:solidFill>
                            <a:srgbClr val="000000"/>
                          </a:solidFill>
                          <a:effectLst/>
                          <a:latin typeface="Calibri" panose="020F0502020204030204" pitchFamily="34" charset="0"/>
                        </a:rPr>
                        <a:t>44</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r>
              <a:tr h="247308">
                <a:tc>
                  <a:txBody>
                    <a:bodyPr/>
                    <a:lstStyle/>
                    <a:p>
                      <a:pPr algn="l" fontAlgn="ctr"/>
                      <a:r>
                        <a:rPr lang="fr-FR" sz="800" b="0" i="0" u="none" strike="noStrike">
                          <a:solidFill>
                            <a:srgbClr val="000000"/>
                          </a:solidFill>
                          <a:effectLst/>
                          <a:latin typeface="Calibri" panose="020F0502020204030204" pitchFamily="34" charset="0"/>
                        </a:rPr>
                        <a:t>NGOs</a:t>
                      </a:r>
                      <a:endParaRPr lang="en-US" sz="800" b="0" i="0" u="none" strike="noStrike">
                        <a:solidFill>
                          <a:srgbClr val="000000"/>
                        </a:solidFill>
                        <a:effectLst/>
                        <a:latin typeface="Calibri" panose="020F0502020204030204" pitchFamily="34" charset="0"/>
                      </a:endParaRP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0B4"/>
                    </a:solidFill>
                  </a:tcPr>
                </a:tc>
                <a:tc>
                  <a:txBody>
                    <a:bodyPr/>
                    <a:lstStyle/>
                    <a:p>
                      <a:pPr algn="r" fontAlgn="ctr"/>
                      <a:r>
                        <a:rPr lang="en-US" sz="800" b="0" i="0" u="none" strike="noStrike">
                          <a:solidFill>
                            <a:srgbClr val="000000"/>
                          </a:solidFill>
                          <a:effectLst/>
                          <a:latin typeface="Calibri" panose="020F0502020204030204" pitchFamily="34" charset="0"/>
                        </a:rPr>
                        <a:t>258.7</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0B4"/>
                    </a:solidFill>
                  </a:tcPr>
                </a:tc>
                <a:tc>
                  <a:txBody>
                    <a:bodyPr/>
                    <a:lstStyle/>
                    <a:p>
                      <a:pPr algn="r" fontAlgn="ctr"/>
                      <a:r>
                        <a:rPr lang="en-US" sz="800" b="0" i="0" u="none" strike="noStrike">
                          <a:solidFill>
                            <a:srgbClr val="000000"/>
                          </a:solidFill>
                          <a:effectLst/>
                          <a:latin typeface="Calibri" panose="020F0502020204030204" pitchFamily="34" charset="0"/>
                        </a:rPr>
                        <a:t>22</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0B4"/>
                    </a:solidFill>
                  </a:tcPr>
                </a:tc>
              </a:tr>
              <a:tr h="247308">
                <a:tc>
                  <a:txBody>
                    <a:bodyPr/>
                    <a:lstStyle/>
                    <a:p>
                      <a:pPr algn="l" fontAlgn="ctr"/>
                      <a:r>
                        <a:rPr lang="en-US" sz="800" b="0" i="0" u="none" strike="noStrike">
                          <a:solidFill>
                            <a:srgbClr val="000000"/>
                          </a:solidFill>
                          <a:effectLst/>
                          <a:latin typeface="Calibri" panose="020F0502020204030204" pitchFamily="34" charset="0"/>
                        </a:rPr>
                        <a:t>PIU &amp; Consultancy cost (FM, IA)</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CECE"/>
                    </a:solidFill>
                  </a:tcPr>
                </a:tc>
                <a:tc>
                  <a:txBody>
                    <a:bodyPr/>
                    <a:lstStyle/>
                    <a:p>
                      <a:pPr algn="r" fontAlgn="ctr"/>
                      <a:r>
                        <a:rPr lang="en-US" sz="800" b="0" i="0" u="none" strike="noStrike">
                          <a:solidFill>
                            <a:srgbClr val="000000"/>
                          </a:solidFill>
                          <a:effectLst/>
                          <a:latin typeface="Calibri" panose="020F0502020204030204" pitchFamily="34" charset="0"/>
                        </a:rPr>
                        <a:t>233</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CECE"/>
                    </a:solidFill>
                  </a:tcPr>
                </a:tc>
                <a:tc>
                  <a:txBody>
                    <a:bodyPr/>
                    <a:lstStyle/>
                    <a:p>
                      <a:pPr algn="r" fontAlgn="ctr"/>
                      <a:r>
                        <a:rPr lang="en-US" sz="800" b="0" i="0" u="none" strike="noStrike">
                          <a:solidFill>
                            <a:srgbClr val="000000"/>
                          </a:solidFill>
                          <a:effectLst/>
                          <a:latin typeface="Calibri" panose="020F0502020204030204" pitchFamily="34" charset="0"/>
                        </a:rPr>
                        <a:t>20</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CECE"/>
                    </a:solidFill>
                  </a:tcPr>
                </a:tc>
              </a:tr>
              <a:tr h="247308">
                <a:tc>
                  <a:txBody>
                    <a:bodyPr/>
                    <a:lstStyle/>
                    <a:p>
                      <a:pPr algn="l" fontAlgn="ctr"/>
                      <a:r>
                        <a:rPr lang="fr-FR" sz="800" b="0" i="0" u="none" strike="noStrike">
                          <a:solidFill>
                            <a:srgbClr val="000000"/>
                          </a:solidFill>
                          <a:effectLst/>
                          <a:latin typeface="Calibri" panose="020F0502020204030204" pitchFamily="34" charset="0"/>
                        </a:rPr>
                        <a:t>FM Technical Assistance (TA)</a:t>
                      </a:r>
                      <a:endParaRPr lang="en-US" sz="800" b="0" i="0" u="none" strike="noStrike">
                        <a:solidFill>
                          <a:srgbClr val="000000"/>
                        </a:solidFill>
                        <a:effectLst/>
                        <a:latin typeface="Calibri" panose="020F0502020204030204" pitchFamily="34" charset="0"/>
                      </a:endParaRP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r" fontAlgn="ctr"/>
                      <a:r>
                        <a:rPr lang="en-US" sz="800" b="0" i="0" u="none" strike="noStrike">
                          <a:solidFill>
                            <a:srgbClr val="000000"/>
                          </a:solidFill>
                          <a:effectLst/>
                          <a:latin typeface="Calibri" panose="020F0502020204030204" pitchFamily="34" charset="0"/>
                        </a:rPr>
                        <a:t>88.6</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r" fontAlgn="ctr"/>
                      <a:r>
                        <a:rPr lang="en-US" sz="800" b="0" i="0" u="none" strike="noStrike">
                          <a:solidFill>
                            <a:srgbClr val="000000"/>
                          </a:solidFill>
                          <a:effectLst/>
                          <a:latin typeface="Calibri" panose="020F0502020204030204" pitchFamily="34" charset="0"/>
                        </a:rPr>
                        <a:t>7</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r>
              <a:tr h="247308">
                <a:tc>
                  <a:txBody>
                    <a:bodyPr/>
                    <a:lstStyle/>
                    <a:p>
                      <a:pPr algn="l" fontAlgn="ctr"/>
                      <a:r>
                        <a:rPr lang="fr-FR" sz="800" b="0" i="0" u="none" strike="noStrike">
                          <a:solidFill>
                            <a:srgbClr val="000000"/>
                          </a:solidFill>
                          <a:effectLst/>
                          <a:latin typeface="Calibri" panose="020F0502020204030204" pitchFamily="34" charset="0"/>
                        </a:rPr>
                        <a:t>External Audit</a:t>
                      </a:r>
                      <a:endParaRPr lang="en-US" sz="800" b="0" i="0" u="none" strike="noStrike">
                        <a:solidFill>
                          <a:srgbClr val="000000"/>
                        </a:solidFill>
                        <a:effectLst/>
                        <a:latin typeface="Calibri" panose="020F0502020204030204" pitchFamily="34" charset="0"/>
                      </a:endParaRP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fontAlgn="ctr"/>
                      <a:r>
                        <a:rPr lang="en-US" sz="800" b="0" i="0" u="none" strike="noStrike">
                          <a:solidFill>
                            <a:srgbClr val="000000"/>
                          </a:solidFill>
                          <a:effectLst/>
                          <a:latin typeface="Calibri" panose="020F0502020204030204" pitchFamily="34" charset="0"/>
                        </a:rPr>
                        <a:t>54.2</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fontAlgn="ctr"/>
                      <a:r>
                        <a:rPr lang="en-US" sz="800" b="0" i="0" u="none" strike="noStrike">
                          <a:solidFill>
                            <a:srgbClr val="000000"/>
                          </a:solidFill>
                          <a:effectLst/>
                          <a:latin typeface="Calibri" panose="020F0502020204030204" pitchFamily="34" charset="0"/>
                        </a:rPr>
                        <a:t>5</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r>
              <a:tr h="247308">
                <a:tc>
                  <a:txBody>
                    <a:bodyPr/>
                    <a:lstStyle/>
                    <a:p>
                      <a:pPr algn="l" fontAlgn="ctr"/>
                      <a:r>
                        <a:rPr lang="fr-FR" sz="800" b="0" i="0" u="none" strike="noStrike">
                          <a:solidFill>
                            <a:srgbClr val="000000"/>
                          </a:solidFill>
                          <a:effectLst/>
                          <a:latin typeface="Calibri" panose="020F0502020204030204" pitchFamily="34" charset="0"/>
                        </a:rPr>
                        <a:t>Fiduciary Agent (FA)</a:t>
                      </a:r>
                      <a:endParaRPr lang="en-US" sz="800" b="0" i="0" u="none" strike="noStrike">
                        <a:solidFill>
                          <a:srgbClr val="000000"/>
                        </a:solidFill>
                        <a:effectLst/>
                        <a:latin typeface="Calibri" panose="020F0502020204030204" pitchFamily="34" charset="0"/>
                      </a:endParaRP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DCE4"/>
                    </a:solidFill>
                  </a:tcPr>
                </a:tc>
                <a:tc>
                  <a:txBody>
                    <a:bodyPr/>
                    <a:lstStyle/>
                    <a:p>
                      <a:pPr algn="r" fontAlgn="ctr"/>
                      <a:r>
                        <a:rPr lang="en-US" sz="800" b="0" i="0" u="none" strike="noStrike">
                          <a:solidFill>
                            <a:srgbClr val="000000"/>
                          </a:solidFill>
                          <a:effectLst/>
                          <a:latin typeface="Calibri" panose="020F0502020204030204" pitchFamily="34" charset="0"/>
                        </a:rPr>
                        <a:t>23.8</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DCE4"/>
                    </a:solidFill>
                  </a:tcPr>
                </a:tc>
                <a:tc>
                  <a:txBody>
                    <a:bodyPr/>
                    <a:lstStyle/>
                    <a:p>
                      <a:pPr algn="r" fontAlgn="ctr"/>
                      <a:r>
                        <a:rPr lang="en-US" sz="800" b="0" i="0" u="none" strike="noStrike">
                          <a:solidFill>
                            <a:srgbClr val="000000"/>
                          </a:solidFill>
                          <a:effectLst/>
                          <a:latin typeface="Calibri" panose="020F0502020204030204" pitchFamily="34" charset="0"/>
                        </a:rPr>
                        <a:t>2</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DCE4"/>
                    </a:solidFill>
                  </a:tcPr>
                </a:tc>
              </a:tr>
              <a:tr h="247308">
                <a:tc>
                  <a:txBody>
                    <a:bodyPr/>
                    <a:lstStyle/>
                    <a:p>
                      <a:pPr algn="l" fontAlgn="ctr"/>
                      <a:r>
                        <a:rPr lang="fr-FR" sz="800" b="0" i="0" u="none" strike="noStrike">
                          <a:solidFill>
                            <a:srgbClr val="000000"/>
                          </a:solidFill>
                          <a:effectLst/>
                          <a:latin typeface="Calibri" panose="020F0502020204030204" pitchFamily="34" charset="0"/>
                        </a:rPr>
                        <a:t>Accounting Software</a:t>
                      </a:r>
                      <a:endParaRPr lang="en-US" sz="800" b="0" i="0" u="none" strike="noStrike">
                        <a:solidFill>
                          <a:srgbClr val="000000"/>
                        </a:solidFill>
                        <a:effectLst/>
                        <a:latin typeface="Calibri" panose="020F0502020204030204" pitchFamily="34" charset="0"/>
                      </a:endParaRP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gn="r" fontAlgn="ctr"/>
                      <a:r>
                        <a:rPr lang="en-US" sz="800" b="0" i="0" u="none" strike="noStrike">
                          <a:solidFill>
                            <a:srgbClr val="000000"/>
                          </a:solidFill>
                          <a:effectLst/>
                          <a:latin typeface="Calibri" panose="020F0502020204030204" pitchFamily="34" charset="0"/>
                        </a:rPr>
                        <a:t>1</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gn="r" fontAlgn="ctr"/>
                      <a:r>
                        <a:rPr lang="en-US" sz="800" b="0" i="0" u="none" strike="noStrike">
                          <a:solidFill>
                            <a:srgbClr val="000000"/>
                          </a:solidFill>
                          <a:effectLst/>
                          <a:latin typeface="Calibri" panose="020F0502020204030204" pitchFamily="34" charset="0"/>
                        </a:rPr>
                        <a:t>0</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r>
              <a:tr h="524037">
                <a:tc>
                  <a:txBody>
                    <a:bodyPr/>
                    <a:lstStyle/>
                    <a:p>
                      <a:pPr algn="l" fontAlgn="ctr"/>
                      <a:r>
                        <a:rPr lang="fr-FR" sz="800" b="1" i="0" u="none" strike="noStrike">
                          <a:solidFill>
                            <a:srgbClr val="000000"/>
                          </a:solidFill>
                          <a:effectLst/>
                          <a:latin typeface="Calibri" panose="020F0502020204030204" pitchFamily="34" charset="0"/>
                        </a:rPr>
                        <a:t>Total </a:t>
                      </a:r>
                      <a:endParaRPr lang="en-US" sz="800" b="1" i="0" u="none" strike="noStrike">
                        <a:solidFill>
                          <a:srgbClr val="000000"/>
                        </a:solidFill>
                        <a:effectLst/>
                        <a:latin typeface="Calibri" panose="020F0502020204030204" pitchFamily="34" charset="0"/>
                      </a:endParaRP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sz="800" b="1" i="0" u="none" strike="noStrike">
                          <a:solidFill>
                            <a:srgbClr val="000000"/>
                          </a:solidFill>
                          <a:effectLst/>
                          <a:latin typeface="Calibri" panose="020F0502020204030204" pitchFamily="34" charset="0"/>
                        </a:rPr>
                        <a:t>1,170.00</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sz="800" b="1" i="0" u="none" strike="noStrike" dirty="0">
                          <a:solidFill>
                            <a:srgbClr val="000000"/>
                          </a:solidFill>
                          <a:effectLst/>
                          <a:latin typeface="Calibri" panose="020F0502020204030204" pitchFamily="34" charset="0"/>
                        </a:rPr>
                        <a:t>100%</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5" name="Text Placeholder 4"/>
          <p:cNvSpPr>
            <a:spLocks noGrp="1"/>
          </p:cNvSpPr>
          <p:nvPr>
            <p:ph type="body" sz="quarter" idx="3"/>
          </p:nvPr>
        </p:nvSpPr>
        <p:spPr>
          <a:xfrm>
            <a:off x="4645026" y="1061357"/>
            <a:ext cx="4041775" cy="1113518"/>
          </a:xfrm>
        </p:spPr>
        <p:txBody>
          <a:bodyPr>
            <a:normAutofit/>
          </a:bodyPr>
          <a:lstStyle/>
          <a:p>
            <a:r>
              <a:rPr lang="en-US" sz="1600" dirty="0"/>
              <a:t>Pattern of Cost of Parallel Implementation Arrangements by Cost Element</a:t>
            </a:r>
          </a:p>
          <a:p>
            <a:endParaRPr lang="en-US" dirty="0"/>
          </a:p>
        </p:txBody>
      </p:sp>
      <p:graphicFrame>
        <p:nvGraphicFramePr>
          <p:cNvPr id="8" name="Graphique 1"/>
          <p:cNvGraphicFramePr>
            <a:graphicFrameLocks noGrp="1"/>
          </p:cNvGraphicFramePr>
          <p:nvPr>
            <p:ph sz="quarter" idx="4"/>
            <p:extLst>
              <p:ext uri="{D42A27DB-BD31-4B8C-83A1-F6EECF244321}">
                <p14:modId xmlns:p14="http://schemas.microsoft.com/office/powerpoint/2010/main" val="419885886"/>
              </p:ext>
            </p:extLst>
          </p:nvPr>
        </p:nvGraphicFramePr>
        <p:xfrm>
          <a:off x="4644628" y="2488406"/>
          <a:ext cx="4042172" cy="296346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713159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Findings: DP contributions to cost of parallel arrangements</a:t>
            </a:r>
            <a:endParaRPr lang="en-US" dirty="0"/>
          </a:p>
        </p:txBody>
      </p:sp>
      <p:sp>
        <p:nvSpPr>
          <p:cNvPr id="3" name="Text Placeholder 2"/>
          <p:cNvSpPr>
            <a:spLocks noGrp="1"/>
          </p:cNvSpPr>
          <p:nvPr>
            <p:ph type="body" idx="1"/>
          </p:nvPr>
        </p:nvSpPr>
        <p:spPr/>
        <p:txBody>
          <a:bodyPr>
            <a:normAutofit/>
          </a:bodyPr>
          <a:lstStyle/>
          <a:p>
            <a:r>
              <a:rPr lang="en-US" dirty="0"/>
              <a:t>Development Partner Contributions to Each Cost Element (US$ millions) </a:t>
            </a:r>
          </a:p>
        </p:txBody>
      </p:sp>
      <p:sp>
        <p:nvSpPr>
          <p:cNvPr id="5" name="Text Placeholder 4"/>
          <p:cNvSpPr>
            <a:spLocks noGrp="1"/>
          </p:cNvSpPr>
          <p:nvPr>
            <p:ph type="body" sz="quarter" idx="3"/>
          </p:nvPr>
        </p:nvSpPr>
        <p:spPr/>
        <p:txBody>
          <a:bodyPr>
            <a:normAutofit fontScale="92500" lnSpcReduction="20000"/>
          </a:bodyPr>
          <a:lstStyle/>
          <a:p>
            <a:r>
              <a:rPr lang="en-US" dirty="0"/>
              <a:t>Development Partners’ Contributions to Total Cost of Parallel Implementation Arrangements</a:t>
            </a:r>
          </a:p>
        </p:txBody>
      </p:sp>
      <p:graphicFrame>
        <p:nvGraphicFramePr>
          <p:cNvPr id="7" name="Graphique 5"/>
          <p:cNvGraphicFramePr>
            <a:graphicFrameLocks noGrp="1"/>
          </p:cNvGraphicFramePr>
          <p:nvPr>
            <p:ph sz="half" idx="2"/>
          </p:nvPr>
        </p:nvGraphicFramePr>
        <p:xfrm>
          <a:off x="457200" y="2488406"/>
          <a:ext cx="4039791" cy="296346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ontent Placeholder 7"/>
          <p:cNvGraphicFramePr>
            <a:graphicFrameLocks noGrp="1"/>
          </p:cNvGraphicFramePr>
          <p:nvPr>
            <p:ph sz="quarter" idx="4"/>
            <p:extLst/>
          </p:nvPr>
        </p:nvGraphicFramePr>
        <p:xfrm>
          <a:off x="4644628" y="2488406"/>
          <a:ext cx="4042172" cy="296346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525336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Findings: Cost pattern by regions and disbursement </a:t>
            </a:r>
            <a:endParaRPr lang="en-US" dirty="0"/>
          </a:p>
        </p:txBody>
      </p:sp>
      <p:sp>
        <p:nvSpPr>
          <p:cNvPr id="3" name="Text Placeholder 2"/>
          <p:cNvSpPr>
            <a:spLocks noGrp="1"/>
          </p:cNvSpPr>
          <p:nvPr>
            <p:ph type="body" idx="1"/>
          </p:nvPr>
        </p:nvSpPr>
        <p:spPr/>
        <p:txBody>
          <a:bodyPr>
            <a:normAutofit fontScale="85000" lnSpcReduction="10000"/>
          </a:bodyPr>
          <a:lstStyle/>
          <a:p>
            <a:r>
              <a:rPr lang="en-US" dirty="0"/>
              <a:t>Pattern of All Development Partners’ Contributions to Total Cost of Parallel Implementation Arrangements by Region</a:t>
            </a:r>
          </a:p>
        </p:txBody>
      </p:sp>
      <p:sp>
        <p:nvSpPr>
          <p:cNvPr id="5" name="Text Placeholder 4"/>
          <p:cNvSpPr>
            <a:spLocks noGrp="1"/>
          </p:cNvSpPr>
          <p:nvPr>
            <p:ph type="body" sz="quarter" idx="3"/>
          </p:nvPr>
        </p:nvSpPr>
        <p:spPr/>
        <p:txBody>
          <a:bodyPr>
            <a:normAutofit fontScale="85000" lnSpcReduction="10000"/>
          </a:bodyPr>
          <a:lstStyle/>
          <a:p>
            <a:r>
              <a:rPr lang="en-US" dirty="0"/>
              <a:t>Total Cost and Disbursement of Parallel Implementation by Development Partner and Year, 2011–15 (in US$ millions)</a:t>
            </a:r>
          </a:p>
        </p:txBody>
      </p:sp>
      <p:graphicFrame>
        <p:nvGraphicFramePr>
          <p:cNvPr id="8" name="Content Placeholder 7"/>
          <p:cNvGraphicFramePr>
            <a:graphicFrameLocks noGrp="1"/>
          </p:cNvGraphicFramePr>
          <p:nvPr>
            <p:ph sz="quarter" idx="4"/>
            <p:extLst>
              <p:ext uri="{D42A27DB-BD31-4B8C-83A1-F6EECF244321}">
                <p14:modId xmlns:p14="http://schemas.microsoft.com/office/powerpoint/2010/main" val="3788541061"/>
              </p:ext>
            </p:extLst>
          </p:nvPr>
        </p:nvGraphicFramePr>
        <p:xfrm>
          <a:off x="4644628" y="2828925"/>
          <a:ext cx="4340232" cy="2076641"/>
        </p:xfrm>
        <a:graphic>
          <a:graphicData uri="http://schemas.openxmlformats.org/drawingml/2006/table">
            <a:tbl>
              <a:tblPr firstRow="1" firstCol="1" bandRow="1">
                <a:tableStyleId>{5C22544A-7EE6-4342-B048-85BDC9FD1C3A}</a:tableStyleId>
              </a:tblPr>
              <a:tblGrid>
                <a:gridCol w="1898057"/>
                <a:gridCol w="405457"/>
                <a:gridCol w="388239"/>
                <a:gridCol w="388239"/>
                <a:gridCol w="416279"/>
                <a:gridCol w="416279"/>
                <a:gridCol w="427682"/>
              </a:tblGrid>
              <a:tr h="220768">
                <a:tc rowSpan="2">
                  <a:txBody>
                    <a:bodyPr/>
                    <a:lstStyle/>
                    <a:p>
                      <a:endParaRPr lang="en-US" sz="700" dirty="0">
                        <a:effectLst/>
                        <a:latin typeface="Calibri" panose="020F0502020204030204" pitchFamily="34" charset="0"/>
                      </a:endParaRPr>
                    </a:p>
                  </a:txBody>
                  <a:tcPr marL="29691" marR="29691" marT="0" marB="0" anchor="b"/>
                </a:tc>
                <a:tc gridSpan="6">
                  <a:txBody>
                    <a:bodyPr/>
                    <a:lstStyle/>
                    <a:p>
                      <a:pPr marL="0" marR="0" algn="ctr">
                        <a:lnSpc>
                          <a:spcPts val="1400"/>
                        </a:lnSpc>
                        <a:spcBef>
                          <a:spcPts val="600"/>
                        </a:spcBef>
                        <a:spcAft>
                          <a:spcPts val="0"/>
                        </a:spcAft>
                      </a:pPr>
                      <a:r>
                        <a:rPr lang="en-US" sz="800">
                          <a:effectLst/>
                        </a:rPr>
                        <a:t>GAVI, World Bank, KfW &amp; Global Fund </a:t>
                      </a:r>
                      <a:endParaRPr lang="en-US" sz="800">
                        <a:effectLst/>
                        <a:latin typeface="Times New Roman" panose="02020603050405020304" pitchFamily="18" charset="0"/>
                        <a:ea typeface="Batang" panose="02030600000101010101" pitchFamily="18" charset="-127"/>
                      </a:endParaRPr>
                    </a:p>
                  </a:txBody>
                  <a:tcPr marL="29691" marR="29691"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40682">
                <a:tc vMerge="1">
                  <a:txBody>
                    <a:bodyPr/>
                    <a:lstStyle/>
                    <a:p>
                      <a:endParaRPr lang="en-US"/>
                    </a:p>
                  </a:txBody>
                  <a:tcPr/>
                </a:tc>
                <a:tc>
                  <a:txBody>
                    <a:bodyPr/>
                    <a:lstStyle/>
                    <a:p>
                      <a:pPr marL="0" marR="0" indent="127000" algn="r">
                        <a:lnSpc>
                          <a:spcPts val="1400"/>
                        </a:lnSpc>
                        <a:spcBef>
                          <a:spcPts val="600"/>
                        </a:spcBef>
                        <a:spcAft>
                          <a:spcPts val="0"/>
                        </a:spcAft>
                      </a:pPr>
                      <a:r>
                        <a:rPr lang="fr-FR" sz="700">
                          <a:effectLst/>
                        </a:rPr>
                        <a:t>2011</a:t>
                      </a:r>
                      <a:endParaRPr lang="en-US" sz="800">
                        <a:effectLst/>
                        <a:latin typeface="Times New Roman" panose="02020603050405020304" pitchFamily="18" charset="0"/>
                        <a:ea typeface="Batang" panose="02030600000101010101" pitchFamily="18" charset="-127"/>
                      </a:endParaRPr>
                    </a:p>
                  </a:txBody>
                  <a:tcPr marL="29691" marR="29691" marT="0" marB="0" anchor="b"/>
                </a:tc>
                <a:tc>
                  <a:txBody>
                    <a:bodyPr/>
                    <a:lstStyle/>
                    <a:p>
                      <a:pPr marL="0" marR="0" indent="127000" algn="r">
                        <a:lnSpc>
                          <a:spcPts val="1400"/>
                        </a:lnSpc>
                        <a:spcBef>
                          <a:spcPts val="600"/>
                        </a:spcBef>
                        <a:spcAft>
                          <a:spcPts val="0"/>
                        </a:spcAft>
                      </a:pPr>
                      <a:r>
                        <a:rPr lang="fr-FR" sz="700">
                          <a:effectLst/>
                        </a:rPr>
                        <a:t>2012</a:t>
                      </a:r>
                      <a:endParaRPr lang="en-US" sz="800">
                        <a:effectLst/>
                        <a:latin typeface="Times New Roman" panose="02020603050405020304" pitchFamily="18" charset="0"/>
                        <a:ea typeface="Batang" panose="02030600000101010101" pitchFamily="18" charset="-127"/>
                      </a:endParaRPr>
                    </a:p>
                  </a:txBody>
                  <a:tcPr marL="29691" marR="29691" marT="0" marB="0" anchor="b"/>
                </a:tc>
                <a:tc>
                  <a:txBody>
                    <a:bodyPr/>
                    <a:lstStyle/>
                    <a:p>
                      <a:pPr marL="0" marR="0" indent="127000" algn="r">
                        <a:lnSpc>
                          <a:spcPts val="1400"/>
                        </a:lnSpc>
                        <a:spcBef>
                          <a:spcPts val="600"/>
                        </a:spcBef>
                        <a:spcAft>
                          <a:spcPts val="0"/>
                        </a:spcAft>
                      </a:pPr>
                      <a:r>
                        <a:rPr lang="fr-FR" sz="700">
                          <a:effectLst/>
                        </a:rPr>
                        <a:t>2013</a:t>
                      </a:r>
                      <a:endParaRPr lang="en-US" sz="800">
                        <a:effectLst/>
                        <a:latin typeface="Times New Roman" panose="02020603050405020304" pitchFamily="18" charset="0"/>
                        <a:ea typeface="Batang" panose="02030600000101010101" pitchFamily="18" charset="-127"/>
                      </a:endParaRPr>
                    </a:p>
                  </a:txBody>
                  <a:tcPr marL="29691" marR="29691" marT="0" marB="0" anchor="b"/>
                </a:tc>
                <a:tc>
                  <a:txBody>
                    <a:bodyPr/>
                    <a:lstStyle/>
                    <a:p>
                      <a:pPr marL="0" marR="0" indent="127000" algn="r">
                        <a:lnSpc>
                          <a:spcPts val="1400"/>
                        </a:lnSpc>
                        <a:spcBef>
                          <a:spcPts val="600"/>
                        </a:spcBef>
                        <a:spcAft>
                          <a:spcPts val="0"/>
                        </a:spcAft>
                      </a:pPr>
                      <a:r>
                        <a:rPr lang="fr-FR" sz="700">
                          <a:effectLst/>
                        </a:rPr>
                        <a:t>2014</a:t>
                      </a:r>
                      <a:endParaRPr lang="en-US" sz="800">
                        <a:effectLst/>
                        <a:latin typeface="Times New Roman" panose="02020603050405020304" pitchFamily="18" charset="0"/>
                        <a:ea typeface="Batang" panose="02030600000101010101" pitchFamily="18" charset="-127"/>
                      </a:endParaRPr>
                    </a:p>
                  </a:txBody>
                  <a:tcPr marL="29691" marR="29691" marT="0" marB="0" anchor="b"/>
                </a:tc>
                <a:tc>
                  <a:txBody>
                    <a:bodyPr/>
                    <a:lstStyle/>
                    <a:p>
                      <a:pPr marL="0" marR="0" indent="127000" algn="r">
                        <a:lnSpc>
                          <a:spcPts val="1400"/>
                        </a:lnSpc>
                        <a:spcBef>
                          <a:spcPts val="600"/>
                        </a:spcBef>
                        <a:spcAft>
                          <a:spcPts val="0"/>
                        </a:spcAft>
                      </a:pPr>
                      <a:r>
                        <a:rPr lang="fr-FR" sz="700">
                          <a:effectLst/>
                        </a:rPr>
                        <a:t>2015</a:t>
                      </a:r>
                      <a:endParaRPr lang="en-US" sz="800">
                        <a:effectLst/>
                        <a:latin typeface="Times New Roman" panose="02020603050405020304" pitchFamily="18" charset="0"/>
                        <a:ea typeface="Batang" panose="02030600000101010101" pitchFamily="18" charset="-127"/>
                      </a:endParaRPr>
                    </a:p>
                  </a:txBody>
                  <a:tcPr marL="29691" marR="29691" marT="0" marB="0" anchor="b"/>
                </a:tc>
                <a:tc>
                  <a:txBody>
                    <a:bodyPr/>
                    <a:lstStyle/>
                    <a:p>
                      <a:pPr marL="0" marR="0" indent="127000" algn="r">
                        <a:lnSpc>
                          <a:spcPts val="1400"/>
                        </a:lnSpc>
                        <a:spcBef>
                          <a:spcPts val="600"/>
                        </a:spcBef>
                        <a:spcAft>
                          <a:spcPts val="0"/>
                        </a:spcAft>
                      </a:pPr>
                      <a:r>
                        <a:rPr lang="fr-FR" sz="700">
                          <a:effectLst/>
                        </a:rPr>
                        <a:t>Total</a:t>
                      </a:r>
                      <a:endParaRPr lang="en-US" sz="800">
                        <a:effectLst/>
                        <a:latin typeface="Times New Roman" panose="02020603050405020304" pitchFamily="18" charset="0"/>
                        <a:ea typeface="Batang" panose="02030600000101010101" pitchFamily="18" charset="-127"/>
                      </a:endParaRPr>
                    </a:p>
                  </a:txBody>
                  <a:tcPr marL="29691" marR="29691" marT="0" marB="0" anchor="b"/>
                </a:tc>
              </a:tr>
              <a:tr h="440682">
                <a:tc>
                  <a:txBody>
                    <a:bodyPr/>
                    <a:lstStyle/>
                    <a:p>
                      <a:pPr marL="0" marR="0">
                        <a:lnSpc>
                          <a:spcPts val="1400"/>
                        </a:lnSpc>
                        <a:spcBef>
                          <a:spcPts val="600"/>
                        </a:spcBef>
                        <a:spcAft>
                          <a:spcPts val="0"/>
                        </a:spcAft>
                      </a:pPr>
                      <a:r>
                        <a:rPr lang="en-US" sz="700" dirty="0">
                          <a:effectLst/>
                        </a:rPr>
                        <a:t>Total FM-related cost of parallel implementation arrangements  provided by participating DPs</a:t>
                      </a:r>
                      <a:endParaRPr lang="en-US" sz="800" dirty="0">
                        <a:effectLst/>
                        <a:latin typeface="Times New Roman" panose="02020603050405020304" pitchFamily="18" charset="0"/>
                        <a:ea typeface="Batang" panose="02030600000101010101" pitchFamily="18" charset="-127"/>
                      </a:endParaRPr>
                    </a:p>
                  </a:txBody>
                  <a:tcPr marL="29691" marR="29691" marT="0" marB="0" anchor="ctr"/>
                </a:tc>
                <a:tc>
                  <a:txBody>
                    <a:bodyPr/>
                    <a:lstStyle/>
                    <a:p>
                      <a:pPr marL="0" marR="0" algn="r">
                        <a:lnSpc>
                          <a:spcPts val="1400"/>
                        </a:lnSpc>
                        <a:spcBef>
                          <a:spcPts val="600"/>
                        </a:spcBef>
                        <a:spcAft>
                          <a:spcPts val="0"/>
                        </a:spcAft>
                      </a:pPr>
                      <a:r>
                        <a:rPr lang="en-US" sz="700">
                          <a:effectLst/>
                        </a:rPr>
                        <a:t>37.8</a:t>
                      </a:r>
                      <a:endParaRPr lang="en-US" sz="800">
                        <a:effectLst/>
                        <a:latin typeface="Times New Roman" panose="02020603050405020304" pitchFamily="18" charset="0"/>
                        <a:ea typeface="Batang" panose="02030600000101010101" pitchFamily="18" charset="-127"/>
                      </a:endParaRPr>
                    </a:p>
                  </a:txBody>
                  <a:tcPr marL="29691" marR="29691" marT="0" marB="0" anchor="b"/>
                </a:tc>
                <a:tc>
                  <a:txBody>
                    <a:bodyPr/>
                    <a:lstStyle/>
                    <a:p>
                      <a:pPr marL="0" marR="0" indent="127000" algn="r">
                        <a:lnSpc>
                          <a:spcPts val="1400"/>
                        </a:lnSpc>
                        <a:spcBef>
                          <a:spcPts val="600"/>
                        </a:spcBef>
                        <a:spcAft>
                          <a:spcPts val="0"/>
                        </a:spcAft>
                      </a:pPr>
                      <a:r>
                        <a:rPr lang="en-US" sz="700">
                          <a:effectLst/>
                        </a:rPr>
                        <a:t>78.3</a:t>
                      </a:r>
                      <a:endParaRPr lang="en-US" sz="800">
                        <a:effectLst/>
                        <a:latin typeface="Times New Roman" panose="02020603050405020304" pitchFamily="18" charset="0"/>
                        <a:ea typeface="Batang" panose="02030600000101010101" pitchFamily="18" charset="-127"/>
                      </a:endParaRPr>
                    </a:p>
                  </a:txBody>
                  <a:tcPr marL="29691" marR="29691" marT="0" marB="0" anchor="b"/>
                </a:tc>
                <a:tc>
                  <a:txBody>
                    <a:bodyPr/>
                    <a:lstStyle/>
                    <a:p>
                      <a:pPr marL="0" marR="0" algn="r">
                        <a:lnSpc>
                          <a:spcPts val="1400"/>
                        </a:lnSpc>
                        <a:spcBef>
                          <a:spcPts val="600"/>
                        </a:spcBef>
                        <a:spcAft>
                          <a:spcPts val="0"/>
                        </a:spcAft>
                      </a:pPr>
                      <a:r>
                        <a:rPr lang="en-US" sz="700">
                          <a:effectLst/>
                        </a:rPr>
                        <a:t>330.1</a:t>
                      </a:r>
                      <a:endParaRPr lang="en-US" sz="800">
                        <a:effectLst/>
                        <a:latin typeface="Times New Roman" panose="02020603050405020304" pitchFamily="18" charset="0"/>
                        <a:ea typeface="Batang" panose="02030600000101010101" pitchFamily="18" charset="-127"/>
                      </a:endParaRPr>
                    </a:p>
                  </a:txBody>
                  <a:tcPr marL="29691" marR="29691" marT="0" marB="0" anchor="b"/>
                </a:tc>
                <a:tc>
                  <a:txBody>
                    <a:bodyPr/>
                    <a:lstStyle/>
                    <a:p>
                      <a:pPr marL="0" marR="0" indent="127000" algn="r">
                        <a:lnSpc>
                          <a:spcPts val="1400"/>
                        </a:lnSpc>
                        <a:spcBef>
                          <a:spcPts val="600"/>
                        </a:spcBef>
                        <a:spcAft>
                          <a:spcPts val="0"/>
                        </a:spcAft>
                      </a:pPr>
                      <a:r>
                        <a:rPr lang="en-US" sz="700">
                          <a:effectLst/>
                        </a:rPr>
                        <a:t>303.1</a:t>
                      </a:r>
                      <a:endParaRPr lang="en-US" sz="800">
                        <a:effectLst/>
                        <a:latin typeface="Times New Roman" panose="02020603050405020304" pitchFamily="18" charset="0"/>
                        <a:ea typeface="Batang" panose="02030600000101010101" pitchFamily="18" charset="-127"/>
                      </a:endParaRPr>
                    </a:p>
                  </a:txBody>
                  <a:tcPr marL="29691" marR="29691" marT="0" marB="0" anchor="b"/>
                </a:tc>
                <a:tc>
                  <a:txBody>
                    <a:bodyPr/>
                    <a:lstStyle/>
                    <a:p>
                      <a:pPr marL="0" marR="0" indent="127000" algn="r">
                        <a:lnSpc>
                          <a:spcPts val="1400"/>
                        </a:lnSpc>
                        <a:spcBef>
                          <a:spcPts val="600"/>
                        </a:spcBef>
                        <a:spcAft>
                          <a:spcPts val="0"/>
                        </a:spcAft>
                      </a:pPr>
                      <a:r>
                        <a:rPr lang="en-US" sz="700">
                          <a:effectLst/>
                        </a:rPr>
                        <a:t>127.57</a:t>
                      </a:r>
                      <a:endParaRPr lang="en-US" sz="800">
                        <a:effectLst/>
                        <a:latin typeface="Times New Roman" panose="02020603050405020304" pitchFamily="18" charset="0"/>
                        <a:ea typeface="Batang" panose="02030600000101010101" pitchFamily="18" charset="-127"/>
                      </a:endParaRPr>
                    </a:p>
                  </a:txBody>
                  <a:tcPr marL="29691" marR="29691" marT="0" marB="0" anchor="b"/>
                </a:tc>
                <a:tc>
                  <a:txBody>
                    <a:bodyPr/>
                    <a:lstStyle/>
                    <a:p>
                      <a:pPr marL="0" marR="0" algn="r">
                        <a:lnSpc>
                          <a:spcPts val="1400"/>
                        </a:lnSpc>
                        <a:spcBef>
                          <a:spcPts val="600"/>
                        </a:spcBef>
                        <a:spcAft>
                          <a:spcPts val="0"/>
                        </a:spcAft>
                      </a:pPr>
                      <a:r>
                        <a:rPr lang="en-US" sz="700">
                          <a:effectLst/>
                        </a:rPr>
                        <a:t>876.8</a:t>
                      </a:r>
                      <a:endParaRPr lang="en-US" sz="800">
                        <a:effectLst/>
                        <a:latin typeface="Times New Roman" panose="02020603050405020304" pitchFamily="18" charset="0"/>
                        <a:ea typeface="Batang" panose="02030600000101010101" pitchFamily="18" charset="-127"/>
                      </a:endParaRPr>
                    </a:p>
                  </a:txBody>
                  <a:tcPr marL="29691" marR="29691" marT="0" marB="0" anchor="b"/>
                </a:tc>
              </a:tr>
              <a:tr h="661023">
                <a:tc>
                  <a:txBody>
                    <a:bodyPr/>
                    <a:lstStyle/>
                    <a:p>
                      <a:pPr marL="0" marR="0">
                        <a:lnSpc>
                          <a:spcPts val="1400"/>
                        </a:lnSpc>
                        <a:spcBef>
                          <a:spcPts val="600"/>
                        </a:spcBef>
                        <a:spcAft>
                          <a:spcPts val="0"/>
                        </a:spcAft>
                      </a:pPr>
                      <a:r>
                        <a:rPr lang="en-US" sz="700">
                          <a:effectLst/>
                        </a:rPr>
                        <a:t>Total disbursement of health project-type disbursement obtained from OECD Creditor Reporting system</a:t>
                      </a:r>
                      <a:endParaRPr lang="en-US" sz="800">
                        <a:effectLst/>
                        <a:latin typeface="Times New Roman" panose="02020603050405020304" pitchFamily="18" charset="0"/>
                        <a:ea typeface="Batang" panose="02030600000101010101" pitchFamily="18" charset="-127"/>
                      </a:endParaRPr>
                    </a:p>
                  </a:txBody>
                  <a:tcPr marL="29691" marR="29691" marT="0" marB="0" anchor="ctr"/>
                </a:tc>
                <a:tc>
                  <a:txBody>
                    <a:bodyPr/>
                    <a:lstStyle/>
                    <a:p>
                      <a:pPr marL="0" marR="0" algn="r">
                        <a:lnSpc>
                          <a:spcPts val="1400"/>
                        </a:lnSpc>
                        <a:spcBef>
                          <a:spcPts val="600"/>
                        </a:spcBef>
                        <a:spcAft>
                          <a:spcPts val="0"/>
                        </a:spcAft>
                      </a:pPr>
                      <a:r>
                        <a:rPr lang="en-US" sz="700">
                          <a:effectLst/>
                        </a:rPr>
                        <a:t>2,226.0</a:t>
                      </a:r>
                      <a:endParaRPr lang="en-US" sz="800">
                        <a:effectLst/>
                        <a:latin typeface="Times New Roman" panose="02020603050405020304" pitchFamily="18" charset="0"/>
                        <a:ea typeface="Batang" panose="02030600000101010101" pitchFamily="18" charset="-127"/>
                      </a:endParaRPr>
                    </a:p>
                  </a:txBody>
                  <a:tcPr marL="29691" marR="29691" marT="0" marB="0" anchor="b"/>
                </a:tc>
                <a:tc>
                  <a:txBody>
                    <a:bodyPr/>
                    <a:lstStyle/>
                    <a:p>
                      <a:pPr marL="0" marR="0" algn="r">
                        <a:lnSpc>
                          <a:spcPts val="1400"/>
                        </a:lnSpc>
                        <a:spcBef>
                          <a:spcPts val="600"/>
                        </a:spcBef>
                        <a:spcAft>
                          <a:spcPts val="0"/>
                        </a:spcAft>
                      </a:pPr>
                      <a:r>
                        <a:rPr lang="en-US" sz="700">
                          <a:effectLst/>
                        </a:rPr>
                        <a:t>2,753.4</a:t>
                      </a:r>
                      <a:endParaRPr lang="en-US" sz="800">
                        <a:effectLst/>
                        <a:latin typeface="Times New Roman" panose="02020603050405020304" pitchFamily="18" charset="0"/>
                        <a:ea typeface="Batang" panose="02030600000101010101" pitchFamily="18" charset="-127"/>
                      </a:endParaRPr>
                    </a:p>
                  </a:txBody>
                  <a:tcPr marL="29691" marR="29691" marT="0" marB="0" anchor="b"/>
                </a:tc>
                <a:tc>
                  <a:txBody>
                    <a:bodyPr/>
                    <a:lstStyle/>
                    <a:p>
                      <a:pPr marL="0" marR="0" algn="r">
                        <a:lnSpc>
                          <a:spcPts val="1400"/>
                        </a:lnSpc>
                        <a:spcBef>
                          <a:spcPts val="600"/>
                        </a:spcBef>
                        <a:spcAft>
                          <a:spcPts val="0"/>
                        </a:spcAft>
                      </a:pPr>
                      <a:r>
                        <a:rPr lang="en-US" sz="700">
                          <a:effectLst/>
                        </a:rPr>
                        <a:t>3,675.4</a:t>
                      </a:r>
                      <a:endParaRPr lang="en-US" sz="800">
                        <a:effectLst/>
                        <a:latin typeface="Times New Roman" panose="02020603050405020304" pitchFamily="18" charset="0"/>
                        <a:ea typeface="Batang" panose="02030600000101010101" pitchFamily="18" charset="-127"/>
                      </a:endParaRPr>
                    </a:p>
                  </a:txBody>
                  <a:tcPr marL="29691" marR="29691" marT="0" marB="0" anchor="b"/>
                </a:tc>
                <a:tc>
                  <a:txBody>
                    <a:bodyPr/>
                    <a:lstStyle/>
                    <a:p>
                      <a:pPr marL="0" marR="0" algn="r">
                        <a:lnSpc>
                          <a:spcPts val="1400"/>
                        </a:lnSpc>
                        <a:spcBef>
                          <a:spcPts val="600"/>
                        </a:spcBef>
                        <a:spcAft>
                          <a:spcPts val="0"/>
                        </a:spcAft>
                      </a:pPr>
                      <a:r>
                        <a:rPr lang="en-US" sz="700">
                          <a:effectLst/>
                        </a:rPr>
                        <a:t>3,155.7</a:t>
                      </a:r>
                      <a:endParaRPr lang="en-US" sz="800">
                        <a:effectLst/>
                        <a:latin typeface="Times New Roman" panose="02020603050405020304" pitchFamily="18" charset="0"/>
                        <a:ea typeface="Batang" panose="02030600000101010101" pitchFamily="18" charset="-127"/>
                      </a:endParaRPr>
                    </a:p>
                  </a:txBody>
                  <a:tcPr marL="29691" marR="29691" marT="0" marB="0" anchor="b"/>
                </a:tc>
                <a:tc>
                  <a:txBody>
                    <a:bodyPr/>
                    <a:lstStyle/>
                    <a:p>
                      <a:pPr marL="0" marR="0" algn="r">
                        <a:lnSpc>
                          <a:spcPts val="1400"/>
                        </a:lnSpc>
                        <a:spcBef>
                          <a:spcPts val="600"/>
                        </a:spcBef>
                        <a:spcAft>
                          <a:spcPts val="0"/>
                        </a:spcAft>
                      </a:pPr>
                      <a:r>
                        <a:rPr lang="en-US" sz="700">
                          <a:effectLst/>
                        </a:rPr>
                        <a:t>2,153.9</a:t>
                      </a:r>
                      <a:endParaRPr lang="en-US" sz="800">
                        <a:effectLst/>
                        <a:latin typeface="Times New Roman" panose="02020603050405020304" pitchFamily="18" charset="0"/>
                        <a:ea typeface="Batang" panose="02030600000101010101" pitchFamily="18" charset="-127"/>
                      </a:endParaRPr>
                    </a:p>
                  </a:txBody>
                  <a:tcPr marL="29691" marR="29691" marT="0" marB="0" anchor="b"/>
                </a:tc>
                <a:tc>
                  <a:txBody>
                    <a:bodyPr/>
                    <a:lstStyle/>
                    <a:p>
                      <a:pPr marL="0" marR="0" algn="r">
                        <a:lnSpc>
                          <a:spcPts val="1400"/>
                        </a:lnSpc>
                        <a:spcBef>
                          <a:spcPts val="600"/>
                        </a:spcBef>
                        <a:spcAft>
                          <a:spcPts val="0"/>
                        </a:spcAft>
                      </a:pPr>
                      <a:r>
                        <a:rPr lang="en-US" sz="700">
                          <a:effectLst/>
                        </a:rPr>
                        <a:t>13,964.4</a:t>
                      </a:r>
                      <a:endParaRPr lang="en-US" sz="800">
                        <a:effectLst/>
                        <a:latin typeface="Times New Roman" panose="02020603050405020304" pitchFamily="18" charset="0"/>
                        <a:ea typeface="Batang" panose="02030600000101010101" pitchFamily="18" charset="-127"/>
                      </a:endParaRPr>
                    </a:p>
                  </a:txBody>
                  <a:tcPr marL="29691" marR="29691" marT="0" marB="0" anchor="b"/>
                </a:tc>
              </a:tr>
              <a:tr h="220768">
                <a:tc>
                  <a:txBody>
                    <a:bodyPr/>
                    <a:lstStyle/>
                    <a:p>
                      <a:pPr marL="0" marR="0">
                        <a:lnSpc>
                          <a:spcPts val="1400"/>
                        </a:lnSpc>
                        <a:spcBef>
                          <a:spcPts val="600"/>
                        </a:spcBef>
                        <a:spcAft>
                          <a:spcPts val="0"/>
                        </a:spcAft>
                      </a:pPr>
                      <a:r>
                        <a:rPr lang="en-US" sz="700" dirty="0">
                          <a:effectLst/>
                        </a:rPr>
                        <a:t>Cost as percentage of disbursement</a:t>
                      </a:r>
                      <a:endParaRPr lang="en-US" sz="800" dirty="0">
                        <a:effectLst/>
                        <a:latin typeface="Times New Roman" panose="02020603050405020304" pitchFamily="18" charset="0"/>
                        <a:ea typeface="Batang" panose="02030600000101010101" pitchFamily="18" charset="-127"/>
                      </a:endParaRPr>
                    </a:p>
                  </a:txBody>
                  <a:tcPr marL="29691" marR="29691" marT="0" marB="0" anchor="ctr"/>
                </a:tc>
                <a:tc>
                  <a:txBody>
                    <a:bodyPr/>
                    <a:lstStyle/>
                    <a:p>
                      <a:pPr marL="0" marR="0" indent="127000" algn="r">
                        <a:lnSpc>
                          <a:spcPts val="1400"/>
                        </a:lnSpc>
                        <a:spcBef>
                          <a:spcPts val="600"/>
                        </a:spcBef>
                        <a:spcAft>
                          <a:spcPts val="0"/>
                        </a:spcAft>
                      </a:pPr>
                      <a:r>
                        <a:rPr lang="en-US" sz="700" dirty="0">
                          <a:effectLst/>
                        </a:rPr>
                        <a:t>2%</a:t>
                      </a:r>
                      <a:endParaRPr lang="en-US" sz="800" dirty="0">
                        <a:effectLst/>
                        <a:latin typeface="Times New Roman" panose="02020603050405020304" pitchFamily="18" charset="0"/>
                        <a:ea typeface="Batang" panose="02030600000101010101" pitchFamily="18" charset="-127"/>
                      </a:endParaRPr>
                    </a:p>
                  </a:txBody>
                  <a:tcPr marL="29691" marR="29691" marT="0" marB="0" anchor="b"/>
                </a:tc>
                <a:tc>
                  <a:txBody>
                    <a:bodyPr/>
                    <a:lstStyle/>
                    <a:p>
                      <a:pPr marL="0" marR="0" indent="127000" algn="r">
                        <a:lnSpc>
                          <a:spcPts val="1400"/>
                        </a:lnSpc>
                        <a:spcBef>
                          <a:spcPts val="600"/>
                        </a:spcBef>
                        <a:spcAft>
                          <a:spcPts val="0"/>
                        </a:spcAft>
                      </a:pPr>
                      <a:r>
                        <a:rPr lang="en-US" sz="700">
                          <a:effectLst/>
                        </a:rPr>
                        <a:t>3%</a:t>
                      </a:r>
                      <a:endParaRPr lang="en-US" sz="800">
                        <a:effectLst/>
                        <a:latin typeface="Times New Roman" panose="02020603050405020304" pitchFamily="18" charset="0"/>
                        <a:ea typeface="Batang" panose="02030600000101010101" pitchFamily="18" charset="-127"/>
                      </a:endParaRPr>
                    </a:p>
                  </a:txBody>
                  <a:tcPr marL="29691" marR="29691" marT="0" marB="0" anchor="b"/>
                </a:tc>
                <a:tc>
                  <a:txBody>
                    <a:bodyPr/>
                    <a:lstStyle/>
                    <a:p>
                      <a:pPr marL="0" marR="0" indent="127000" algn="r">
                        <a:lnSpc>
                          <a:spcPts val="1400"/>
                        </a:lnSpc>
                        <a:spcBef>
                          <a:spcPts val="600"/>
                        </a:spcBef>
                        <a:spcAft>
                          <a:spcPts val="0"/>
                        </a:spcAft>
                      </a:pPr>
                      <a:r>
                        <a:rPr lang="en-US" sz="700">
                          <a:effectLst/>
                        </a:rPr>
                        <a:t>9%</a:t>
                      </a:r>
                      <a:endParaRPr lang="en-US" sz="800">
                        <a:effectLst/>
                        <a:latin typeface="Times New Roman" panose="02020603050405020304" pitchFamily="18" charset="0"/>
                        <a:ea typeface="Batang" panose="02030600000101010101" pitchFamily="18" charset="-127"/>
                      </a:endParaRPr>
                    </a:p>
                  </a:txBody>
                  <a:tcPr marL="29691" marR="29691" marT="0" marB="0" anchor="b"/>
                </a:tc>
                <a:tc>
                  <a:txBody>
                    <a:bodyPr/>
                    <a:lstStyle/>
                    <a:p>
                      <a:pPr marL="0" marR="0" indent="127000" algn="r">
                        <a:lnSpc>
                          <a:spcPts val="1400"/>
                        </a:lnSpc>
                        <a:spcBef>
                          <a:spcPts val="600"/>
                        </a:spcBef>
                        <a:spcAft>
                          <a:spcPts val="0"/>
                        </a:spcAft>
                      </a:pPr>
                      <a:r>
                        <a:rPr lang="en-US" sz="700">
                          <a:effectLst/>
                        </a:rPr>
                        <a:t>10%</a:t>
                      </a:r>
                      <a:endParaRPr lang="en-US" sz="800">
                        <a:effectLst/>
                        <a:latin typeface="Times New Roman" panose="02020603050405020304" pitchFamily="18" charset="0"/>
                        <a:ea typeface="Batang" panose="02030600000101010101" pitchFamily="18" charset="-127"/>
                      </a:endParaRPr>
                    </a:p>
                  </a:txBody>
                  <a:tcPr marL="29691" marR="29691" marT="0" marB="0" anchor="b"/>
                </a:tc>
                <a:tc>
                  <a:txBody>
                    <a:bodyPr/>
                    <a:lstStyle/>
                    <a:p>
                      <a:pPr marL="0" marR="0" indent="127000" algn="r">
                        <a:lnSpc>
                          <a:spcPts val="1400"/>
                        </a:lnSpc>
                        <a:spcBef>
                          <a:spcPts val="600"/>
                        </a:spcBef>
                        <a:spcAft>
                          <a:spcPts val="0"/>
                        </a:spcAft>
                      </a:pPr>
                      <a:r>
                        <a:rPr lang="en-US" sz="700">
                          <a:effectLst/>
                        </a:rPr>
                        <a:t>6%</a:t>
                      </a:r>
                      <a:endParaRPr lang="en-US" sz="800">
                        <a:effectLst/>
                        <a:latin typeface="Times New Roman" panose="02020603050405020304" pitchFamily="18" charset="0"/>
                        <a:ea typeface="Batang" panose="02030600000101010101" pitchFamily="18" charset="-127"/>
                      </a:endParaRPr>
                    </a:p>
                  </a:txBody>
                  <a:tcPr marL="29691" marR="29691" marT="0" marB="0" anchor="b"/>
                </a:tc>
                <a:tc>
                  <a:txBody>
                    <a:bodyPr/>
                    <a:lstStyle/>
                    <a:p>
                      <a:pPr marL="0" marR="0" indent="127000" algn="r">
                        <a:lnSpc>
                          <a:spcPts val="1400"/>
                        </a:lnSpc>
                        <a:spcBef>
                          <a:spcPts val="600"/>
                        </a:spcBef>
                        <a:spcAft>
                          <a:spcPts val="0"/>
                        </a:spcAft>
                      </a:pPr>
                      <a:r>
                        <a:rPr lang="en-US" sz="700" dirty="0">
                          <a:effectLst/>
                        </a:rPr>
                        <a:t>6%</a:t>
                      </a:r>
                      <a:endParaRPr lang="en-US" sz="800" dirty="0">
                        <a:effectLst/>
                        <a:latin typeface="Times New Roman" panose="02020603050405020304" pitchFamily="18" charset="0"/>
                        <a:ea typeface="Batang" panose="02030600000101010101" pitchFamily="18" charset="-127"/>
                      </a:endParaRPr>
                    </a:p>
                  </a:txBody>
                  <a:tcPr marL="29691" marR="29691" marT="0" marB="0" anchor="b"/>
                </a:tc>
              </a:tr>
            </a:tbl>
          </a:graphicData>
        </a:graphic>
      </p:graphicFrame>
      <p:graphicFrame>
        <p:nvGraphicFramePr>
          <p:cNvPr id="7" name="Graphique 17"/>
          <p:cNvGraphicFramePr>
            <a:graphicFrameLocks noGrp="1"/>
          </p:cNvGraphicFramePr>
          <p:nvPr>
            <p:ph sz="half" idx="2"/>
          </p:nvPr>
        </p:nvGraphicFramePr>
        <p:xfrm>
          <a:off x="457200" y="2488406"/>
          <a:ext cx="4039791" cy="296346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434250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t>Conclusions</a:t>
            </a:r>
            <a:endParaRPr lang="en-US" sz="2800" b="1" dirty="0"/>
          </a:p>
        </p:txBody>
      </p:sp>
      <p:sp>
        <p:nvSpPr>
          <p:cNvPr id="3" name="Content Placeholder 2"/>
          <p:cNvSpPr>
            <a:spLocks noGrp="1"/>
          </p:cNvSpPr>
          <p:nvPr>
            <p:ph idx="1"/>
          </p:nvPr>
        </p:nvSpPr>
        <p:spPr/>
        <p:txBody>
          <a:bodyPr>
            <a:normAutofit fontScale="62500" lnSpcReduction="20000"/>
          </a:bodyPr>
          <a:lstStyle/>
          <a:p>
            <a:pPr marL="457200" indent="-457200">
              <a:buFont typeface="Arial" panose="020B0604020202020204" pitchFamily="34" charset="0"/>
              <a:buChar char="•"/>
            </a:pPr>
            <a:r>
              <a:rPr lang="en-US" dirty="0" smtClean="0"/>
              <a:t>UN </a:t>
            </a:r>
            <a:r>
              <a:rPr lang="en-US" dirty="0"/>
              <a:t>agencies (44 per cent) and NGOs (22 per cent</a:t>
            </a:r>
            <a:r>
              <a:rPr lang="en-US" dirty="0" smtClean="0"/>
              <a:t>) are the most common parallel arrangements used</a:t>
            </a:r>
          </a:p>
          <a:p>
            <a:pPr marL="457200" indent="-457200">
              <a:buFont typeface="Arial" panose="020B0604020202020204" pitchFamily="34" charset="0"/>
              <a:buChar char="•"/>
            </a:pPr>
            <a:endParaRPr lang="en-US" dirty="0" smtClean="0"/>
          </a:p>
          <a:p>
            <a:pPr marL="457200" indent="-457200">
              <a:buFont typeface="Arial" panose="020B0604020202020204" pitchFamily="34" charset="0"/>
              <a:buChar char="•"/>
            </a:pPr>
            <a:r>
              <a:rPr lang="en-US" dirty="0"/>
              <a:t>C</a:t>
            </a:r>
            <a:r>
              <a:rPr lang="en-US" dirty="0" smtClean="0"/>
              <a:t>ontinued </a:t>
            </a:r>
            <a:r>
              <a:rPr lang="en-US" dirty="0"/>
              <a:t>reliance on parallel arrangements may have contributed to a ‘substitution </a:t>
            </a:r>
            <a:r>
              <a:rPr lang="en-US" dirty="0" smtClean="0"/>
              <a:t>effect’</a:t>
            </a:r>
          </a:p>
          <a:p>
            <a:pPr marL="457200" indent="-457200">
              <a:buFont typeface="Arial" panose="020B0604020202020204" pitchFamily="34" charset="0"/>
              <a:buChar char="•"/>
            </a:pPr>
            <a:endParaRPr lang="en-US" dirty="0" smtClean="0"/>
          </a:p>
          <a:p>
            <a:pPr marL="457200" indent="-457200">
              <a:buFont typeface="Arial" panose="020B0604020202020204" pitchFamily="34" charset="0"/>
              <a:buChar char="•"/>
            </a:pPr>
            <a:r>
              <a:rPr lang="en-US" dirty="0" smtClean="0"/>
              <a:t>Low </a:t>
            </a:r>
            <a:r>
              <a:rPr lang="en-US" dirty="0"/>
              <a:t>spending on automation of accounting record-keeping and on external audit, when compared with the weaknesses in the control environment and of supreme audit institutions (SAIs) in the countries surveyed implies that project funds are at high risk of </a:t>
            </a:r>
            <a:r>
              <a:rPr lang="en-US" dirty="0" smtClean="0"/>
              <a:t>misuse</a:t>
            </a:r>
          </a:p>
          <a:p>
            <a:pPr marL="457200" indent="-457200">
              <a:buFont typeface="Arial" panose="020B0604020202020204" pitchFamily="34" charset="0"/>
              <a:buChar char="•"/>
            </a:pPr>
            <a:endParaRPr lang="en-US" dirty="0" smtClean="0"/>
          </a:p>
          <a:p>
            <a:pPr marL="457200" indent="-457200">
              <a:buFont typeface="Arial" panose="020B0604020202020204" pitchFamily="34" charset="0"/>
              <a:buChar char="•"/>
            </a:pPr>
            <a:r>
              <a:rPr lang="en-US" dirty="0"/>
              <a:t>M</a:t>
            </a:r>
            <a:r>
              <a:rPr lang="en-US" dirty="0" smtClean="0"/>
              <a:t>isuse </a:t>
            </a:r>
            <a:r>
              <a:rPr lang="en-US" dirty="0"/>
              <a:t>might not be detected early, if at all, during implementation. </a:t>
            </a:r>
            <a:endParaRPr lang="en-US" dirty="0" smtClean="0"/>
          </a:p>
          <a:p>
            <a:pPr marL="457200" indent="-457200">
              <a:buFont typeface="Arial" panose="020B0604020202020204" pitchFamily="34" charset="0"/>
              <a:buChar char="•"/>
            </a:pPr>
            <a:endParaRPr lang="en-US" dirty="0" smtClean="0"/>
          </a:p>
          <a:p>
            <a:pPr marL="457200" lvl="1" indent="-457200">
              <a:buFont typeface="Arial" panose="020B0604020202020204" pitchFamily="34" charset="0"/>
              <a:buChar char="•"/>
            </a:pPr>
            <a:r>
              <a:rPr lang="en-US" dirty="0" smtClean="0">
                <a:solidFill>
                  <a:schemeClr val="accent1"/>
                </a:solidFill>
              </a:rPr>
              <a:t>the </a:t>
            </a:r>
            <a:r>
              <a:rPr lang="en-US" dirty="0">
                <a:solidFill>
                  <a:schemeClr val="accent1"/>
                </a:solidFill>
              </a:rPr>
              <a:t>high spending on parallel arrangements may not necessarily be an adequate safeguard against fiduciary risks, so long as key aspects of the control environment fail to be consistently prioritized</a:t>
            </a:r>
          </a:p>
        </p:txBody>
      </p:sp>
    </p:spTree>
    <p:extLst>
      <p:ext uri="{BB962C8B-B14F-4D97-AF65-F5344CB8AC3E}">
        <p14:creationId xmlns:p14="http://schemas.microsoft.com/office/powerpoint/2010/main" val="7129194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a:t/>
            </a:r>
            <a:br>
              <a:rPr lang="en-US" dirty="0"/>
            </a:br>
            <a:r>
              <a:rPr lang="en-US" dirty="0" smtClean="0"/>
              <a:t/>
            </a:r>
            <a:br>
              <a:rPr lang="en-US" dirty="0" smtClean="0"/>
            </a:br>
            <a:r>
              <a:rPr lang="en-US" dirty="0" smtClean="0"/>
              <a:t/>
            </a:r>
            <a:br>
              <a:rPr lang="en-US" dirty="0" smtClean="0"/>
            </a:br>
            <a:r>
              <a:rPr lang="en-US" dirty="0"/>
              <a:t/>
            </a:r>
            <a:br>
              <a:rPr lang="en-US" dirty="0"/>
            </a:br>
            <a:r>
              <a:rPr lang="en-US" dirty="0" smtClean="0"/>
              <a:t/>
            </a:r>
            <a:br>
              <a:rPr lang="en-US" dirty="0" smtClean="0"/>
            </a:br>
            <a:r>
              <a:rPr lang="en-US" sz="2800" b="1" dirty="0">
                <a:ea typeface="Batang" panose="02030600000101010101" pitchFamily="18" charset="-127"/>
              </a:rPr>
              <a:t>Why PFM in health ?</a:t>
            </a:r>
            <a:endParaRPr lang="en-US" sz="2800" b="1" dirty="0"/>
          </a:p>
        </p:txBody>
      </p:sp>
      <p:sp>
        <p:nvSpPr>
          <p:cNvPr id="3" name="Footer Placeholder 2"/>
          <p:cNvSpPr>
            <a:spLocks noGrp="1"/>
          </p:cNvSpPr>
          <p:nvPr>
            <p:ph type="ftr" sz="quarter" idx="10"/>
          </p:nvPr>
        </p:nvSpPr>
        <p:spPr/>
        <p:txBody>
          <a:bodyPr/>
          <a:lstStyle/>
          <a:p>
            <a:pPr>
              <a:defRPr/>
            </a:pPr>
            <a:r>
              <a:rPr lang="en-US" smtClean="0"/>
              <a:t>HNP GP Management: [Presentation]/ [Notes], day/mo/year</a:t>
            </a:r>
            <a:endParaRPr lang="en-US" dirty="0"/>
          </a:p>
        </p:txBody>
      </p:sp>
      <p:sp>
        <p:nvSpPr>
          <p:cNvPr id="4" name="Slide Number Placeholder 3"/>
          <p:cNvSpPr>
            <a:spLocks noGrp="1"/>
          </p:cNvSpPr>
          <p:nvPr>
            <p:ph type="sldNum" sz="quarter" idx="11"/>
          </p:nvPr>
        </p:nvSpPr>
        <p:spPr/>
        <p:txBody>
          <a:bodyPr/>
          <a:lstStyle/>
          <a:p>
            <a:pPr>
              <a:defRPr/>
            </a:pPr>
            <a:fld id="{EF62D93A-3BA0-8848-BFA3-D7046C1B555D}" type="slidenum">
              <a:rPr lang="en-US" smtClean="0"/>
              <a:pPr>
                <a:defRPr/>
              </a:pPr>
              <a:t>2</a:t>
            </a:fld>
            <a:endParaRPr lang="en-US" dirty="0"/>
          </a:p>
        </p:txBody>
      </p:sp>
      <p:sp>
        <p:nvSpPr>
          <p:cNvPr id="5" name="Content Placeholder 4"/>
          <p:cNvSpPr>
            <a:spLocks noGrp="1"/>
          </p:cNvSpPr>
          <p:nvPr>
            <p:ph sz="quarter" idx="12"/>
          </p:nvPr>
        </p:nvSpPr>
        <p:spPr>
          <a:xfrm>
            <a:off x="323850" y="1014413"/>
            <a:ext cx="8208268" cy="5006975"/>
          </a:xfrm>
        </p:spPr>
        <p:txBody>
          <a:bodyPr/>
          <a:lstStyle/>
          <a:p>
            <a:pPr marL="457200" indent="-457200">
              <a:buFont typeface="Arial" panose="020B0604020202020204" pitchFamily="34" charset="0"/>
              <a:buChar char="•"/>
            </a:pPr>
            <a:r>
              <a:rPr lang="en-US" sz="2000" dirty="0"/>
              <a:t>An open and orderly PFM system enables desirable results in sectors, including </a:t>
            </a:r>
            <a:r>
              <a:rPr lang="en-US" sz="2000" dirty="0" smtClean="0"/>
              <a:t>health.</a:t>
            </a:r>
          </a:p>
          <a:p>
            <a:pPr marL="457200" indent="-457200">
              <a:buFont typeface="Arial" panose="020B0604020202020204" pitchFamily="34" charset="0"/>
              <a:buChar char="•"/>
            </a:pPr>
            <a:endParaRPr lang="en-US" sz="2000" dirty="0" smtClean="0"/>
          </a:p>
          <a:p>
            <a:pPr marL="457200" indent="-457200">
              <a:buFont typeface="Arial" panose="020B0604020202020204" pitchFamily="34" charset="0"/>
              <a:buChar char="•"/>
            </a:pPr>
            <a:r>
              <a:rPr lang="en-US" sz="2000" dirty="0" smtClean="0"/>
              <a:t>Progress </a:t>
            </a:r>
            <a:r>
              <a:rPr lang="en-US" sz="2000" dirty="0"/>
              <a:t>towards UHC requires reliance on  government spending, and for some countries reliance on donor funding bringing PFM to the </a:t>
            </a:r>
            <a:r>
              <a:rPr lang="en-US" sz="2000" dirty="0" smtClean="0"/>
              <a:t>forefront:</a:t>
            </a:r>
          </a:p>
          <a:p>
            <a:pPr marL="457200" indent="-457200">
              <a:buFont typeface="Arial" panose="020B0604020202020204" pitchFamily="34" charset="0"/>
              <a:buChar char="•"/>
            </a:pPr>
            <a:endParaRPr lang="en-US" sz="2000" dirty="0"/>
          </a:p>
          <a:p>
            <a:pPr marL="704850" lvl="2" indent="-342900"/>
            <a:r>
              <a:rPr lang="en-US" sz="1500" dirty="0"/>
              <a:t>how budgets are formed and allocated to different ministries (including health), </a:t>
            </a:r>
            <a:endParaRPr lang="en-US" sz="1500" dirty="0" smtClean="0"/>
          </a:p>
          <a:p>
            <a:pPr marL="704850" lvl="2" indent="-342900"/>
            <a:r>
              <a:rPr lang="en-US" sz="1500" dirty="0" smtClean="0"/>
              <a:t>how </a:t>
            </a:r>
            <a:r>
              <a:rPr lang="en-US" sz="1500" dirty="0"/>
              <a:t>these funds flow through different levels of administration, and </a:t>
            </a:r>
            <a:endParaRPr lang="en-US" sz="1500" dirty="0" smtClean="0"/>
          </a:p>
          <a:p>
            <a:pPr marL="704850" lvl="2" indent="-342900"/>
            <a:r>
              <a:rPr lang="en-US" sz="1500" i="1" dirty="0" smtClean="0"/>
              <a:t>how </a:t>
            </a:r>
            <a:r>
              <a:rPr lang="en-US" sz="1500" i="1" dirty="0"/>
              <a:t>these budgets are implemented </a:t>
            </a:r>
            <a:r>
              <a:rPr lang="en-US" sz="1500" i="1" dirty="0" smtClean="0"/>
              <a:t>and/or </a:t>
            </a:r>
            <a:r>
              <a:rPr lang="en-US" sz="1500" i="1" dirty="0"/>
              <a:t>how donor projects are </a:t>
            </a:r>
            <a:r>
              <a:rPr lang="en-US" sz="1500" i="1" dirty="0" smtClean="0"/>
              <a:t>implemented</a:t>
            </a:r>
          </a:p>
          <a:p>
            <a:pPr lvl="2" indent="0">
              <a:buNone/>
            </a:pPr>
            <a:endParaRPr lang="en-US" sz="1500" dirty="0"/>
          </a:p>
          <a:p>
            <a:pPr marL="342900" indent="-342900">
              <a:buFont typeface="Arial" panose="020B0604020202020204" pitchFamily="34" charset="0"/>
              <a:buChar char="•"/>
            </a:pPr>
            <a:r>
              <a:rPr lang="en-US" sz="2000" dirty="0"/>
              <a:t>Reliance on country PFM system helps to minimize use of parallel arrangements for implementing donor projects. </a:t>
            </a:r>
            <a:endParaRPr lang="en-US" sz="2000" dirty="0" smtClean="0"/>
          </a:p>
          <a:p>
            <a:endParaRPr lang="en-US" sz="2000" dirty="0" smtClean="0"/>
          </a:p>
          <a:p>
            <a:pPr marL="342900" indent="-342900">
              <a:buFont typeface="Arial" panose="020B0604020202020204" pitchFamily="34" charset="0"/>
              <a:buChar char="•"/>
            </a:pPr>
            <a:r>
              <a:rPr lang="en-US" sz="2000" dirty="0" smtClean="0"/>
              <a:t>If </a:t>
            </a:r>
            <a:r>
              <a:rPr lang="en-US" sz="2000" dirty="0"/>
              <a:t>reliance on country systems is not feasible harmonization among DPs will help minimize fragmentation and associated high transaction cost</a:t>
            </a:r>
          </a:p>
          <a:p>
            <a:endParaRPr lang="en-US" sz="2000" dirty="0"/>
          </a:p>
          <a:p>
            <a:endParaRPr lang="en-US" sz="2000" dirty="0" smtClean="0"/>
          </a:p>
          <a:p>
            <a:endParaRPr lang="en-US" sz="2000" dirty="0"/>
          </a:p>
          <a:p>
            <a:endParaRPr lang="en-US" dirty="0"/>
          </a:p>
        </p:txBody>
      </p:sp>
    </p:spTree>
    <p:extLst>
      <p:ext uri="{BB962C8B-B14F-4D97-AF65-F5344CB8AC3E}">
        <p14:creationId xmlns:p14="http://schemas.microsoft.com/office/powerpoint/2010/main" val="266356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849" y="260350"/>
            <a:ext cx="8684683" cy="739775"/>
          </a:xfrm>
        </p:spPr>
        <p:txBody>
          <a:bodyPr/>
          <a:lstStyle/>
          <a:p>
            <a:r>
              <a:rPr lang="en-US" sz="2800" b="1" dirty="0"/>
              <a:t>Problem definition &amp; aim of study</a:t>
            </a:r>
          </a:p>
        </p:txBody>
      </p:sp>
      <p:sp>
        <p:nvSpPr>
          <p:cNvPr id="4" name="Slide Number Placeholder 3"/>
          <p:cNvSpPr>
            <a:spLocks noGrp="1"/>
          </p:cNvSpPr>
          <p:nvPr>
            <p:ph type="sldNum" sz="quarter" idx="11"/>
          </p:nvPr>
        </p:nvSpPr>
        <p:spPr/>
        <p:txBody>
          <a:bodyPr/>
          <a:lstStyle/>
          <a:p>
            <a:pPr>
              <a:defRPr/>
            </a:pPr>
            <a:fld id="{EF62D93A-3BA0-8848-BFA3-D7046C1B555D}" type="slidenum">
              <a:rPr lang="en-US" smtClean="0"/>
              <a:pPr>
                <a:defRPr/>
              </a:pPr>
              <a:t>3</a:t>
            </a:fld>
            <a:endParaRPr lang="en-US" dirty="0"/>
          </a:p>
        </p:txBody>
      </p:sp>
      <p:sp>
        <p:nvSpPr>
          <p:cNvPr id="5" name="Content Placeholder 4"/>
          <p:cNvSpPr>
            <a:spLocks noGrp="1"/>
          </p:cNvSpPr>
          <p:nvPr>
            <p:ph sz="quarter" idx="12"/>
          </p:nvPr>
        </p:nvSpPr>
        <p:spPr>
          <a:xfrm>
            <a:off x="323850" y="1117599"/>
            <a:ext cx="8496300" cy="4903789"/>
          </a:xfrm>
        </p:spPr>
        <p:txBody>
          <a:bodyPr/>
          <a:lstStyle/>
          <a:p>
            <a:endParaRPr lang="en-US" sz="2000" dirty="0" smtClean="0"/>
          </a:p>
          <a:p>
            <a:pPr marL="342900" indent="-342900">
              <a:buFont typeface="Arial" panose="020B0604020202020204" pitchFamily="34" charset="0"/>
              <a:buChar char="•"/>
            </a:pPr>
            <a:r>
              <a:rPr lang="en-US" sz="2000" dirty="0"/>
              <a:t>Development partners have often advanced financial management risk as one of the main reasons for not using country systems or for not harmonizing.</a:t>
            </a:r>
          </a:p>
          <a:p>
            <a:endParaRPr lang="en-US" sz="2000" dirty="0"/>
          </a:p>
          <a:p>
            <a:pPr marL="342900" indent="-342900">
              <a:buFont typeface="Arial" panose="020B0604020202020204" pitchFamily="34" charset="0"/>
              <a:buChar char="•"/>
            </a:pPr>
            <a:r>
              <a:rPr lang="en-US" sz="2000" dirty="0"/>
              <a:t>As </a:t>
            </a:r>
            <a:r>
              <a:rPr lang="en-US" sz="2000" dirty="0" smtClean="0"/>
              <a:t>part </a:t>
            </a:r>
            <a:r>
              <a:rPr lang="en-US" sz="2000" dirty="0"/>
              <a:t>of </a:t>
            </a:r>
            <a:r>
              <a:rPr lang="en-US" sz="2000" dirty="0"/>
              <a:t>a</a:t>
            </a:r>
            <a:r>
              <a:rPr lang="en-US" sz="2000" dirty="0" smtClean="0"/>
              <a:t> </a:t>
            </a:r>
            <a:r>
              <a:rPr lang="en-US" sz="2000" dirty="0"/>
              <a:t>larger PFM in health study, a review was conducted to analyze data on specific FM cost items from four development partners to help determine the costs and benefits of fragmented donor FM arrangements in the health sector. </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a:t>The study aims to provide an evidence-based approach for determining the costs and benefits of parallel FM arrangements for donor-financed projects. </a:t>
            </a:r>
          </a:p>
          <a:p>
            <a:pPr marL="342900" indent="-342900">
              <a:buFont typeface="Arial" panose="020B0604020202020204" pitchFamily="34" charset="0"/>
              <a:buChar char="•"/>
            </a:pPr>
            <a:endParaRPr lang="en-US" sz="2000" dirty="0"/>
          </a:p>
          <a:p>
            <a:endParaRPr lang="en-US" sz="2400" dirty="0">
              <a:solidFill>
                <a:srgbClr val="002345"/>
              </a:solidFill>
            </a:endParaRPr>
          </a:p>
        </p:txBody>
      </p:sp>
    </p:spTree>
    <p:extLst>
      <p:ext uri="{BB962C8B-B14F-4D97-AF65-F5344CB8AC3E}">
        <p14:creationId xmlns:p14="http://schemas.microsoft.com/office/powerpoint/2010/main" val="15548824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a:t>A</a:t>
            </a:r>
            <a:r>
              <a:rPr lang="en-US" sz="2800" b="1" dirty="0" smtClean="0"/>
              <a:t>im </a:t>
            </a:r>
            <a:r>
              <a:rPr lang="en-US" sz="2800" b="1" dirty="0"/>
              <a:t>of </a:t>
            </a:r>
            <a:r>
              <a:rPr lang="en-US" sz="2800" b="1" dirty="0" smtClean="0"/>
              <a:t>study and problem definition</a:t>
            </a:r>
            <a:endParaRPr lang="en-US" sz="2800" b="1" dirty="0"/>
          </a:p>
        </p:txBody>
      </p:sp>
      <p:sp>
        <p:nvSpPr>
          <p:cNvPr id="3" name="Text Placeholder 2"/>
          <p:cNvSpPr>
            <a:spLocks noGrp="1"/>
          </p:cNvSpPr>
          <p:nvPr>
            <p:ph type="body" idx="1"/>
          </p:nvPr>
        </p:nvSpPr>
        <p:spPr>
          <a:xfrm>
            <a:off x="457200" y="1347537"/>
            <a:ext cx="4040188" cy="513347"/>
          </a:xfrm>
        </p:spPr>
        <p:txBody>
          <a:bodyPr/>
          <a:lstStyle/>
          <a:p>
            <a:r>
              <a:rPr lang="en-US" dirty="0" smtClean="0"/>
              <a:t>Aim of study and problem definition</a:t>
            </a:r>
            <a:endParaRPr lang="en-US" dirty="0"/>
          </a:p>
        </p:txBody>
      </p:sp>
      <p:sp>
        <p:nvSpPr>
          <p:cNvPr id="4" name="Content Placeholder 3"/>
          <p:cNvSpPr>
            <a:spLocks noGrp="1"/>
          </p:cNvSpPr>
          <p:nvPr>
            <p:ph sz="half" idx="2"/>
          </p:nvPr>
        </p:nvSpPr>
        <p:spPr/>
        <p:txBody>
          <a:bodyPr>
            <a:normAutofit fontScale="77500" lnSpcReduction="20000"/>
          </a:bodyPr>
          <a:lstStyle/>
          <a:p>
            <a:pPr marL="342900" indent="-342900">
              <a:buFont typeface="Arial" panose="020B0604020202020204" pitchFamily="34" charset="0"/>
              <a:buChar char="•"/>
            </a:pPr>
            <a:r>
              <a:rPr lang="en-US" sz="2000" dirty="0"/>
              <a:t>The study aims to provide an evidence-based approach for determining the costs and benefits of parallel FM arrangements for donor-financed projects</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a:t>Development partners have often advanced financial management risk as one of the main reasons for not using country systems or for not harmonizing.</a:t>
            </a:r>
          </a:p>
          <a:p>
            <a:pPr marL="342900" indent="-342900">
              <a:buFont typeface="Arial" panose="020B0604020202020204" pitchFamily="34" charset="0"/>
              <a:buChar char="•"/>
            </a:pPr>
            <a:endParaRPr lang="en-US" sz="2000" dirty="0"/>
          </a:p>
          <a:p>
            <a:pPr marL="342900" lvl="0" indent="-342900">
              <a:buFont typeface="Arial" panose="020B0604020202020204" pitchFamily="34" charset="0"/>
              <a:buChar char="•"/>
            </a:pPr>
            <a:r>
              <a:rPr lang="en-US" sz="2025" dirty="0"/>
              <a:t>As a part of the larger PFM in health study, a review was conducted to analyze data on specific FM cost items from four development partners to help determine the costs and benefits of fragmented donor FM arrangements in the health sector</a:t>
            </a:r>
            <a:r>
              <a:rPr lang="en-US" sz="2025" dirty="0">
                <a:solidFill>
                  <a:prstClr val="black"/>
                </a:solidFill>
              </a:rPr>
              <a:t>. </a:t>
            </a:r>
          </a:p>
          <a:p>
            <a:endParaRPr lang="en-US" sz="2025" dirty="0">
              <a:solidFill>
                <a:prstClr val="black"/>
              </a:solidFill>
            </a:endParaRPr>
          </a:p>
          <a:p>
            <a:endParaRPr lang="en-US" dirty="0"/>
          </a:p>
        </p:txBody>
      </p:sp>
      <p:sp>
        <p:nvSpPr>
          <p:cNvPr id="5" name="Text Placeholder 4"/>
          <p:cNvSpPr>
            <a:spLocks noGrp="1"/>
          </p:cNvSpPr>
          <p:nvPr>
            <p:ph type="body" sz="quarter" idx="3"/>
          </p:nvPr>
        </p:nvSpPr>
        <p:spPr>
          <a:xfrm>
            <a:off x="4843211" y="1535113"/>
            <a:ext cx="4041775" cy="325771"/>
          </a:xfrm>
        </p:spPr>
        <p:txBody>
          <a:bodyPr/>
          <a:lstStyle/>
          <a:p>
            <a:r>
              <a:rPr lang="en-US" dirty="0"/>
              <a:t> </a:t>
            </a:r>
            <a:r>
              <a:rPr lang="en-US" dirty="0" smtClean="0"/>
              <a:t>Parallel Arrangements cost items</a:t>
            </a:r>
            <a:endParaRPr lang="en-US" dirty="0"/>
          </a:p>
        </p:txBody>
      </p:sp>
      <p:sp>
        <p:nvSpPr>
          <p:cNvPr id="6" name="Content Placeholder 5"/>
          <p:cNvSpPr>
            <a:spLocks noGrp="1"/>
          </p:cNvSpPr>
          <p:nvPr>
            <p:ph sz="quarter" idx="4"/>
          </p:nvPr>
        </p:nvSpPr>
        <p:spPr/>
        <p:txBody>
          <a:bodyPr/>
          <a:lstStyle/>
          <a:p>
            <a:pPr fontAlgn="ctr">
              <a:spcBef>
                <a:spcPts val="0"/>
              </a:spcBef>
            </a:pPr>
            <a:endParaRPr lang="en-US" sz="1050" b="1" dirty="0">
              <a:solidFill>
                <a:srgbClr val="FFFFFF"/>
              </a:solidFill>
              <a:latin typeface="Calibri" panose="020F0502020204030204" pitchFamily="34" charset="0"/>
            </a:endParaRPr>
          </a:p>
          <a:p>
            <a:pPr fontAlgn="ctr">
              <a:spcBef>
                <a:spcPts val="0"/>
              </a:spcBef>
            </a:pPr>
            <a:endParaRPr lang="en-US" sz="1050" b="1" dirty="0">
              <a:solidFill>
                <a:srgbClr val="FFFFFF"/>
              </a:solidFill>
              <a:latin typeface="Calibri" panose="020F0502020204030204" pitchFamily="34" charset="0"/>
            </a:endParaRPr>
          </a:p>
          <a:p>
            <a:endParaRPr lang="en-US" b="1" dirty="0">
              <a:solidFill>
                <a:srgbClr val="FFFFFF"/>
              </a:solidFill>
              <a:latin typeface="Calibri" panose="020F0502020204030204" pitchFamily="34" charset="0"/>
            </a:endParaRPr>
          </a:p>
          <a:p>
            <a:endParaRPr lang="en-US" dirty="0"/>
          </a:p>
        </p:txBody>
      </p:sp>
      <p:pic>
        <p:nvPicPr>
          <p:cNvPr id="7" name="Picture 6"/>
          <p:cNvPicPr>
            <a:picLocks noChangeAspect="1"/>
          </p:cNvPicPr>
          <p:nvPr/>
        </p:nvPicPr>
        <p:blipFill>
          <a:blip r:embed="rId2"/>
          <a:stretch>
            <a:fillRect/>
          </a:stretch>
        </p:blipFill>
        <p:spPr>
          <a:xfrm>
            <a:off x="4844803" y="2174875"/>
            <a:ext cx="3873062" cy="3760704"/>
          </a:xfrm>
          <a:prstGeom prst="rect">
            <a:avLst/>
          </a:prstGeom>
        </p:spPr>
      </p:pic>
      <p:sp>
        <p:nvSpPr>
          <p:cNvPr id="8" name="Right Arrow 7"/>
          <p:cNvSpPr/>
          <p:nvPr/>
        </p:nvSpPr>
        <p:spPr>
          <a:xfrm>
            <a:off x="4440254" y="5088529"/>
            <a:ext cx="347415" cy="59811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7504434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t>Hypothesis</a:t>
            </a:r>
            <a:endParaRPr lang="en-US" sz="2800" b="1" dirty="0"/>
          </a:p>
        </p:txBody>
      </p:sp>
      <p:sp>
        <p:nvSpPr>
          <p:cNvPr id="3" name="Content Placeholder 2"/>
          <p:cNvSpPr>
            <a:spLocks noGrp="1"/>
          </p:cNvSpPr>
          <p:nvPr>
            <p:ph idx="1"/>
          </p:nvPr>
        </p:nvSpPr>
        <p:spPr/>
        <p:txBody>
          <a:bodyPr/>
          <a:lstStyle/>
          <a:p>
            <a:pPr marL="514350" indent="-514350">
              <a:buFont typeface="+mj-lt"/>
              <a:buAutoNum type="arabicPeriod"/>
            </a:pPr>
            <a:r>
              <a:rPr lang="en-US" sz="2400" dirty="0" smtClean="0"/>
              <a:t>Where a country has strong PFM systems, the incremental cost that results from reliance on country PFM systems will be less than the aggregate cost of each donor having separate FM arrangements</a:t>
            </a:r>
          </a:p>
          <a:p>
            <a:pPr marL="514350" indent="-514350">
              <a:buFont typeface="+mj-lt"/>
              <a:buAutoNum type="arabicPeriod"/>
            </a:pPr>
            <a:endParaRPr lang="en-US" sz="2400" dirty="0" smtClean="0"/>
          </a:p>
          <a:p>
            <a:pPr marL="514350" indent="-514350">
              <a:buFont typeface="+mj-lt"/>
              <a:buAutoNum type="arabicPeriod"/>
            </a:pPr>
            <a:r>
              <a:rPr lang="en-US" sz="2400" dirty="0" smtClean="0"/>
              <a:t>Where a country has weak PFM systems, the aggregate cost of harmonized implementation arrangements among donors will be less than the cost of having separate FM arrangements</a:t>
            </a:r>
            <a:endParaRPr lang="en-US" sz="2400" dirty="0"/>
          </a:p>
        </p:txBody>
      </p:sp>
    </p:spTree>
    <p:extLst>
      <p:ext uri="{BB962C8B-B14F-4D97-AF65-F5344CB8AC3E}">
        <p14:creationId xmlns:p14="http://schemas.microsoft.com/office/powerpoint/2010/main" val="40287857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6571"/>
            <a:ext cx="8229600" cy="790676"/>
          </a:xfrm>
        </p:spPr>
        <p:txBody>
          <a:bodyPr>
            <a:normAutofit/>
          </a:bodyPr>
          <a:lstStyle/>
          <a:p>
            <a:r>
              <a:rPr lang="en-US" b="1" dirty="0"/>
              <a:t>Methodology</a:t>
            </a:r>
          </a:p>
        </p:txBody>
      </p:sp>
      <p:sp>
        <p:nvSpPr>
          <p:cNvPr id="3" name="Text Placeholder 2"/>
          <p:cNvSpPr>
            <a:spLocks noGrp="1"/>
          </p:cNvSpPr>
          <p:nvPr>
            <p:ph type="body" idx="1"/>
          </p:nvPr>
        </p:nvSpPr>
        <p:spPr>
          <a:xfrm>
            <a:off x="457200" y="1273629"/>
            <a:ext cx="4040188" cy="414797"/>
          </a:xfrm>
        </p:spPr>
        <p:txBody>
          <a:bodyPr/>
          <a:lstStyle/>
          <a:p>
            <a:pPr algn="ctr"/>
            <a:r>
              <a:rPr lang="en-US" dirty="0" smtClean="0"/>
              <a:t>Country case studies</a:t>
            </a:r>
            <a:endParaRPr lang="en-US" dirty="0"/>
          </a:p>
        </p:txBody>
      </p:sp>
      <p:sp>
        <p:nvSpPr>
          <p:cNvPr id="4" name="Content Placeholder 3"/>
          <p:cNvSpPr>
            <a:spLocks noGrp="1"/>
          </p:cNvSpPr>
          <p:nvPr>
            <p:ph sz="half" idx="2"/>
          </p:nvPr>
        </p:nvSpPr>
        <p:spPr>
          <a:xfrm>
            <a:off x="457200" y="2008414"/>
            <a:ext cx="4040188" cy="4117749"/>
          </a:xfrm>
          <a:effectLst/>
        </p:spPr>
        <p:txBody>
          <a:bodyPr>
            <a:normAutofit fontScale="77500" lnSpcReduction="20000"/>
          </a:bodyPr>
          <a:lstStyle/>
          <a:p>
            <a:pPr marL="385763" indent="-385763">
              <a:buFont typeface="+mj-lt"/>
              <a:buAutoNum type="alphaLcParenR"/>
            </a:pPr>
            <a:r>
              <a:rPr lang="en-US" dirty="0"/>
              <a:t>The incremental cost of use of country systems- if it is determined based on independently assessed fiduciary risk profile of the country and health sector FM arrangements that such systems could have been used for implementing the donor financed project; or</a:t>
            </a:r>
          </a:p>
          <a:p>
            <a:pPr marL="385763" indent="-385763">
              <a:buFont typeface="+mj-lt"/>
              <a:buAutoNum type="alphaLcParenR"/>
            </a:pPr>
            <a:endParaRPr lang="en-US" dirty="0"/>
          </a:p>
          <a:p>
            <a:pPr marL="385763" indent="-385763">
              <a:buFont typeface="+mj-lt"/>
              <a:buAutoNum type="alphaLcParenR"/>
            </a:pPr>
            <a:r>
              <a:rPr lang="en-US" dirty="0"/>
              <a:t>The cost of harmonization among DPs - if it is determined in that country FM systems are weak and DPs will not rely on such systems but could collaborate to use common implementation arrangements that either </a:t>
            </a:r>
            <a:r>
              <a:rPr lang="en-US" b="1" i="1" dirty="0"/>
              <a:t>partially rely on country systems, or are stand-alone</a:t>
            </a:r>
            <a:r>
              <a:rPr lang="en-US" dirty="0"/>
              <a:t>.</a:t>
            </a:r>
          </a:p>
          <a:p>
            <a:pPr marL="385763" indent="-385763">
              <a:buFont typeface="+mj-lt"/>
              <a:buAutoNum type="alphaLcParenR"/>
            </a:pPr>
            <a:endParaRPr lang="en-US" dirty="0"/>
          </a:p>
          <a:p>
            <a:pPr marL="385763" indent="-385763">
              <a:buFont typeface="+mj-lt"/>
              <a:buAutoNum type="alphaLcParenR"/>
            </a:pPr>
            <a:r>
              <a:rPr lang="en-US" dirty="0"/>
              <a:t>Compare either cost to the cost of parallel FM arrangements obtained from DPs per country </a:t>
            </a:r>
            <a:endParaRPr lang="en-US" dirty="0" smtClean="0"/>
          </a:p>
          <a:p>
            <a:pPr marL="385763" indent="-385763">
              <a:buFont typeface="+mj-lt"/>
              <a:buAutoNum type="alphaLcParenR"/>
            </a:pPr>
            <a:endParaRPr lang="en-US" dirty="0" smtClean="0"/>
          </a:p>
          <a:p>
            <a:pPr marL="385763" indent="-385763">
              <a:buFont typeface="+mj-lt"/>
              <a:buAutoNum type="alphaLcParenR"/>
            </a:pPr>
            <a:r>
              <a:rPr lang="en-US" dirty="0" smtClean="0"/>
              <a:t>Consolidate </a:t>
            </a:r>
            <a:r>
              <a:rPr lang="en-US" dirty="0"/>
              <a:t>all the cost data from the three steps above</a:t>
            </a:r>
          </a:p>
          <a:p>
            <a:pPr marL="385763" indent="-385763">
              <a:buFont typeface="+mj-lt"/>
              <a:buAutoNum type="alphaLcParenR"/>
            </a:pPr>
            <a:endParaRPr lang="en-US" dirty="0"/>
          </a:p>
          <a:p>
            <a:endParaRPr lang="en-US" dirty="0"/>
          </a:p>
        </p:txBody>
      </p:sp>
      <p:sp>
        <p:nvSpPr>
          <p:cNvPr id="5" name="Text Placeholder 4"/>
          <p:cNvSpPr>
            <a:spLocks noGrp="1"/>
          </p:cNvSpPr>
          <p:nvPr>
            <p:ph type="body" sz="quarter" idx="3"/>
          </p:nvPr>
        </p:nvSpPr>
        <p:spPr>
          <a:xfrm>
            <a:off x="4645025" y="1273629"/>
            <a:ext cx="4041775" cy="414797"/>
          </a:xfrm>
        </p:spPr>
        <p:txBody>
          <a:bodyPr/>
          <a:lstStyle/>
          <a:p>
            <a:pPr algn="ctr"/>
            <a:r>
              <a:rPr lang="en-US" dirty="0" smtClean="0"/>
              <a:t>Cost elements</a:t>
            </a:r>
            <a:endParaRPr lang="en-US" dirty="0"/>
          </a:p>
        </p:txBody>
      </p:sp>
      <p:sp>
        <p:nvSpPr>
          <p:cNvPr id="7" name="Title 1"/>
          <p:cNvSpPr txBox="1">
            <a:spLocks/>
          </p:cNvSpPr>
          <p:nvPr/>
        </p:nvSpPr>
        <p:spPr>
          <a:xfrm>
            <a:off x="184268" y="6047066"/>
            <a:ext cx="8229600" cy="399086"/>
          </a:xfrm>
          <a:prstGeom prst="rect">
            <a:avLst/>
          </a:prstGeom>
        </p:spPr>
        <p:txBody>
          <a:bodyPr vert="horz" lIns="68580" tIns="34290" rIns="68580" bIns="3429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300038" lvl="1" algn="ctr"/>
            <a:r>
              <a:rPr lang="en-US" b="1" dirty="0"/>
              <a:t>IHP+ principles on FM harmonization and alignment </a:t>
            </a:r>
          </a:p>
        </p:txBody>
      </p:sp>
      <p:pic>
        <p:nvPicPr>
          <p:cNvPr id="9" name="Picture 8"/>
          <p:cNvPicPr>
            <a:picLocks noChangeAspect="1"/>
          </p:cNvPicPr>
          <p:nvPr/>
        </p:nvPicPr>
        <p:blipFill>
          <a:blip r:embed="rId2"/>
          <a:stretch>
            <a:fillRect/>
          </a:stretch>
        </p:blipFill>
        <p:spPr>
          <a:xfrm>
            <a:off x="4539057" y="2008414"/>
            <a:ext cx="4343686" cy="3902529"/>
          </a:xfrm>
          <a:prstGeom prst="rect">
            <a:avLst/>
          </a:prstGeom>
        </p:spPr>
      </p:pic>
    </p:spTree>
    <p:extLst>
      <p:ext uri="{BB962C8B-B14F-4D97-AF65-F5344CB8AC3E}">
        <p14:creationId xmlns:p14="http://schemas.microsoft.com/office/powerpoint/2010/main" val="39514772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506186"/>
            <a:ext cx="7886700" cy="903367"/>
          </a:xfrm>
        </p:spPr>
        <p:txBody>
          <a:bodyPr/>
          <a:lstStyle/>
          <a:p>
            <a:r>
              <a:rPr lang="en-US" b="1" dirty="0"/>
              <a:t>Counting the cost of </a:t>
            </a:r>
            <a:r>
              <a:rPr lang="en-US" b="1" dirty="0" smtClean="0"/>
              <a:t>Fragmentation</a:t>
            </a:r>
            <a:endParaRPr lang="en-US" dirty="0"/>
          </a:p>
        </p:txBody>
      </p:sp>
      <p:sp>
        <p:nvSpPr>
          <p:cNvPr id="3" name="Content Placeholder 2"/>
          <p:cNvSpPr>
            <a:spLocks noGrp="1"/>
          </p:cNvSpPr>
          <p:nvPr>
            <p:ph idx="1"/>
          </p:nvPr>
        </p:nvSpPr>
        <p:spPr>
          <a:xfrm>
            <a:off x="628650" y="2009900"/>
            <a:ext cx="7886700" cy="3263504"/>
          </a:xfrm>
        </p:spPr>
        <p:txBody>
          <a:bodyPr>
            <a:normAutofit/>
          </a:bodyPr>
          <a:lstStyle/>
          <a:p>
            <a:r>
              <a:rPr lang="en-US" sz="1650" dirty="0"/>
              <a:t>Fund flow and reporting relationships are inherently complex in the health sector.</a:t>
            </a:r>
          </a:p>
          <a:p>
            <a:r>
              <a:rPr lang="en-US" sz="1650" dirty="0"/>
              <a:t>But the addition of a plethora of FM arrangements for donor funding increases the complexity.</a:t>
            </a:r>
          </a:p>
          <a:p>
            <a:endParaRPr lang="en-US" sz="1650" dirty="0"/>
          </a:p>
        </p:txBody>
      </p:sp>
      <p:pic>
        <p:nvPicPr>
          <p:cNvPr id="6" name="Picture 2"/>
          <p:cNvPicPr>
            <a:picLocks noChangeAspect="1" noChangeArrowheads="1"/>
          </p:cNvPicPr>
          <p:nvPr/>
        </p:nvPicPr>
        <p:blipFill>
          <a:blip r:embed="rId2"/>
          <a:srcRect/>
          <a:stretch>
            <a:fillRect/>
          </a:stretch>
        </p:blipFill>
        <p:spPr bwMode="auto">
          <a:xfrm>
            <a:off x="628650" y="3227614"/>
            <a:ext cx="7542894" cy="3067051"/>
          </a:xfrm>
          <a:prstGeom prst="rect">
            <a:avLst/>
          </a:prstGeom>
          <a:noFill/>
          <a:ln w="9525">
            <a:noFill/>
            <a:miter lim="800000"/>
            <a:headEnd/>
            <a:tailEnd/>
          </a:ln>
        </p:spPr>
      </p:pic>
    </p:spTree>
    <p:extLst>
      <p:ext uri="{BB962C8B-B14F-4D97-AF65-F5344CB8AC3E}">
        <p14:creationId xmlns:p14="http://schemas.microsoft.com/office/powerpoint/2010/main" val="20388518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KENYA: Cost of parallel arrangements vs cost of harmonization</a:t>
            </a:r>
            <a:endParaRPr lang="en-US" b="1" dirty="0"/>
          </a:p>
        </p:txBody>
      </p:sp>
      <p:sp>
        <p:nvSpPr>
          <p:cNvPr id="3" name="Content Placeholder 2"/>
          <p:cNvSpPr>
            <a:spLocks noGrp="1"/>
          </p:cNvSpPr>
          <p:nvPr>
            <p:ph idx="1"/>
          </p:nvPr>
        </p:nvSpPr>
        <p:spPr/>
        <p:txBody>
          <a:bodyPr>
            <a:normAutofit fontScale="77500" lnSpcReduction="20000"/>
          </a:bodyPr>
          <a:lstStyle/>
          <a:p>
            <a:pPr marL="457200" indent="-457200">
              <a:buFont typeface="Arial" panose="020B0604020202020204" pitchFamily="34" charset="0"/>
              <a:buChar char="•"/>
            </a:pPr>
            <a:r>
              <a:rPr lang="en-US" dirty="0"/>
              <a:t>T</a:t>
            </a:r>
            <a:r>
              <a:rPr lang="en-US" dirty="0" smtClean="0"/>
              <a:t>he </a:t>
            </a:r>
            <a:r>
              <a:rPr lang="en-US" dirty="0"/>
              <a:t>analysis proposes a hypothetical scenario that assumes the use of harmonized arrangements agreed upon by the development partners in cases where the risks in the financial management systems could not be mitigated in the short run, along with the use of country systems in cases where the residual risk is low</a:t>
            </a:r>
            <a:r>
              <a:rPr lang="en-US" dirty="0" smtClean="0"/>
              <a:t>.</a:t>
            </a:r>
          </a:p>
          <a:p>
            <a:pPr marL="457200" indent="-457200">
              <a:buFont typeface="Arial" panose="020B0604020202020204" pitchFamily="34" charset="0"/>
              <a:buChar char="•"/>
            </a:pPr>
            <a:endParaRPr lang="en-US" dirty="0" smtClean="0"/>
          </a:p>
          <a:p>
            <a:pPr marL="457200" indent="-457200">
              <a:buFont typeface="Arial" panose="020B0604020202020204" pitchFamily="34" charset="0"/>
              <a:buChar char="•"/>
            </a:pPr>
            <a:r>
              <a:rPr lang="en-US" dirty="0" smtClean="0"/>
              <a:t>Hybrid arrangements would have costed </a:t>
            </a:r>
            <a:r>
              <a:rPr lang="en-US" dirty="0"/>
              <a:t>US$5.5 million, compared to the total cost of US$28.8 million that the four </a:t>
            </a:r>
            <a:r>
              <a:rPr lang="en-US" dirty="0" smtClean="0"/>
              <a:t>DPs surveyed </a:t>
            </a:r>
            <a:r>
              <a:rPr lang="en-US" dirty="0"/>
              <a:t>incurred </a:t>
            </a:r>
            <a:r>
              <a:rPr lang="en-US" dirty="0" smtClean="0"/>
              <a:t>over </a:t>
            </a:r>
            <a:r>
              <a:rPr lang="en-US" dirty="0"/>
              <a:t>the study period. </a:t>
            </a:r>
            <a:r>
              <a:rPr lang="en-US" dirty="0" smtClean="0"/>
              <a:t/>
            </a:r>
            <a:br>
              <a:rPr lang="en-US" dirty="0" smtClean="0"/>
            </a:br>
            <a:endParaRPr lang="en-US" dirty="0" smtClean="0"/>
          </a:p>
          <a:p>
            <a:pPr marL="457200" indent="-457200">
              <a:buFont typeface="Arial" panose="020B0604020202020204" pitchFamily="34" charset="0"/>
              <a:buChar char="•"/>
            </a:pPr>
            <a:r>
              <a:rPr lang="en-US" dirty="0" smtClean="0"/>
              <a:t>Hybrid arrangement cost is </a:t>
            </a:r>
            <a:r>
              <a:rPr lang="en-US" dirty="0"/>
              <a:t>approximately 1 percent of the total disbursed by the four donors over the study period.</a:t>
            </a:r>
          </a:p>
        </p:txBody>
      </p:sp>
    </p:spTree>
    <p:extLst>
      <p:ext uri="{BB962C8B-B14F-4D97-AF65-F5344CB8AC3E}">
        <p14:creationId xmlns:p14="http://schemas.microsoft.com/office/powerpoint/2010/main" val="6370582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6940" y="178707"/>
            <a:ext cx="8496300" cy="784679"/>
          </a:xfrm>
        </p:spPr>
        <p:txBody>
          <a:bodyPr/>
          <a:lstStyle/>
          <a:p>
            <a:r>
              <a:rPr lang="en-US" sz="2800" b="1" dirty="0" smtClean="0"/>
              <a:t>Findings: Kenya Country case</a:t>
            </a:r>
            <a:endParaRPr lang="en-US" sz="2800" b="1" dirty="0"/>
          </a:p>
        </p:txBody>
      </p:sp>
      <p:sp>
        <p:nvSpPr>
          <p:cNvPr id="3" name="Text Placeholder 2"/>
          <p:cNvSpPr>
            <a:spLocks noGrp="1"/>
          </p:cNvSpPr>
          <p:nvPr>
            <p:ph type="body" idx="1"/>
          </p:nvPr>
        </p:nvSpPr>
        <p:spPr>
          <a:xfrm>
            <a:off x="456803" y="1215232"/>
            <a:ext cx="4040188" cy="639762"/>
          </a:xfrm>
        </p:spPr>
        <p:txBody>
          <a:bodyPr>
            <a:noAutofit/>
          </a:bodyPr>
          <a:lstStyle/>
          <a:p>
            <a:endParaRPr lang="en-US" dirty="0"/>
          </a:p>
          <a:p>
            <a:r>
              <a:rPr lang="en-US" dirty="0"/>
              <a:t>Cost of fragmentation involving 4 DPs		</a:t>
            </a:r>
            <a:r>
              <a:rPr lang="en-US" dirty="0" smtClean="0"/>
              <a:t>	</a:t>
            </a:r>
            <a:endParaRPr lang="en-US" dirty="0"/>
          </a:p>
        </p:txBody>
      </p:sp>
      <p:graphicFrame>
        <p:nvGraphicFramePr>
          <p:cNvPr id="9" name="Content Placeholder 8"/>
          <p:cNvGraphicFramePr>
            <a:graphicFrameLocks noGrp="1"/>
          </p:cNvGraphicFramePr>
          <p:nvPr>
            <p:ph sz="half" idx="2"/>
            <p:extLst>
              <p:ext uri="{D42A27DB-BD31-4B8C-83A1-F6EECF244321}">
                <p14:modId xmlns:p14="http://schemas.microsoft.com/office/powerpoint/2010/main" val="1059770075"/>
              </p:ext>
            </p:extLst>
          </p:nvPr>
        </p:nvGraphicFramePr>
        <p:xfrm>
          <a:off x="605234" y="2302332"/>
          <a:ext cx="4039792" cy="3686355"/>
        </p:xfrm>
        <a:graphic>
          <a:graphicData uri="http://schemas.openxmlformats.org/drawingml/2006/table">
            <a:tbl>
              <a:tblPr firstRow="1" firstCol="1" bandRow="1"/>
              <a:tblGrid>
                <a:gridCol w="540658"/>
                <a:gridCol w="677219"/>
                <a:gridCol w="661470"/>
                <a:gridCol w="527601"/>
                <a:gridCol w="745740"/>
                <a:gridCol w="887104"/>
              </a:tblGrid>
              <a:tr h="920853">
                <a:tc>
                  <a:txBody>
                    <a:bodyPr/>
                    <a:lstStyle/>
                    <a:p>
                      <a:pPr marL="0" marR="0">
                        <a:lnSpc>
                          <a:spcPts val="1500"/>
                        </a:lnSpc>
                        <a:spcBef>
                          <a:spcPts val="60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Year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7117" marR="47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marL="0" marR="0" algn="ctr">
                        <a:lnSpc>
                          <a:spcPts val="1500"/>
                        </a:lnSpc>
                        <a:spcBef>
                          <a:spcPts val="60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Fiduciary agent (FA)</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7117" marR="47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marL="0" marR="0" algn="ctr">
                        <a:lnSpc>
                          <a:spcPts val="1500"/>
                        </a:lnSpc>
                        <a:spcBef>
                          <a:spcPts val="60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NGO</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7117" marR="47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marL="0" marR="0" algn="ctr">
                        <a:lnSpc>
                          <a:spcPts val="1500"/>
                        </a:lnSpc>
                        <a:spcBef>
                          <a:spcPts val="60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PIU</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7117" marR="47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marL="0" marR="0" algn="ctr">
                        <a:lnSpc>
                          <a:spcPts val="1500"/>
                        </a:lnSpc>
                        <a:spcBef>
                          <a:spcPts val="60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UN agency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7117" marR="47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marL="0" marR="0" algn="ctr">
                        <a:lnSpc>
                          <a:spcPts val="1500"/>
                        </a:lnSpc>
                        <a:spcBef>
                          <a:spcPts val="60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Total </a:t>
                      </a:r>
                      <a:r>
                        <a:rPr lang="en-US" sz="1600" b="1"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7117" marR="47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r>
              <a:tr h="460917">
                <a:tc>
                  <a:txBody>
                    <a:bodyPr/>
                    <a:lstStyle/>
                    <a:p>
                      <a:pPr marL="0" marR="0">
                        <a:lnSpc>
                          <a:spcPts val="1500"/>
                        </a:lnSpc>
                        <a:spcBef>
                          <a:spcPts val="60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2011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47117" marR="47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500"/>
                        </a:lnSpc>
                        <a:spcBef>
                          <a:spcPts val="60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7117" marR="4711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500"/>
                        </a:lnSpc>
                        <a:spcBef>
                          <a:spcPts val="600"/>
                        </a:spcBef>
                        <a:spcAft>
                          <a:spcPts val="0"/>
                        </a:spcAft>
                      </a:pP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ts val="1500"/>
                        </a:lnSpc>
                        <a:spcBef>
                          <a:spcPts val="600"/>
                        </a:spcBef>
                        <a:spcAft>
                          <a:spcPts val="0"/>
                        </a:spcAft>
                      </a:pPr>
                      <a:r>
                        <a:rPr lang="en-US" sz="1600" dirty="0" smtClean="0">
                          <a:effectLst/>
                          <a:latin typeface="Calibri" panose="020F0502020204030204" pitchFamily="34" charset="0"/>
                          <a:ea typeface="Calibri" panose="020F0502020204030204" pitchFamily="34" charset="0"/>
                          <a:cs typeface="Times New Roman" panose="02020603050405020304" pitchFamily="18" charset="0"/>
                        </a:rPr>
                        <a:t>0.63</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7117" marR="47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500"/>
                        </a:lnSpc>
                        <a:spcBef>
                          <a:spcPts val="60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0.41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7117" marR="4711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500"/>
                        </a:lnSpc>
                        <a:spcBef>
                          <a:spcPts val="60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7117" marR="4711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500"/>
                        </a:lnSpc>
                        <a:spcBef>
                          <a:spcPts val="600"/>
                        </a:spcBef>
                        <a:spcAft>
                          <a:spcPts val="0"/>
                        </a:spcAft>
                      </a:pP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ts val="1500"/>
                        </a:lnSpc>
                        <a:spcBef>
                          <a:spcPts val="600"/>
                        </a:spcBef>
                        <a:spcAft>
                          <a:spcPts val="0"/>
                        </a:spcAft>
                      </a:pPr>
                      <a:r>
                        <a:rPr lang="en-US" sz="1600" dirty="0" smtClean="0">
                          <a:effectLst/>
                          <a:latin typeface="Calibri" panose="020F0502020204030204" pitchFamily="34" charset="0"/>
                          <a:ea typeface="Calibri" panose="020F0502020204030204" pitchFamily="34" charset="0"/>
                          <a:cs typeface="Times New Roman" panose="02020603050405020304" pitchFamily="18" charset="0"/>
                        </a:rPr>
                        <a:t>1.04</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7117" marR="47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0917">
                <a:tc>
                  <a:txBody>
                    <a:bodyPr/>
                    <a:lstStyle/>
                    <a:p>
                      <a:pPr marL="0" marR="0">
                        <a:lnSpc>
                          <a:spcPts val="1500"/>
                        </a:lnSpc>
                        <a:spcBef>
                          <a:spcPts val="60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2012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47117" marR="4711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500"/>
                        </a:lnSpc>
                        <a:spcBef>
                          <a:spcPts val="60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0.52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47117" marR="4711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500"/>
                        </a:lnSpc>
                        <a:spcBef>
                          <a:spcPts val="600"/>
                        </a:spcBef>
                        <a:spcAft>
                          <a:spcPts val="0"/>
                        </a:spcAft>
                      </a:pP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ts val="1500"/>
                        </a:lnSpc>
                        <a:spcBef>
                          <a:spcPts val="600"/>
                        </a:spcBef>
                        <a:spcAft>
                          <a:spcPts val="0"/>
                        </a:spcAft>
                      </a:pPr>
                      <a:r>
                        <a:rPr lang="en-US" sz="1600" dirty="0" smtClean="0">
                          <a:effectLst/>
                          <a:latin typeface="Calibri" panose="020F0502020204030204" pitchFamily="34" charset="0"/>
                          <a:ea typeface="Calibri" panose="020F0502020204030204" pitchFamily="34" charset="0"/>
                          <a:cs typeface="Times New Roman" panose="02020603050405020304" pitchFamily="18" charset="0"/>
                        </a:rPr>
                        <a:t>3.01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7117" marR="47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500"/>
                        </a:lnSpc>
                        <a:spcBef>
                          <a:spcPts val="60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0.36</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7117" marR="4711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500"/>
                        </a:lnSpc>
                        <a:spcBef>
                          <a:spcPts val="60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7117" marR="4711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500"/>
                        </a:lnSpc>
                        <a:spcBef>
                          <a:spcPts val="600"/>
                        </a:spcBef>
                        <a:spcAft>
                          <a:spcPts val="0"/>
                        </a:spcAft>
                      </a:pP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ts val="1500"/>
                        </a:lnSpc>
                        <a:spcBef>
                          <a:spcPts val="600"/>
                        </a:spcBef>
                        <a:spcAft>
                          <a:spcPts val="0"/>
                        </a:spcAft>
                      </a:pPr>
                      <a:r>
                        <a:rPr lang="en-US" sz="1600" dirty="0" smtClean="0">
                          <a:effectLst/>
                          <a:latin typeface="Calibri" panose="020F0502020204030204" pitchFamily="34" charset="0"/>
                          <a:ea typeface="Calibri" panose="020F0502020204030204" pitchFamily="34" charset="0"/>
                          <a:cs typeface="Times New Roman" panose="02020603050405020304" pitchFamily="18" charset="0"/>
                        </a:rPr>
                        <a:t>3.89</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7117" marR="47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0917">
                <a:tc>
                  <a:txBody>
                    <a:bodyPr/>
                    <a:lstStyle/>
                    <a:p>
                      <a:pPr marL="0" marR="0">
                        <a:lnSpc>
                          <a:spcPts val="1500"/>
                        </a:lnSpc>
                        <a:spcBef>
                          <a:spcPts val="60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2013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47117" marR="4711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500"/>
                        </a:lnSpc>
                        <a:spcBef>
                          <a:spcPts val="60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0.72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47117" marR="4711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500"/>
                        </a:lnSpc>
                        <a:spcBef>
                          <a:spcPts val="600"/>
                        </a:spcBef>
                        <a:spcAft>
                          <a:spcPts val="0"/>
                        </a:spcAft>
                      </a:pP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ts val="1500"/>
                        </a:lnSpc>
                        <a:spcBef>
                          <a:spcPts val="600"/>
                        </a:spcBef>
                        <a:spcAft>
                          <a:spcPts val="0"/>
                        </a:spcAft>
                      </a:pPr>
                      <a:r>
                        <a:rPr lang="en-US" sz="1600" dirty="0" smtClean="0">
                          <a:effectLst/>
                          <a:latin typeface="Calibri" panose="020F0502020204030204" pitchFamily="34" charset="0"/>
                          <a:ea typeface="Calibri" panose="020F0502020204030204" pitchFamily="34" charset="0"/>
                          <a:cs typeface="Times New Roman" panose="02020603050405020304" pitchFamily="18" charset="0"/>
                        </a:rPr>
                        <a:t>3.71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7117" marR="47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500"/>
                        </a:lnSpc>
                        <a:spcBef>
                          <a:spcPts val="60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0.52</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7117" marR="4711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500"/>
                        </a:lnSpc>
                        <a:spcBef>
                          <a:spcPts val="60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0.47</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7117" marR="4711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500"/>
                        </a:lnSpc>
                        <a:spcBef>
                          <a:spcPts val="600"/>
                        </a:spcBef>
                        <a:spcAft>
                          <a:spcPts val="0"/>
                        </a:spcAft>
                      </a:pP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ts val="1500"/>
                        </a:lnSpc>
                        <a:spcBef>
                          <a:spcPts val="600"/>
                        </a:spcBef>
                        <a:spcAft>
                          <a:spcPts val="0"/>
                        </a:spcAft>
                      </a:pPr>
                      <a:r>
                        <a:rPr lang="en-US" sz="1600" dirty="0" smtClean="0">
                          <a:effectLst/>
                          <a:latin typeface="Calibri" panose="020F0502020204030204" pitchFamily="34" charset="0"/>
                          <a:ea typeface="Calibri" panose="020F0502020204030204" pitchFamily="34" charset="0"/>
                          <a:cs typeface="Times New Roman" panose="02020603050405020304" pitchFamily="18" charset="0"/>
                        </a:rPr>
                        <a:t>5.42</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7117" marR="47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0917">
                <a:tc>
                  <a:txBody>
                    <a:bodyPr/>
                    <a:lstStyle/>
                    <a:p>
                      <a:pPr marL="0" marR="0">
                        <a:lnSpc>
                          <a:spcPts val="1500"/>
                        </a:lnSpc>
                        <a:spcBef>
                          <a:spcPts val="60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2014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47117" marR="47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500"/>
                        </a:lnSpc>
                        <a:spcBef>
                          <a:spcPts val="60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0.22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47117" marR="4711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500"/>
                        </a:lnSpc>
                        <a:spcBef>
                          <a:spcPts val="600"/>
                        </a:spcBef>
                        <a:spcAft>
                          <a:spcPts val="0"/>
                        </a:spcAft>
                      </a:pP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ts val="1500"/>
                        </a:lnSpc>
                        <a:spcBef>
                          <a:spcPts val="600"/>
                        </a:spcBef>
                        <a:spcAft>
                          <a:spcPts val="0"/>
                        </a:spcAft>
                      </a:pPr>
                      <a:r>
                        <a:rPr lang="en-US" sz="1600" dirty="0" smtClean="0">
                          <a:effectLst/>
                          <a:latin typeface="Calibri" panose="020F0502020204030204" pitchFamily="34" charset="0"/>
                          <a:ea typeface="Calibri" panose="020F0502020204030204" pitchFamily="34" charset="0"/>
                          <a:cs typeface="Times New Roman" panose="02020603050405020304" pitchFamily="18" charset="0"/>
                        </a:rPr>
                        <a:t>7.44</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7117" marR="47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500"/>
                        </a:lnSpc>
                        <a:spcBef>
                          <a:spcPts val="60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0.56</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7117" marR="4711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500"/>
                        </a:lnSpc>
                        <a:spcBef>
                          <a:spcPts val="60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0.09</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7117" marR="4711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500"/>
                        </a:lnSpc>
                        <a:spcBef>
                          <a:spcPts val="600"/>
                        </a:spcBef>
                        <a:spcAft>
                          <a:spcPts val="0"/>
                        </a:spcAft>
                      </a:pP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ts val="1500"/>
                        </a:lnSpc>
                        <a:spcBef>
                          <a:spcPts val="600"/>
                        </a:spcBef>
                        <a:spcAft>
                          <a:spcPts val="0"/>
                        </a:spcAft>
                      </a:pPr>
                      <a:r>
                        <a:rPr lang="en-US" sz="1600" dirty="0" smtClean="0">
                          <a:effectLst/>
                          <a:latin typeface="Calibri" panose="020F0502020204030204" pitchFamily="34" charset="0"/>
                          <a:ea typeface="Calibri" panose="020F0502020204030204" pitchFamily="34" charset="0"/>
                          <a:cs typeface="Times New Roman" panose="02020603050405020304" pitchFamily="18" charset="0"/>
                        </a:rPr>
                        <a:t>8.31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7117" marR="47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0917">
                <a:tc>
                  <a:txBody>
                    <a:bodyPr/>
                    <a:lstStyle/>
                    <a:p>
                      <a:pPr marL="0" marR="0">
                        <a:lnSpc>
                          <a:spcPts val="1500"/>
                        </a:lnSpc>
                        <a:spcBef>
                          <a:spcPts val="60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2015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7117" marR="4711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500"/>
                        </a:lnSpc>
                        <a:spcBef>
                          <a:spcPts val="60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1.78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47117" marR="4711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500"/>
                        </a:lnSpc>
                        <a:spcBef>
                          <a:spcPts val="600"/>
                        </a:spcBef>
                        <a:spcAft>
                          <a:spcPts val="0"/>
                        </a:spcAft>
                      </a:pP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ts val="1500"/>
                        </a:lnSpc>
                        <a:spcBef>
                          <a:spcPts val="600"/>
                        </a:spcBef>
                        <a:spcAft>
                          <a:spcPts val="0"/>
                        </a:spcAft>
                      </a:pPr>
                      <a:r>
                        <a:rPr lang="en-US" sz="1600" dirty="0" smtClean="0">
                          <a:effectLst/>
                          <a:latin typeface="Calibri" panose="020F0502020204030204" pitchFamily="34" charset="0"/>
                          <a:ea typeface="Calibri" panose="020F0502020204030204" pitchFamily="34" charset="0"/>
                          <a:cs typeface="Times New Roman" panose="02020603050405020304" pitchFamily="18" charset="0"/>
                        </a:rPr>
                        <a:t>6.88</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7117" marR="47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500"/>
                        </a:lnSpc>
                        <a:spcBef>
                          <a:spcPts val="60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0.31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47117" marR="4711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500"/>
                        </a:lnSpc>
                        <a:spcBef>
                          <a:spcPts val="60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1.18</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7117" marR="4711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500"/>
                        </a:lnSpc>
                        <a:spcBef>
                          <a:spcPts val="600"/>
                        </a:spcBef>
                        <a:spcAft>
                          <a:spcPts val="0"/>
                        </a:spcAft>
                      </a:pP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ts val="1500"/>
                        </a:lnSpc>
                        <a:spcBef>
                          <a:spcPts val="600"/>
                        </a:spcBef>
                        <a:spcAft>
                          <a:spcPts val="0"/>
                        </a:spcAft>
                      </a:pPr>
                      <a:r>
                        <a:rPr lang="en-US" sz="1600" dirty="0" smtClean="0">
                          <a:effectLst/>
                          <a:latin typeface="Calibri" panose="020F0502020204030204" pitchFamily="34" charset="0"/>
                          <a:ea typeface="Calibri" panose="020F0502020204030204" pitchFamily="34" charset="0"/>
                          <a:cs typeface="Times New Roman" panose="02020603050405020304" pitchFamily="18" charset="0"/>
                        </a:rPr>
                        <a:t>10.15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7117" marR="47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0917">
                <a:tc>
                  <a:txBody>
                    <a:bodyPr/>
                    <a:lstStyle/>
                    <a:p>
                      <a:pPr marL="0" marR="0">
                        <a:lnSpc>
                          <a:spcPts val="1500"/>
                        </a:lnSpc>
                        <a:spcBef>
                          <a:spcPts val="600"/>
                        </a:spcBef>
                        <a:spcAft>
                          <a:spcPts val="0"/>
                        </a:spcAft>
                      </a:pPr>
                      <a:r>
                        <a:rPr lang="en-US" sz="16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Total</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47117" marR="4711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500"/>
                        </a:lnSpc>
                        <a:spcBef>
                          <a:spcPts val="600"/>
                        </a:spcBef>
                        <a:spcAft>
                          <a:spcPts val="0"/>
                        </a:spcAft>
                      </a:pPr>
                      <a:r>
                        <a:rPr lang="en-US" sz="16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3.24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47117" marR="4711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500"/>
                        </a:lnSpc>
                        <a:spcBef>
                          <a:spcPts val="600"/>
                        </a:spcBef>
                        <a:spcAft>
                          <a:spcPts val="0"/>
                        </a:spcAft>
                      </a:pPr>
                      <a:endParaRPr lang="en-US" sz="1600" b="1"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ts val="1500"/>
                        </a:lnSpc>
                        <a:spcBef>
                          <a:spcPts val="600"/>
                        </a:spcBef>
                        <a:spcAft>
                          <a:spcPts val="0"/>
                        </a:spcAft>
                      </a:pPr>
                      <a:r>
                        <a:rPr lang="en-US" sz="1600" b="1" dirty="0" smtClean="0">
                          <a:effectLst/>
                          <a:latin typeface="Calibri" panose="020F0502020204030204" pitchFamily="34" charset="0"/>
                          <a:ea typeface="Calibri" panose="020F0502020204030204" pitchFamily="34" charset="0"/>
                          <a:cs typeface="Times New Roman" panose="02020603050405020304" pitchFamily="18" charset="0"/>
                        </a:rPr>
                        <a:t>21.67</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7117" marR="47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500"/>
                        </a:lnSpc>
                        <a:spcBef>
                          <a:spcPts val="600"/>
                        </a:spcBef>
                        <a:spcAft>
                          <a:spcPts val="0"/>
                        </a:spcAft>
                      </a:pPr>
                      <a:r>
                        <a:rPr lang="en-US" sz="16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2.16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47117" marR="4711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500"/>
                        </a:lnSpc>
                        <a:spcBef>
                          <a:spcPts val="60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1.74</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7117" marR="4711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500"/>
                        </a:lnSpc>
                        <a:spcBef>
                          <a:spcPts val="600"/>
                        </a:spcBef>
                        <a:spcAft>
                          <a:spcPts val="0"/>
                        </a:spcAft>
                      </a:pPr>
                      <a:endParaRPr lang="en-US" sz="1600" b="1"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ts val="1500"/>
                        </a:lnSpc>
                        <a:spcBef>
                          <a:spcPts val="600"/>
                        </a:spcBef>
                        <a:spcAft>
                          <a:spcPts val="0"/>
                        </a:spcAft>
                      </a:pPr>
                      <a:r>
                        <a:rPr lang="en-US" sz="1600" b="1" dirty="0" smtClean="0">
                          <a:effectLst/>
                          <a:latin typeface="Calibri" panose="020F0502020204030204" pitchFamily="34" charset="0"/>
                          <a:ea typeface="Calibri" panose="020F0502020204030204" pitchFamily="34" charset="0"/>
                          <a:cs typeface="Times New Roman" panose="02020603050405020304" pitchFamily="18" charset="0"/>
                        </a:rPr>
                        <a:t>28.81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7117" marR="47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Text Placeholder 4"/>
          <p:cNvSpPr>
            <a:spLocks noGrp="1"/>
          </p:cNvSpPr>
          <p:nvPr>
            <p:ph type="body" sz="quarter" idx="3"/>
          </p:nvPr>
        </p:nvSpPr>
        <p:spPr>
          <a:xfrm>
            <a:off x="4645025" y="1215232"/>
            <a:ext cx="4041775" cy="639762"/>
          </a:xfrm>
        </p:spPr>
        <p:txBody>
          <a:bodyPr/>
          <a:lstStyle/>
          <a:p>
            <a:r>
              <a:rPr lang="en-US" dirty="0" smtClean="0"/>
              <a:t>Cost of harmonized FM arrangements  </a:t>
            </a:r>
            <a:endParaRPr lang="en-US" dirty="0"/>
          </a:p>
        </p:txBody>
      </p:sp>
      <p:graphicFrame>
        <p:nvGraphicFramePr>
          <p:cNvPr id="8" name="Content Placeholder 7"/>
          <p:cNvGraphicFramePr>
            <a:graphicFrameLocks noGrp="1"/>
          </p:cNvGraphicFramePr>
          <p:nvPr>
            <p:ph sz="quarter" idx="4"/>
            <p:extLst>
              <p:ext uri="{D42A27DB-BD31-4B8C-83A1-F6EECF244321}">
                <p14:modId xmlns:p14="http://schemas.microsoft.com/office/powerpoint/2010/main" val="2324150770"/>
              </p:ext>
            </p:extLst>
          </p:nvPr>
        </p:nvGraphicFramePr>
        <p:xfrm>
          <a:off x="4861832" y="2302331"/>
          <a:ext cx="4001408" cy="3686352"/>
        </p:xfrm>
        <a:graphic>
          <a:graphicData uri="http://schemas.openxmlformats.org/drawingml/2006/table">
            <a:tbl>
              <a:tblPr/>
              <a:tblGrid>
                <a:gridCol w="2284493"/>
                <a:gridCol w="1716915"/>
              </a:tblGrid>
              <a:tr h="398941">
                <a:tc>
                  <a:txBody>
                    <a:bodyPr/>
                    <a:lstStyle/>
                    <a:p>
                      <a:pPr algn="l" fontAlgn="ctr"/>
                      <a:r>
                        <a:rPr lang="en-US" sz="1600" b="0" i="0" u="none" strike="noStrike" dirty="0">
                          <a:solidFill>
                            <a:srgbClr val="FFFFFF"/>
                          </a:solidFill>
                          <a:effectLst/>
                          <a:latin typeface="Calibri" panose="020F0502020204030204" pitchFamily="34" charset="0"/>
                        </a:rPr>
                        <a:t> </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algn="ctr" fontAlgn="ctr"/>
                      <a:r>
                        <a:rPr lang="fr-FR" sz="1600" b="0" i="0" u="none" strike="noStrike">
                          <a:solidFill>
                            <a:srgbClr val="FFFFFF"/>
                          </a:solidFill>
                          <a:effectLst/>
                          <a:latin typeface="Calibri" panose="020F0502020204030204" pitchFamily="34" charset="0"/>
                        </a:rPr>
                        <a:t>2011–15 </a:t>
                      </a:r>
                    </a:p>
                  </a:txBody>
                  <a:tcPr marL="7144" marR="7144" marT="7144"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tr>
              <a:tr h="398941">
                <a:tc>
                  <a:txBody>
                    <a:bodyPr/>
                    <a:lstStyle/>
                    <a:p>
                      <a:pPr algn="l" fontAlgn="ctr"/>
                      <a:r>
                        <a:rPr lang="fr-FR" sz="1600" b="0" i="0" u="none" strike="noStrike" dirty="0">
                          <a:solidFill>
                            <a:srgbClr val="000000"/>
                          </a:solidFill>
                          <a:effectLst/>
                          <a:latin typeface="Calibri" panose="020F0502020204030204" pitchFamily="34" charset="0"/>
                        </a:rPr>
                        <a:t> </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1600" b="0" i="0" u="none" strike="noStrike" dirty="0">
                          <a:solidFill>
                            <a:srgbClr val="000000"/>
                          </a:solidFill>
                          <a:effectLst/>
                          <a:latin typeface="Calibri" panose="020F0502020204030204" pitchFamily="34" charset="0"/>
                        </a:rPr>
                        <a:t>Amount</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r>
              <a:tr h="398941">
                <a:tc>
                  <a:txBody>
                    <a:bodyPr/>
                    <a:lstStyle/>
                    <a:p>
                      <a:pPr algn="l" fontAlgn="ctr"/>
                      <a:r>
                        <a:rPr lang="en-US" sz="1600" b="0" i="0" u="none" strike="noStrike" dirty="0">
                          <a:solidFill>
                            <a:srgbClr val="000000"/>
                          </a:solidFill>
                          <a:effectLst/>
                          <a:latin typeface="Calibri" panose="020F0502020204030204" pitchFamily="34" charset="0"/>
                        </a:rPr>
                        <a:t>FM staff cost</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CECE"/>
                    </a:solidFill>
                  </a:tcPr>
                </a:tc>
                <a:tc>
                  <a:txBody>
                    <a:bodyPr/>
                    <a:lstStyle/>
                    <a:p>
                      <a:pPr algn="ctr" fontAlgn="ctr"/>
                      <a:r>
                        <a:rPr lang="en-US" sz="1600" b="0" i="0" u="none" strike="noStrike" dirty="0">
                          <a:solidFill>
                            <a:srgbClr val="000000"/>
                          </a:solidFill>
                          <a:effectLst/>
                          <a:latin typeface="Calibri" panose="020F0502020204030204" pitchFamily="34" charset="0"/>
                        </a:rPr>
                        <a:t>2.0</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CECE"/>
                    </a:solidFill>
                  </a:tcPr>
                </a:tc>
              </a:tr>
              <a:tr h="398941">
                <a:tc>
                  <a:txBody>
                    <a:bodyPr/>
                    <a:lstStyle/>
                    <a:p>
                      <a:pPr algn="l" fontAlgn="ctr"/>
                      <a:r>
                        <a:rPr lang="fr-FR" sz="1600" b="0" i="0" u="none" strike="noStrike" dirty="0" err="1">
                          <a:solidFill>
                            <a:srgbClr val="000000"/>
                          </a:solidFill>
                          <a:effectLst/>
                          <a:latin typeface="Calibri" panose="020F0502020204030204" pitchFamily="34" charset="0"/>
                        </a:rPr>
                        <a:t>Internal</a:t>
                      </a:r>
                      <a:r>
                        <a:rPr lang="fr-FR" sz="1600" b="0" i="0" u="none" strike="noStrike" dirty="0">
                          <a:solidFill>
                            <a:srgbClr val="000000"/>
                          </a:solidFill>
                          <a:effectLst/>
                          <a:latin typeface="Calibri" panose="020F0502020204030204" pitchFamily="34" charset="0"/>
                        </a:rPr>
                        <a:t> Audit staff </a:t>
                      </a:r>
                      <a:r>
                        <a:rPr lang="fr-FR" sz="1600" b="0" i="0" u="none" strike="noStrike" dirty="0" err="1">
                          <a:solidFill>
                            <a:srgbClr val="000000"/>
                          </a:solidFill>
                          <a:effectLst/>
                          <a:latin typeface="Calibri" panose="020F0502020204030204" pitchFamily="34" charset="0"/>
                        </a:rPr>
                        <a:t>cost</a:t>
                      </a:r>
                      <a:endParaRPr lang="fr-FR" sz="1600" b="0" i="0" u="none" strike="noStrike" dirty="0">
                        <a:solidFill>
                          <a:srgbClr val="000000"/>
                        </a:solidFill>
                        <a:effectLst/>
                        <a:latin typeface="Calibri" panose="020F0502020204030204" pitchFamily="34" charset="0"/>
                      </a:endParaRP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ctr" fontAlgn="ctr"/>
                      <a:r>
                        <a:rPr lang="en-US" sz="1600" b="0" i="0" u="none" strike="noStrike" dirty="0">
                          <a:solidFill>
                            <a:srgbClr val="000000"/>
                          </a:solidFill>
                          <a:effectLst/>
                          <a:latin typeface="Calibri" panose="020F0502020204030204" pitchFamily="34" charset="0"/>
                        </a:rPr>
                        <a:t>0.5</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r>
              <a:tr h="398941">
                <a:tc>
                  <a:txBody>
                    <a:bodyPr/>
                    <a:lstStyle/>
                    <a:p>
                      <a:pPr algn="l" fontAlgn="ctr"/>
                      <a:r>
                        <a:rPr lang="fr-FR" sz="1600" b="0" i="0" u="none" strike="noStrike" dirty="0" err="1">
                          <a:solidFill>
                            <a:srgbClr val="000000"/>
                          </a:solidFill>
                          <a:effectLst/>
                          <a:latin typeface="Calibri" panose="020F0502020204030204" pitchFamily="34" charset="0"/>
                        </a:rPr>
                        <a:t>External</a:t>
                      </a:r>
                      <a:r>
                        <a:rPr lang="fr-FR" sz="1600" b="0" i="0" u="none" strike="noStrike" dirty="0">
                          <a:solidFill>
                            <a:srgbClr val="000000"/>
                          </a:solidFill>
                          <a:effectLst/>
                          <a:latin typeface="Calibri" panose="020F0502020204030204" pitchFamily="34" charset="0"/>
                        </a:rPr>
                        <a:t> Audit</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1600" b="0" i="0" u="none" strike="noStrike" dirty="0">
                          <a:solidFill>
                            <a:srgbClr val="000000"/>
                          </a:solidFill>
                          <a:effectLst/>
                          <a:latin typeface="Calibri" panose="020F0502020204030204" pitchFamily="34" charset="0"/>
                        </a:rPr>
                        <a:t>0.6</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r>
              <a:tr h="398941">
                <a:tc>
                  <a:txBody>
                    <a:bodyPr/>
                    <a:lstStyle/>
                    <a:p>
                      <a:pPr algn="l" fontAlgn="ctr"/>
                      <a:r>
                        <a:rPr lang="fr-FR" sz="1600" b="0" i="0" u="none" strike="noStrike" dirty="0">
                          <a:solidFill>
                            <a:srgbClr val="000000"/>
                          </a:solidFill>
                          <a:effectLst/>
                          <a:latin typeface="Calibri" panose="020F0502020204030204" pitchFamily="34" charset="0"/>
                        </a:rPr>
                        <a:t>Accounting Software</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gn="ctr" fontAlgn="ctr"/>
                      <a:r>
                        <a:rPr lang="en-US" sz="1600" b="0" i="0" u="none" strike="noStrike" dirty="0">
                          <a:solidFill>
                            <a:srgbClr val="000000"/>
                          </a:solidFill>
                          <a:effectLst/>
                          <a:latin typeface="Calibri" panose="020F0502020204030204" pitchFamily="34" charset="0"/>
                        </a:rPr>
                        <a:t>1.3</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r>
              <a:tr h="398941">
                <a:tc>
                  <a:txBody>
                    <a:bodyPr/>
                    <a:lstStyle/>
                    <a:p>
                      <a:pPr algn="l" fontAlgn="ctr"/>
                      <a:r>
                        <a:rPr lang="fr-FR" sz="1600" b="0" i="0" u="none" strike="noStrike" dirty="0">
                          <a:solidFill>
                            <a:srgbClr val="000000"/>
                          </a:solidFill>
                          <a:effectLst/>
                          <a:latin typeface="Calibri" panose="020F0502020204030204" pitchFamily="34" charset="0"/>
                        </a:rPr>
                        <a:t>Administrative and </a:t>
                      </a:r>
                      <a:r>
                        <a:rPr lang="fr-FR" sz="1600" b="0" i="0" u="none" strike="noStrike" dirty="0" err="1">
                          <a:solidFill>
                            <a:srgbClr val="000000"/>
                          </a:solidFill>
                          <a:effectLst/>
                          <a:latin typeface="Calibri" panose="020F0502020204030204" pitchFamily="34" charset="0"/>
                        </a:rPr>
                        <a:t>overhead</a:t>
                      </a:r>
                      <a:r>
                        <a:rPr lang="fr-FR" sz="1600" b="0" i="0" u="none" strike="noStrike" dirty="0">
                          <a:solidFill>
                            <a:srgbClr val="000000"/>
                          </a:solidFill>
                          <a:effectLst/>
                          <a:latin typeface="Calibri" panose="020F0502020204030204" pitchFamily="34" charset="0"/>
                        </a:rPr>
                        <a:t> </a:t>
                      </a:r>
                      <a:r>
                        <a:rPr lang="fr-FR" sz="1600" b="0" i="0" u="none" strike="noStrike" dirty="0" err="1">
                          <a:solidFill>
                            <a:srgbClr val="000000"/>
                          </a:solidFill>
                          <a:effectLst/>
                          <a:latin typeface="Calibri" panose="020F0502020204030204" pitchFamily="34" charset="0"/>
                        </a:rPr>
                        <a:t>cost</a:t>
                      </a:r>
                      <a:endParaRPr lang="fr-FR" sz="1600" b="0" i="0" u="none" strike="noStrike" dirty="0">
                        <a:solidFill>
                          <a:srgbClr val="000000"/>
                        </a:solidFill>
                        <a:effectLst/>
                        <a:latin typeface="Calibri" panose="020F0502020204030204" pitchFamily="34" charset="0"/>
                      </a:endParaRP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gn="ctr" fontAlgn="ctr"/>
                      <a:r>
                        <a:rPr lang="en-US" sz="1600" b="0" i="0" u="none" strike="noStrike" dirty="0">
                          <a:solidFill>
                            <a:srgbClr val="000000"/>
                          </a:solidFill>
                          <a:effectLst/>
                          <a:latin typeface="Calibri" panose="020F0502020204030204" pitchFamily="34" charset="0"/>
                        </a:rPr>
                        <a:t>0.4</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r>
              <a:tr h="398941">
                <a:tc>
                  <a:txBody>
                    <a:bodyPr/>
                    <a:lstStyle/>
                    <a:p>
                      <a:pPr algn="l" fontAlgn="ctr"/>
                      <a:r>
                        <a:rPr lang="en-US" sz="1600" b="0" i="0" u="none" strike="noStrike">
                          <a:solidFill>
                            <a:srgbClr val="000000"/>
                          </a:solidFill>
                          <a:effectLst/>
                          <a:latin typeface="Calibri" panose="020F0502020204030204" pitchFamily="34" charset="0"/>
                        </a:rPr>
                        <a:t>Coordination cost</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gn="ctr" fontAlgn="ctr"/>
                      <a:r>
                        <a:rPr lang="en-US" sz="1600" b="0" i="0" u="none" strike="noStrike" dirty="0">
                          <a:solidFill>
                            <a:srgbClr val="000000"/>
                          </a:solidFill>
                          <a:effectLst/>
                          <a:latin typeface="Calibri" panose="020F0502020204030204" pitchFamily="34" charset="0"/>
                        </a:rPr>
                        <a:t>0.8</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r>
              <a:tr h="398941">
                <a:tc>
                  <a:txBody>
                    <a:bodyPr/>
                    <a:lstStyle/>
                    <a:p>
                      <a:pPr algn="l" fontAlgn="ctr"/>
                      <a:r>
                        <a:rPr lang="fr-FR" sz="1600" b="0" i="0" u="none" strike="noStrike" dirty="0">
                          <a:solidFill>
                            <a:srgbClr val="000000"/>
                          </a:solidFill>
                          <a:effectLst/>
                          <a:latin typeface="Calibri" panose="020F0502020204030204" pitchFamily="34" charset="0"/>
                        </a:rPr>
                        <a:t>Total </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600" b="0" i="0" u="none" strike="noStrike" dirty="0">
                          <a:solidFill>
                            <a:srgbClr val="000000"/>
                          </a:solidFill>
                          <a:effectLst/>
                          <a:latin typeface="Calibri" panose="020F0502020204030204" pitchFamily="34" charset="0"/>
                        </a:rPr>
                        <a:t>5.50</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2520917823"/>
      </p:ext>
    </p:extLst>
  </p:cSld>
  <p:clrMapOvr>
    <a:masterClrMapping/>
  </p:clrMapOvr>
  <p:timing>
    <p:tnLst>
      <p:par>
        <p:cTn id="1" dur="indefinite" restart="never" nodeType="tmRoot"/>
      </p:par>
    </p:tnLst>
  </p:timing>
</p:sld>
</file>

<file path=ppt/theme/theme1.xml><?xml version="1.0" encoding="utf-8"?>
<a:theme xmlns:a="http://schemas.openxmlformats.org/drawingml/2006/main" name="WBG Slide">
  <a:themeElements>
    <a:clrScheme name="Benutzerdefiniert 53">
      <a:dk1>
        <a:sysClr val="windowText" lastClr="000000"/>
      </a:dk1>
      <a:lt1>
        <a:sysClr val="window" lastClr="FFFFFF"/>
      </a:lt1>
      <a:dk2>
        <a:srgbClr val="002345"/>
      </a:dk2>
      <a:lt2>
        <a:srgbClr val="FFFFFF"/>
      </a:lt2>
      <a:accent1>
        <a:srgbClr val="002345"/>
      </a:accent1>
      <a:accent2>
        <a:srgbClr val="00ADE4"/>
      </a:accent2>
      <a:accent3>
        <a:srgbClr val="FF6600"/>
      </a:accent3>
      <a:accent4>
        <a:srgbClr val="31859C"/>
      </a:accent4>
      <a:accent5>
        <a:srgbClr val="660066"/>
      </a:accent5>
      <a:accent6>
        <a:srgbClr val="BEDA00"/>
      </a:accent6>
      <a:hlink>
        <a:srgbClr val="0000FF"/>
      </a:hlink>
      <a:folHlink>
        <a:srgbClr val="800080"/>
      </a:folHlink>
    </a:clrScheme>
    <a:fontScheme name="Larissa Klassisch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3998</TotalTime>
  <Words>1460</Words>
  <Application>Microsoft Office PowerPoint</Application>
  <PresentationFormat>On-screen Show (4:3)</PresentationFormat>
  <Paragraphs>291</Paragraphs>
  <Slides>15</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Batang</vt:lpstr>
      <vt:lpstr>Arial</vt:lpstr>
      <vt:lpstr>Calibri</vt:lpstr>
      <vt:lpstr>Times New Roman</vt:lpstr>
      <vt:lpstr>Wingdings</vt:lpstr>
      <vt:lpstr>WBG Slide</vt:lpstr>
      <vt:lpstr>Costs and benefits of fragmented financial management arrangements for donor-financed projects in the health sector</vt:lpstr>
      <vt:lpstr>      Why PFM in health ?</vt:lpstr>
      <vt:lpstr>Problem definition &amp; aim of study</vt:lpstr>
      <vt:lpstr>Aim of study and problem definition</vt:lpstr>
      <vt:lpstr>Hypothesis</vt:lpstr>
      <vt:lpstr>Methodology</vt:lpstr>
      <vt:lpstr>Counting the cost of Fragmentation</vt:lpstr>
      <vt:lpstr>KENYA: Cost of parallel arrangements vs cost of harmonization</vt:lpstr>
      <vt:lpstr>Findings: Kenya Country case</vt:lpstr>
      <vt:lpstr>Analysis</vt:lpstr>
      <vt:lpstr>Synthesis of cost for four DPs in 63 countries</vt:lpstr>
      <vt:lpstr>SYNTHESIS: Cost breakdown by parallel arrangement</vt:lpstr>
      <vt:lpstr>Findings: DP contributions to cost of parallel arrangements</vt:lpstr>
      <vt:lpstr>Findings: Cost pattern by regions and disbursement </vt:lpstr>
      <vt:lpstr>Conclusions</vt:lpstr>
    </vt:vector>
  </TitlesOfParts>
  <Company>Rivia LLC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dc:title>
  <dc:creator>*</dc:creator>
  <dc:description>Presentation Template;_x000d_
Version 001;_x000d_
2012-11-16;</dc:description>
  <cp:lastModifiedBy>Maxwell Bruku Dapaah</cp:lastModifiedBy>
  <cp:revision>545</cp:revision>
  <cp:lastPrinted>2014-08-29T15:17:51Z</cp:lastPrinted>
  <dcterms:created xsi:type="dcterms:W3CDTF">2012-11-07T14:44:50Z</dcterms:created>
  <dcterms:modified xsi:type="dcterms:W3CDTF">2016-11-15T20:40:36Z</dcterms:modified>
</cp:coreProperties>
</file>