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84" r:id="rId5"/>
    <p:sldId id="292" r:id="rId6"/>
    <p:sldId id="293" r:id="rId7"/>
    <p:sldId id="280" r:id="rId8"/>
    <p:sldId id="281" r:id="rId9"/>
    <p:sldId id="288" r:id="rId10"/>
    <p:sldId id="289" r:id="rId11"/>
    <p:sldId id="290" r:id="rId12"/>
    <p:sldId id="291" r:id="rId13"/>
    <p:sldId id="294" r:id="rId14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TABE, Akihito" initials="watabea" lastIdx="3" clrIdx="0"/>
  <p:cmAuthor id="1" name="BREARLEY, Lara" initials="brearley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659"/>
    <a:srgbClr val="4D9443"/>
    <a:srgbClr val="7B7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97" autoAdjust="0"/>
  </p:normalViewPr>
  <p:slideViewPr>
    <p:cSldViewPr snapToGrid="0" snapToObjects="1">
      <p:cViewPr>
        <p:scale>
          <a:sx n="74" d="100"/>
          <a:sy n="74" d="100"/>
        </p:scale>
        <p:origin x="-10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48"/>
    </p:cViewPr>
  </p:sorterViewPr>
  <p:notesViewPr>
    <p:cSldViewPr snapToGrid="0" snapToObjects="1">
      <p:cViewPr varScale="1">
        <p:scale>
          <a:sx n="57" d="100"/>
          <a:sy n="57" d="100"/>
        </p:scale>
        <p:origin x="-2520" y="-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51" y="1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FB4F73C-3460-4D15-9224-D0F6F98F7792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149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51" y="8842149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C77DF33-5D9E-4258-A481-1C184AA6B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51" y="1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3829B973-C30D-4662-B77F-241F1945F679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2962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5" tIns="45587" rIns="91175" bIns="455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3" y="4422572"/>
            <a:ext cx="5619136" cy="4187598"/>
          </a:xfrm>
          <a:prstGeom prst="rect">
            <a:avLst/>
          </a:prstGeom>
        </p:spPr>
        <p:txBody>
          <a:bodyPr vert="horz" wrap="square" lIns="91175" tIns="45587" rIns="91175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149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51" y="8842149"/>
            <a:ext cx="3044109" cy="465455"/>
          </a:xfrm>
          <a:prstGeom prst="rect">
            <a:avLst/>
          </a:prstGeom>
        </p:spPr>
        <p:txBody>
          <a:bodyPr vert="horz" wrap="square" lIns="91175" tIns="45587" rIns="91175" bIns="45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C773FE70-36E0-4EED-8288-6AAA39B51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43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3FE70-36E0-4EED-8288-6AAA39B519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0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3FE70-36E0-4EED-8288-6AAA39B519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0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_PageSet_Oct 2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4"/>
            <a:ext cx="9143999" cy="68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14865" y="18917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rgbClr val="0E36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5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_PageSet_Oct 2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06400" y="225425"/>
            <a:ext cx="6721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sz="4400" smtClean="0">
                <a:solidFill>
                  <a:srgbClr val="0E3659"/>
                </a:solidFill>
                <a:latin typeface="Calibri" pitchFamily="34" charset="0"/>
              </a:rPr>
              <a:t>Agenda/Content</a:t>
            </a:r>
            <a:endParaRPr lang="en-US" sz="3600" smtClean="0">
              <a:solidFill>
                <a:srgbClr val="0E3659"/>
              </a:solidFill>
              <a:latin typeface="Calibri" pitchFamily="34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6398" y="1096088"/>
            <a:ext cx="8229600" cy="36862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12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8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PageSet_Oct 2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06400" y="225425"/>
            <a:ext cx="672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sz="3600" smtClean="0">
              <a:solidFill>
                <a:srgbClr val="0E3659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6398" y="1102293"/>
            <a:ext cx="8229600" cy="2279733"/>
          </a:xfrm>
          <a:prstGeom prst="rect">
            <a:avLst/>
          </a:prstGeom>
        </p:spPr>
        <p:txBody>
          <a:bodyPr/>
          <a:lstStyle>
            <a:lvl1pPr>
              <a:tabLst/>
              <a:defRPr>
                <a:solidFill>
                  <a:srgbClr val="0E3659"/>
                </a:solidFill>
              </a:defRPr>
            </a:lvl1pPr>
            <a:lvl2pPr>
              <a:defRPr>
                <a:solidFill>
                  <a:srgbClr val="0E3659"/>
                </a:solidFill>
              </a:defRPr>
            </a:lvl2pPr>
            <a:lvl3pPr>
              <a:defRPr>
                <a:solidFill>
                  <a:srgbClr val="4D9443"/>
                </a:solidFill>
              </a:defRPr>
            </a:lvl3pPr>
            <a:lvl4pPr>
              <a:defRPr>
                <a:solidFill>
                  <a:srgbClr val="7B7C7F"/>
                </a:solidFill>
              </a:defRPr>
            </a:lvl4pPr>
            <a:lvl5pPr>
              <a:defRPr>
                <a:solidFill>
                  <a:srgbClr val="7B7C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06400" y="225425"/>
            <a:ext cx="6721475" cy="647700"/>
          </a:xfrm>
          <a:prstGeom prst="rect">
            <a:avLst/>
          </a:prstGeom>
        </p:spPr>
        <p:txBody>
          <a:bodyPr/>
          <a:lstStyle>
            <a:lvl1pPr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4912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PageSet_Oct 2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64057" y="1754186"/>
            <a:ext cx="4038601" cy="45243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E3659"/>
                </a:solidFill>
              </a:defRPr>
            </a:lvl1pPr>
            <a:lvl2pPr>
              <a:defRPr sz="2400">
                <a:solidFill>
                  <a:srgbClr val="0E3659"/>
                </a:solidFill>
              </a:defRPr>
            </a:lvl2pPr>
            <a:lvl3pPr>
              <a:defRPr sz="2000">
                <a:solidFill>
                  <a:srgbClr val="4D9443"/>
                </a:solidFill>
              </a:defRPr>
            </a:lvl3pPr>
            <a:lvl4pPr>
              <a:defRPr sz="1800">
                <a:solidFill>
                  <a:srgbClr val="7B7C7F"/>
                </a:solidFill>
              </a:defRPr>
            </a:lvl4pPr>
            <a:lvl5pPr>
              <a:defRPr sz="1800">
                <a:solidFill>
                  <a:srgbClr val="7B7C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55057" y="1754186"/>
            <a:ext cx="4038601" cy="45243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E3659"/>
                </a:solidFill>
              </a:defRPr>
            </a:lvl1pPr>
            <a:lvl2pPr>
              <a:defRPr sz="2400">
                <a:solidFill>
                  <a:srgbClr val="0E3659"/>
                </a:solidFill>
              </a:defRPr>
            </a:lvl2pPr>
            <a:lvl3pPr>
              <a:defRPr sz="2000">
                <a:solidFill>
                  <a:srgbClr val="4D9443"/>
                </a:solidFill>
              </a:defRPr>
            </a:lvl3pPr>
            <a:lvl4pPr>
              <a:defRPr sz="1800">
                <a:solidFill>
                  <a:srgbClr val="7B7C7F"/>
                </a:solidFill>
              </a:defRPr>
            </a:lvl4pPr>
            <a:lvl5pPr>
              <a:defRPr sz="1800">
                <a:solidFill>
                  <a:srgbClr val="7B7C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311520"/>
            <a:ext cx="6751637" cy="854075"/>
          </a:xfrm>
          <a:prstGeom prst="rect">
            <a:avLst/>
          </a:prstGeom>
        </p:spPr>
        <p:txBody>
          <a:bodyPr/>
          <a:lstStyle>
            <a:lvl1pPr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Pages_gudea_Oct 26_general p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242366"/>
            <a:ext cx="6719888" cy="769937"/>
          </a:xfrm>
          <a:prstGeom prst="rect">
            <a:avLst/>
          </a:prstGeom>
        </p:spPr>
        <p:txBody>
          <a:bodyPr/>
          <a:lstStyle>
            <a:lvl1pPr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941513"/>
            <a:ext cx="8335963" cy="40957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50081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_Pages_gudea_Oct 26_general p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228600"/>
            <a:ext cx="2927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400" smtClean="0">
                <a:solidFill>
                  <a:srgbClr val="0E3659"/>
                </a:solidFill>
                <a:latin typeface="Calibri" charset="0"/>
              </a:rPr>
              <a:t>Exhibit here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02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27E3-CB6A-45BB-833B-8EC45BE1BB64}" type="datetime1">
              <a:rPr lang="en-GB"/>
              <a:pPr>
                <a:defRPr/>
              </a:pPr>
              <a:t>15/12/2016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5151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F4FBB-AC5D-41F9-8C07-CAA61F7F7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A8D95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2465130-6395-4704-9FC5-6A1AE6E1443D}" type="datetime1">
              <a:rPr lang="en-GB"/>
              <a:pPr>
                <a:defRPr/>
              </a:pPr>
              <a:t>15/12/2016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369050"/>
            <a:ext cx="2133600" cy="244475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F56AA83-EDCC-4E0B-AD1A-C8C4962C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ctrTitle"/>
          </p:nvPr>
        </p:nvSpPr>
        <p:spPr bwMode="auto">
          <a:xfrm>
            <a:off x="230188" y="1880182"/>
            <a:ext cx="8609012" cy="1550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b="1" dirty="0" smtClean="0">
                <a:solidFill>
                  <a:srgbClr val="1F497D"/>
                </a:solidFill>
              </a:rPr>
              <a:t>Paper </a:t>
            </a:r>
            <a:r>
              <a:rPr lang="en-GB" sz="3200" b="1" dirty="0">
                <a:solidFill>
                  <a:srgbClr val="1F497D"/>
                </a:solidFill>
              </a:rPr>
              <a:t>on ‘Health Systems Strengthening for UHC: Building a shared vision’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30188" y="3391158"/>
            <a:ext cx="8609012" cy="29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E3659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UHC2030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working together to strengthen health systems</a:t>
            </a:r>
          </a:p>
          <a:p>
            <a:pPr algn="r" eaLnBrk="1" hangingPunct="1"/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</a:t>
            </a:r>
            <a:r>
              <a:rPr lang="en-GB" sz="2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-13</a:t>
            </a:r>
            <a:r>
              <a:rPr lang="en-GB" sz="2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December 2016, Geneva</a:t>
            </a:r>
          </a:p>
          <a:p>
            <a:pPr algn="r" eaLnBrk="1" hangingPunct="1"/>
            <a:endParaRPr lang="en-GB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905" b="12187"/>
          <a:stretch/>
        </p:blipFill>
        <p:spPr>
          <a:xfrm>
            <a:off x="0" y="6002404"/>
            <a:ext cx="9144000" cy="85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540175"/>
            <a:ext cx="8229600" cy="4345470"/>
          </a:xfrm>
        </p:spPr>
        <p:txBody>
          <a:bodyPr/>
          <a:lstStyle/>
          <a:p>
            <a:r>
              <a:rPr lang="en-US" sz="2800" dirty="0" smtClean="0"/>
              <a:t>Domestic resource mobilization is key for progress towards UHC</a:t>
            </a:r>
          </a:p>
          <a:p>
            <a:r>
              <a:rPr lang="en-US" sz="2800" dirty="0" smtClean="0"/>
              <a:t>DAH should complement domestic financing more effectively</a:t>
            </a:r>
          </a:p>
          <a:p>
            <a:r>
              <a:rPr lang="en-US" sz="2800" dirty="0" smtClean="0"/>
              <a:t>Expanding pooling arrangements Is essential to improve financial protection</a:t>
            </a:r>
          </a:p>
          <a:p>
            <a:r>
              <a:rPr lang="en-US" sz="2800" dirty="0" smtClean="0"/>
              <a:t>Efficiency gains are critical to improve resource mobilization and health system performance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Health financing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2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398" y="1102293"/>
            <a:ext cx="8229600" cy="5388659"/>
          </a:xfrm>
        </p:spPr>
        <p:txBody>
          <a:bodyPr/>
          <a:lstStyle/>
          <a:p>
            <a:r>
              <a:rPr lang="en-US" sz="2800" dirty="0" smtClean="0"/>
              <a:t>Good governance is a critical foundation of all health systems</a:t>
            </a:r>
          </a:p>
          <a:p>
            <a:r>
              <a:rPr lang="en-US" sz="2800" dirty="0" smtClean="0"/>
              <a:t>UHC will require new partnerships and opportunities for dialogue, including non-state actors</a:t>
            </a:r>
          </a:p>
          <a:p>
            <a:r>
              <a:rPr lang="en-US" sz="2800" dirty="0" smtClean="0"/>
              <a:t>Strengthen platforms for effective </a:t>
            </a:r>
            <a:r>
              <a:rPr lang="en-US" sz="2800" dirty="0" err="1" smtClean="0"/>
              <a:t>intersectoral</a:t>
            </a:r>
            <a:r>
              <a:rPr lang="en-US" sz="2800" dirty="0" smtClean="0"/>
              <a:t> actions</a:t>
            </a:r>
          </a:p>
          <a:p>
            <a:r>
              <a:rPr lang="en-US" sz="2800" dirty="0" smtClean="0"/>
              <a:t>Strengthen capacity for applied policy research and evaluation</a:t>
            </a:r>
          </a:p>
          <a:p>
            <a:r>
              <a:rPr lang="en-US" sz="2800" dirty="0" smtClean="0"/>
              <a:t>Collective action across countries – medical research, norms and standards, communicable disease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7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398" y="1102293"/>
            <a:ext cx="8229600" cy="500229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Leaving no one behind – a commitment to equity, transparency and a rights-based approach</a:t>
            </a:r>
            <a:endParaRPr lang="en-US" sz="24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Strengthening health systems based on national strategies and leadership</a:t>
            </a:r>
            <a:endParaRPr lang="en-US" sz="24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Making health systems everybody’s business – participatory platforms, private sector as key stakeholder, active participation of civil society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Using data and evidence for better health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Making development assistance more effective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5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Jan 13: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sent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UHC2030 </a:t>
            </a:r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, </a:t>
            </a:r>
            <a:r>
              <a:rPr lang="de-DE" dirty="0" err="1" smtClean="0"/>
              <a:t>signatories</a:t>
            </a:r>
            <a:r>
              <a:rPr lang="de-DE" dirty="0" smtClean="0"/>
              <a:t>, </a:t>
            </a:r>
            <a:r>
              <a:rPr lang="de-DE" dirty="0" err="1" smtClean="0"/>
              <a:t>constituencies</a:t>
            </a:r>
            <a:r>
              <a:rPr lang="de-DE" dirty="0" smtClean="0"/>
              <a:t>, WHO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endParaRPr lang="de-DE" dirty="0" smtClean="0"/>
          </a:p>
          <a:p>
            <a:r>
              <a:rPr lang="de-DE" dirty="0" smtClean="0"/>
              <a:t>Feb 3: Feedback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endParaRPr lang="de-DE" dirty="0" smtClean="0"/>
          </a:p>
          <a:p>
            <a:r>
              <a:rPr lang="de-DE" dirty="0" smtClean="0"/>
              <a:t>Feb 28: G20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endParaRPr lang="de-DE" dirty="0" smtClean="0"/>
          </a:p>
          <a:p>
            <a:r>
              <a:rPr lang="de-DE" dirty="0" smtClean="0"/>
              <a:t>Apr 21: WBG spring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(?)</a:t>
            </a:r>
          </a:p>
          <a:p>
            <a:r>
              <a:rPr lang="de-DE" dirty="0" smtClean="0"/>
              <a:t>May 20: G20 </a:t>
            </a:r>
            <a:r>
              <a:rPr lang="de-DE" dirty="0" err="1" smtClean="0"/>
              <a:t>Health</a:t>
            </a:r>
            <a:r>
              <a:rPr lang="de-DE" dirty="0" smtClean="0"/>
              <a:t> Ministers + </a:t>
            </a:r>
            <a:r>
              <a:rPr lang="de-DE" dirty="0" err="1" smtClean="0"/>
              <a:t>partners</a:t>
            </a:r>
            <a:r>
              <a:rPr lang="de-DE" smtClean="0"/>
              <a:t> launch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endParaRPr lang="de-DE" dirty="0" smtClean="0"/>
          </a:p>
          <a:p>
            <a:r>
              <a:rPr lang="de-DE" dirty="0" smtClean="0"/>
              <a:t>May 22: WHA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/>
              <a:t>S</a:t>
            </a:r>
            <a:r>
              <a:rPr lang="de-DE" dirty="0" err="1" smtClean="0"/>
              <a:t>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20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398" y="1429556"/>
            <a:ext cx="8229600" cy="459417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sz="2400" dirty="0" smtClean="0">
              <a:ea typeface="Helvetica"/>
              <a:cs typeface="Helvetica"/>
            </a:endParaRPr>
          </a:p>
          <a:p>
            <a:pPr marL="0" indent="0">
              <a:buNone/>
            </a:pPr>
            <a:r>
              <a:rPr lang="en-GB" sz="2400" dirty="0" smtClean="0"/>
              <a:t>This </a:t>
            </a:r>
            <a:r>
              <a:rPr lang="en-GB" sz="2400" dirty="0"/>
              <a:t>paper outlines a common framework for UHC2030 constituencies and provides key policy entry points for promoting UHC. </a:t>
            </a:r>
            <a:r>
              <a:rPr lang="en-GB" sz="2400" dirty="0" smtClean="0"/>
              <a:t>The Paper </a:t>
            </a:r>
            <a:r>
              <a:rPr lang="en-GB" sz="2400" dirty="0"/>
              <a:t>will be considered a </a:t>
            </a:r>
            <a:r>
              <a:rPr lang="en-GB" sz="2400" dirty="0" smtClean="0"/>
              <a:t>consensual key </a:t>
            </a:r>
            <a:r>
              <a:rPr lang="en-GB" sz="2400" dirty="0"/>
              <a:t>reference document for the UHC2030, while also serving as a broader reference for collaboration on the HSS and UHC agenda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Preventing duplication and fragmentation of initiatives, this </a:t>
            </a:r>
            <a:r>
              <a:rPr lang="en-GB" sz="2400" dirty="0" smtClean="0"/>
              <a:t>paper </a:t>
            </a:r>
            <a:r>
              <a:rPr lang="en-GB" sz="2400" dirty="0"/>
              <a:t>will play a significant role to feed into the current arrangement of UHC 2030 operationalized in 2017.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06400" y="225424"/>
            <a:ext cx="6721475" cy="148746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195BA5"/>
                </a:solidFill>
              </a:rPr>
              <a:t>Purpose of</a:t>
            </a:r>
            <a:r>
              <a:rPr lang="en-GB" sz="3600" b="1" dirty="0" smtClean="0">
                <a:solidFill>
                  <a:srgbClr val="195BA5"/>
                </a:solidFill>
              </a:rPr>
              <a:t> the Paper </a:t>
            </a:r>
            <a:endParaRPr lang="en-US" sz="3600" b="1" dirty="0">
              <a:solidFill>
                <a:srgbClr val="195B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429" y="1163009"/>
            <a:ext cx="8229600" cy="474303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Since September 2015, several Global and Regional initiatives have been developed to harmonize health systems strengthening for </a:t>
            </a:r>
            <a:r>
              <a:rPr lang="en-GB" sz="2000" dirty="0" smtClean="0"/>
              <a:t>UHC</a:t>
            </a:r>
          </a:p>
          <a:p>
            <a:pPr marL="0" indent="0">
              <a:buNone/>
            </a:pPr>
            <a:r>
              <a:rPr lang="en-GB" sz="2000" dirty="0" smtClean="0"/>
              <a:t>It was felt that a </a:t>
            </a:r>
            <a:r>
              <a:rPr lang="en-GB" sz="2000" dirty="0"/>
              <a:t>consensus framework is needed to further align these initiatives.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/>
              <a:t>2015, the </a:t>
            </a:r>
            <a:r>
              <a:rPr lang="en-GB" sz="2000" dirty="0" smtClean="0"/>
              <a:t>government </a:t>
            </a:r>
            <a:r>
              <a:rPr lang="en-GB" sz="2000" dirty="0"/>
              <a:t>of </a:t>
            </a:r>
            <a:r>
              <a:rPr lang="en-GB" sz="2000" dirty="0" smtClean="0"/>
              <a:t>Germany, as the presidency of G7  </a:t>
            </a:r>
            <a:r>
              <a:rPr lang="en-GB" sz="2000" dirty="0"/>
              <a:t>launched the roadmap process </a:t>
            </a:r>
            <a:r>
              <a:rPr lang="en-GB" sz="2000" dirty="0" smtClean="0"/>
              <a:t>"Healthy Systems – Healthy Lives" to </a:t>
            </a:r>
            <a:r>
              <a:rPr lang="en-GB" sz="2000" dirty="0"/>
              <a:t>harmonize health system strengthening  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government of Japan, as the presidency of G7 in 2016, announced </a:t>
            </a:r>
            <a:r>
              <a:rPr lang="en-GB" sz="2000" dirty="0" smtClean="0"/>
              <a:t> the G7 </a:t>
            </a:r>
            <a:r>
              <a:rPr lang="en-GB" sz="2000" dirty="0" err="1"/>
              <a:t>Ise-Shima</a:t>
            </a:r>
            <a:r>
              <a:rPr lang="en-GB" sz="2000" dirty="0"/>
              <a:t> Vision for Global Health , which politically endorsed the key principles of UHC 2030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/>
              <a:t>the Nairobi Declaration of the sixth Tokyo International Conference on African Development (TICAD VI)  , African countries and their development partners endorsed UHC in Africa: A framework for Action to advance UHC in African region 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More </a:t>
            </a:r>
            <a:r>
              <a:rPr lang="en-GB" sz="2000" dirty="0"/>
              <a:t>Global and Regional initiatives are expected to launch </a:t>
            </a:r>
            <a:r>
              <a:rPr lang="en-GB" sz="2000" dirty="0" smtClean="0"/>
              <a:t> in coming </a:t>
            </a:r>
            <a:r>
              <a:rPr lang="en-GB" sz="2000" dirty="0"/>
              <a:t>years. </a:t>
            </a:r>
            <a:endParaRPr lang="en-GB" sz="2000" dirty="0" smtClean="0"/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endParaRPr lang="en-GB" sz="23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294" y="286307"/>
            <a:ext cx="7171766" cy="6172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195BA5"/>
                </a:solidFill>
              </a:rPr>
              <a:t>	Background</a:t>
            </a:r>
            <a:endParaRPr lang="en-GB" sz="3600" b="1" dirty="0">
              <a:solidFill>
                <a:srgbClr val="195B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Representatives of the Governments of Japan, Germany, the World Bank, the WHO and the EC elaborated a consensus in November 2016 on the essential contents of this paper,  comprising three sections: </a:t>
            </a:r>
          </a:p>
          <a:p>
            <a:r>
              <a:rPr lang="en-GB" sz="2800" dirty="0"/>
              <a:t>1. </a:t>
            </a:r>
            <a:r>
              <a:rPr lang="en-GB" sz="2800" dirty="0" smtClean="0"/>
              <a:t>A shared </a:t>
            </a:r>
            <a:r>
              <a:rPr lang="en-GB" sz="2800" dirty="0"/>
              <a:t>commitment to established principles </a:t>
            </a:r>
            <a:endParaRPr lang="en-GB" sz="2800" dirty="0" smtClean="0"/>
          </a:p>
          <a:p>
            <a:r>
              <a:rPr lang="en-GB" sz="2800" dirty="0"/>
              <a:t>2. </a:t>
            </a:r>
            <a:r>
              <a:rPr lang="en-GB" sz="2800" dirty="0" smtClean="0"/>
              <a:t>Performance goals and policy entry points to promote UHC through effective HSS  </a:t>
            </a:r>
          </a:p>
          <a:p>
            <a:r>
              <a:rPr lang="en-GB" sz="2800" dirty="0" smtClean="0"/>
              <a:t>3. Critical components for the way forward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600" b="1" dirty="0" smtClean="0"/>
              <a:t>	"Consensus Paper"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16278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" y="849223"/>
            <a:ext cx="6896314" cy="5049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3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7033" y="1418647"/>
            <a:ext cx="7588568" cy="4507151"/>
            <a:chOff x="2558139" y="1404252"/>
            <a:chExt cx="6640288" cy="3407236"/>
          </a:xfrm>
        </p:grpSpPr>
        <p:sp>
          <p:nvSpPr>
            <p:cNvPr id="4" name="Rectangle 3"/>
            <p:cNvSpPr/>
            <p:nvPr/>
          </p:nvSpPr>
          <p:spPr>
            <a:xfrm>
              <a:off x="2569025" y="2579918"/>
              <a:ext cx="6629402" cy="5007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Service Delivery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8139" y="3450769"/>
              <a:ext cx="6640288" cy="5007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Health Finance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69024" y="4310745"/>
              <a:ext cx="6629403" cy="5007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Governance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5758547" y="3962400"/>
              <a:ext cx="239486" cy="337457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5758548" y="3102429"/>
              <a:ext cx="239486" cy="337457"/>
            </a:xfrm>
            <a:prstGeom prst="up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58140" y="1404253"/>
              <a:ext cx="1230089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Fairness in access and financing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0689" y="1415135"/>
              <a:ext cx="1230089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Quality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63239" y="1415131"/>
              <a:ext cx="1230089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Responsiv-eness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15789" y="1415128"/>
              <a:ext cx="1230089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Efficiency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68338" y="1404252"/>
              <a:ext cx="1230089" cy="91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Resilience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862939" y="2373085"/>
              <a:ext cx="631371" cy="163289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201877" y="2373081"/>
              <a:ext cx="631371" cy="163289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5573483" y="2362196"/>
              <a:ext cx="631371" cy="163289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6912429" y="2362192"/>
              <a:ext cx="631371" cy="163289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8262261" y="2362189"/>
              <a:ext cx="631371" cy="163289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11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403798"/>
            <a:ext cx="8229600" cy="293126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Effective HSS to promote UHC requires clarity and consensus on both desired performance goals and policy entry points. </a:t>
            </a:r>
            <a:endParaRPr lang="en-GB" sz="2800" dirty="0" smtClean="0"/>
          </a:p>
          <a:p>
            <a:r>
              <a:rPr lang="en-GB" sz="2800" dirty="0" smtClean="0"/>
              <a:t>Five </a:t>
            </a:r>
            <a:r>
              <a:rPr lang="en-GB" sz="2800" dirty="0"/>
              <a:t>dimensions of health system performance should be the focus on HSS: </a:t>
            </a:r>
            <a:endParaRPr lang="en-GB" sz="2800" dirty="0" smtClean="0"/>
          </a:p>
          <a:p>
            <a:r>
              <a:rPr lang="en-GB" sz="2800" dirty="0" smtClean="0"/>
              <a:t>(</a:t>
            </a:r>
            <a:r>
              <a:rPr lang="en-GB" sz="2800" dirty="0" err="1"/>
              <a:t>i</a:t>
            </a:r>
            <a:r>
              <a:rPr lang="en-GB" sz="2800" dirty="0"/>
              <a:t>) </a:t>
            </a:r>
            <a:r>
              <a:rPr lang="en-GB" sz="2800" dirty="0" smtClean="0"/>
              <a:t>  Fairness </a:t>
            </a:r>
            <a:r>
              <a:rPr lang="en-GB" sz="2800" dirty="0"/>
              <a:t>in access and financing; </a:t>
            </a:r>
            <a:endParaRPr lang="en-GB" sz="2800" dirty="0" smtClean="0"/>
          </a:p>
          <a:p>
            <a:r>
              <a:rPr lang="en-GB" sz="2800" dirty="0" smtClean="0"/>
              <a:t>(</a:t>
            </a:r>
            <a:r>
              <a:rPr lang="en-GB" sz="2800" dirty="0"/>
              <a:t>ii) </a:t>
            </a:r>
            <a:r>
              <a:rPr lang="en-GB" sz="2800" dirty="0" smtClean="0"/>
              <a:t> Quality</a:t>
            </a:r>
            <a:r>
              <a:rPr lang="en-GB" sz="2800" dirty="0"/>
              <a:t>; </a:t>
            </a:r>
            <a:endParaRPr lang="en-GB" sz="2800" dirty="0" smtClean="0"/>
          </a:p>
          <a:p>
            <a:r>
              <a:rPr lang="en-GB" sz="2800" dirty="0" smtClean="0"/>
              <a:t>(</a:t>
            </a:r>
            <a:r>
              <a:rPr lang="en-GB" sz="2800" dirty="0"/>
              <a:t>iii) </a:t>
            </a:r>
            <a:r>
              <a:rPr lang="en-GB" sz="2800" dirty="0" smtClean="0"/>
              <a:t>Responsiveness</a:t>
            </a:r>
            <a:r>
              <a:rPr lang="en-GB" sz="2800" dirty="0"/>
              <a:t>; </a:t>
            </a:r>
            <a:endParaRPr lang="en-GB" sz="2800" dirty="0" smtClean="0"/>
          </a:p>
          <a:p>
            <a:r>
              <a:rPr lang="en-GB" sz="2800" dirty="0" smtClean="0"/>
              <a:t>(</a:t>
            </a:r>
            <a:r>
              <a:rPr lang="en-GB" sz="2800" dirty="0"/>
              <a:t>iv) </a:t>
            </a:r>
            <a:r>
              <a:rPr lang="en-GB" sz="2800" dirty="0" smtClean="0"/>
              <a:t>Efficiency</a:t>
            </a:r>
            <a:r>
              <a:rPr lang="en-GB" sz="2800" dirty="0"/>
              <a:t>; and </a:t>
            </a:r>
            <a:endParaRPr lang="en-GB" sz="2800" dirty="0" smtClean="0"/>
          </a:p>
          <a:p>
            <a:r>
              <a:rPr lang="en-GB" sz="2800" dirty="0" smtClean="0"/>
              <a:t>(</a:t>
            </a:r>
            <a:r>
              <a:rPr lang="en-GB" sz="2800" dirty="0"/>
              <a:t>v) </a:t>
            </a:r>
            <a:r>
              <a:rPr lang="en-GB" sz="2800" dirty="0" smtClean="0"/>
              <a:t> Resilience</a:t>
            </a:r>
            <a:r>
              <a:rPr lang="en-GB" sz="28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600" b="1" dirty="0" smtClean="0"/>
              <a:t>   </a:t>
            </a:r>
            <a:r>
              <a:rPr lang="en-GB" sz="3200" b="1" dirty="0" smtClean="0"/>
              <a:t>Performance goals for effective HSS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5068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HSS </a:t>
            </a:r>
            <a:r>
              <a:rPr lang="en-GB" sz="2800" dirty="0"/>
              <a:t>towards improved health system performance requires country and global action in three interrelated policy areas: 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(</a:t>
            </a:r>
            <a:r>
              <a:rPr lang="en-GB" sz="2800" dirty="0" err="1" smtClean="0"/>
              <a:t>i</a:t>
            </a:r>
            <a:r>
              <a:rPr lang="en-GB" sz="2800" dirty="0" smtClean="0"/>
              <a:t>)   Service </a:t>
            </a:r>
            <a:r>
              <a:rPr lang="en-GB" sz="2800" dirty="0"/>
              <a:t>delivery,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(ii)  Financing </a:t>
            </a:r>
            <a:r>
              <a:rPr lang="en-GB" sz="2800" dirty="0"/>
              <a:t>and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(iii) Governance.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600" b="1" dirty="0" smtClean="0"/>
              <a:t>	</a:t>
            </a:r>
            <a:r>
              <a:rPr lang="en-GB" sz="3200" b="1" dirty="0" smtClean="0"/>
              <a:t>Policy entry points for HSS to promote UHC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5998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398" y="1591693"/>
            <a:ext cx="8229600" cy="4049254"/>
          </a:xfrm>
        </p:spPr>
        <p:txBody>
          <a:bodyPr/>
          <a:lstStyle/>
          <a:p>
            <a:r>
              <a:rPr lang="en-US" sz="2800" dirty="0" smtClean="0"/>
              <a:t>Service delivery as primary interface between the  health system and the population</a:t>
            </a:r>
          </a:p>
          <a:p>
            <a:r>
              <a:rPr lang="en-US" sz="2800" dirty="0" smtClean="0"/>
              <a:t>Need to prioritize primary health care and frontline services</a:t>
            </a:r>
          </a:p>
          <a:p>
            <a:pPr lvl="1"/>
            <a:r>
              <a:rPr lang="en-US" sz="2400" dirty="0" smtClean="0"/>
              <a:t>Scale up front-line health workers and </a:t>
            </a:r>
            <a:r>
              <a:rPr lang="en-US" sz="2400" dirty="0" err="1" smtClean="0"/>
              <a:t>strengthe</a:t>
            </a:r>
            <a:r>
              <a:rPr lang="en-US" sz="2400" dirty="0" smtClean="0"/>
              <a:t> supportive functions</a:t>
            </a:r>
          </a:p>
          <a:p>
            <a:pPr lvl="1"/>
            <a:r>
              <a:rPr lang="en-US" sz="2400" dirty="0" smtClean="0"/>
              <a:t>Organizational innovations</a:t>
            </a:r>
          </a:p>
          <a:p>
            <a:r>
              <a:rPr lang="en-US" sz="2800" dirty="0" smtClean="0"/>
              <a:t>Focus on healthcare quality and patient safety</a:t>
            </a:r>
          </a:p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Service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6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HP test">
      <a:dk1>
        <a:srgbClr val="0B2848"/>
      </a:dk1>
      <a:lt1>
        <a:sysClr val="window" lastClr="FFFFFF"/>
      </a:lt1>
      <a:dk2>
        <a:srgbClr val="1F497D"/>
      </a:dk2>
      <a:lt2>
        <a:srgbClr val="EEECE1"/>
      </a:lt2>
      <a:accent1>
        <a:srgbClr val="0E3659"/>
      </a:accent1>
      <a:accent2>
        <a:srgbClr val="4D9443"/>
      </a:accent2>
      <a:accent3>
        <a:srgbClr val="7B7C7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689</Words>
  <Application>Microsoft Office PowerPoint</Application>
  <PresentationFormat>On-screen Show (4:3)</PresentationFormat>
  <Paragraphs>75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Paper on ‘Health Systems Strengthening for UHC: Building a shared vision’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Spicegrove Creative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Dehaney</dc:creator>
  <cp:lastModifiedBy>NICOD, Marjolaine</cp:lastModifiedBy>
  <cp:revision>310</cp:revision>
  <cp:lastPrinted>2014-05-01T12:47:38Z</cp:lastPrinted>
  <dcterms:created xsi:type="dcterms:W3CDTF">2012-10-26T19:46:34Z</dcterms:created>
  <dcterms:modified xsi:type="dcterms:W3CDTF">2016-12-15T16:06:16Z</dcterms:modified>
</cp:coreProperties>
</file>