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embeddings/oleObject1.bin" ContentType="application/vnd.openxmlformats-officedocument.oleObject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5176" r:id="rId2"/>
  </p:sldMasterIdLst>
  <p:notesMasterIdLst>
    <p:notesMasterId r:id="rId20"/>
  </p:notesMasterIdLst>
  <p:handoutMasterIdLst>
    <p:handoutMasterId r:id="rId21"/>
  </p:handoutMasterIdLst>
  <p:sldIdLst>
    <p:sldId id="256" r:id="rId3"/>
    <p:sldId id="318" r:id="rId4"/>
    <p:sldId id="331" r:id="rId5"/>
    <p:sldId id="329" r:id="rId6"/>
    <p:sldId id="330" r:id="rId7"/>
    <p:sldId id="334" r:id="rId8"/>
    <p:sldId id="333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7" r:id="rId17"/>
    <p:sldId id="321" r:id="rId18"/>
    <p:sldId id="348" r:id="rId19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659"/>
    <a:srgbClr val="4D9443"/>
    <a:srgbClr val="7B7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261" autoAdjust="0"/>
  </p:normalViewPr>
  <p:slideViewPr>
    <p:cSldViewPr snapToGrid="0" snapToObjects="1">
      <p:cViewPr varScale="1">
        <p:scale>
          <a:sx n="64" d="100"/>
          <a:sy n="64" d="100"/>
        </p:scale>
        <p:origin x="-5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-2520" y="-9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351" y="1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FB4F73C-3460-4D15-9224-D0F6F98F7792}" type="datetimeFigureOut">
              <a:rPr lang="en-US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149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351" y="8842149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C77DF33-5D9E-4258-A481-1C184AA6B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351" y="1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fld id="{3829B973-C30D-4662-B77F-241F1945F679}" type="datetimeFigureOut">
              <a:rPr lang="en-US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2962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75" tIns="45587" rIns="91175" bIns="4558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83" y="4422572"/>
            <a:ext cx="5619136" cy="4187598"/>
          </a:xfrm>
          <a:prstGeom prst="rect">
            <a:avLst/>
          </a:prstGeom>
        </p:spPr>
        <p:txBody>
          <a:bodyPr vert="horz" wrap="square" lIns="91175" tIns="45587" rIns="91175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149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351" y="8842149"/>
            <a:ext cx="3044109" cy="465455"/>
          </a:xfrm>
          <a:prstGeom prst="rect">
            <a:avLst/>
          </a:prstGeom>
        </p:spPr>
        <p:txBody>
          <a:bodyPr vert="horz" wrap="square" lIns="91175" tIns="45587" rIns="91175" bIns="4558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fld id="{C773FE70-36E0-4EED-8288-6AAA39B51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4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 smtClean="0"/>
              <a:t>Soucat</a:t>
            </a:r>
            <a:r>
              <a:rPr lang="en-GB" sz="2400" dirty="0" smtClean="0"/>
              <a:t>: “</a:t>
            </a:r>
            <a:r>
              <a:rPr lang="en-GB" sz="2400" b="1" i="1" dirty="0" smtClean="0"/>
              <a:t>Ebola was our 9/11</a:t>
            </a:r>
            <a:r>
              <a:rPr lang="en-GB" sz="2400" dirty="0" smtClean="0"/>
              <a:t>”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it woke us up to the limitations in global health and problems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 with vertical programmes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. Need to acknowledge our collective failure</a:t>
            </a:r>
            <a:r>
              <a:rPr lang="en-GB" dirty="0" smtClean="0">
                <a:effectLst/>
              </a:rPr>
              <a:t> </a:t>
            </a:r>
          </a:p>
          <a:p>
            <a:endParaRPr lang="en-GB" dirty="0" smtClean="0">
              <a:effectLst/>
            </a:endParaRPr>
          </a:p>
          <a:p>
            <a:r>
              <a:rPr lang="en-GB" dirty="0" smtClean="0">
                <a:effectLst/>
              </a:rPr>
              <a:t>Shift</a:t>
            </a:r>
            <a:r>
              <a:rPr lang="en-GB" baseline="0" dirty="0" smtClean="0">
                <a:effectLst/>
              </a:rPr>
              <a:t> in type of aid and how provided to strengthen systems for sustainable progress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 smtClean="0"/>
              <a:t>Remco</a:t>
            </a:r>
            <a:r>
              <a:rPr lang="en-GB" sz="1200" dirty="0" smtClean="0"/>
              <a:t> Van de Pas &amp; Tim </a:t>
            </a:r>
            <a:r>
              <a:rPr lang="en-GB" sz="1200" dirty="0" err="1" smtClean="0"/>
              <a:t>Roosen</a:t>
            </a:r>
            <a:r>
              <a:rPr lang="en-GB" sz="1200" dirty="0" smtClean="0"/>
              <a:t>:</a:t>
            </a:r>
            <a:r>
              <a:rPr lang="en-GB" sz="1200" baseline="0" dirty="0" smtClean="0"/>
              <a:t> “</a:t>
            </a:r>
            <a:r>
              <a:rPr lang="en-GB" sz="1200" dirty="0" smtClean="0"/>
              <a:t>Where is the global compact for shared responsibility?”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Emphasis</a:t>
            </a:r>
            <a:r>
              <a:rPr lang="en-US" baseline="0" dirty="0" smtClean="0"/>
              <a:t> on domestic resources and redistribution </a:t>
            </a:r>
            <a:endParaRPr lang="en-US" dirty="0" smtClean="0"/>
          </a:p>
          <a:p>
            <a:r>
              <a:rPr lang="en-GB" dirty="0" smtClean="0"/>
              <a:t>Who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gets what, whose views coun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t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ＭＳ Ｐゴシック" charset="0"/>
              </a:rPr>
              <a:t>Georgia: power of popular demand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</a:t>
            </a:r>
            <a:r>
              <a:rPr lang="en-US" baseline="0" dirty="0" smtClean="0"/>
              <a:t> made great headway with more clarity on what we could collectively do</a:t>
            </a:r>
          </a:p>
          <a:p>
            <a:r>
              <a:rPr lang="en-US" baseline="0" dirty="0" smtClean="0"/>
              <a:t>Will learn from the IHP+ rapid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Including working across different partnerships – e.g. HDC, P4H, HRH Network, JLN</a:t>
            </a:r>
            <a:r>
              <a:rPr lang="en-GB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3FE70-36E0-4EED-8288-6AAA39B519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Pt_PageSet_Oct 2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14865" y="18917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>
                <a:solidFill>
                  <a:srgbClr val="0E365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12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1C325-AFE0-47B2-BEB3-87D8FDE3281F}" type="datetime1">
              <a:rPr lang="en-GB"/>
              <a:pPr>
                <a:defRPr/>
              </a:pPr>
              <a:t>23/06/2016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32" y="1500323"/>
            <a:ext cx="4008644" cy="435122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295" y="1500323"/>
            <a:ext cx="4010002" cy="435122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1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2" y="275012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2" y="1534879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36" indent="0">
              <a:buNone/>
              <a:defRPr sz="1800" b="1"/>
            </a:lvl2pPr>
            <a:lvl3pPr marL="801472" indent="0">
              <a:buNone/>
              <a:defRPr sz="1600" b="1"/>
            </a:lvl3pPr>
            <a:lvl4pPr marL="1202207" indent="0">
              <a:buNone/>
              <a:defRPr sz="1400" b="1"/>
            </a:lvl4pPr>
            <a:lvl5pPr marL="1602943" indent="0">
              <a:buNone/>
              <a:defRPr sz="1400" b="1"/>
            </a:lvl5pPr>
            <a:lvl6pPr marL="2003679" indent="0">
              <a:buNone/>
              <a:defRPr sz="1400" b="1"/>
            </a:lvl6pPr>
            <a:lvl7pPr marL="2404415" indent="0">
              <a:buNone/>
              <a:defRPr sz="1400" b="1"/>
            </a:lvl7pPr>
            <a:lvl8pPr marL="2805151" indent="0">
              <a:buNone/>
              <a:defRPr sz="1400" b="1"/>
            </a:lvl8pPr>
            <a:lvl9pPr marL="320588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2" y="2174172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4" y="1534879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736" indent="0">
              <a:buNone/>
              <a:defRPr sz="1800" b="1"/>
            </a:lvl2pPr>
            <a:lvl3pPr marL="801472" indent="0">
              <a:buNone/>
              <a:defRPr sz="1600" b="1"/>
            </a:lvl3pPr>
            <a:lvl4pPr marL="1202207" indent="0">
              <a:buNone/>
              <a:defRPr sz="1400" b="1"/>
            </a:lvl4pPr>
            <a:lvl5pPr marL="1602943" indent="0">
              <a:buNone/>
              <a:defRPr sz="1400" b="1"/>
            </a:lvl5pPr>
            <a:lvl6pPr marL="2003679" indent="0">
              <a:buNone/>
              <a:defRPr sz="1400" b="1"/>
            </a:lvl6pPr>
            <a:lvl7pPr marL="2404415" indent="0">
              <a:buNone/>
              <a:defRPr sz="1400" b="1"/>
            </a:lvl7pPr>
            <a:lvl8pPr marL="2805151" indent="0">
              <a:buNone/>
              <a:defRPr sz="1400" b="1"/>
            </a:lvl8pPr>
            <a:lvl9pPr marL="320588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4" y="2174172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8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6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866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2" y="273572"/>
            <a:ext cx="3008181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08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72" y="1435530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736" indent="0">
              <a:buNone/>
              <a:defRPr sz="1100"/>
            </a:lvl2pPr>
            <a:lvl3pPr marL="801472" indent="0">
              <a:buNone/>
              <a:defRPr sz="900"/>
            </a:lvl3pPr>
            <a:lvl4pPr marL="1202207" indent="0">
              <a:buNone/>
              <a:defRPr sz="800"/>
            </a:lvl4pPr>
            <a:lvl5pPr marL="1602943" indent="0">
              <a:buNone/>
              <a:defRPr sz="800"/>
            </a:lvl5pPr>
            <a:lvl6pPr marL="2003679" indent="0">
              <a:buNone/>
              <a:defRPr sz="800"/>
            </a:lvl6pPr>
            <a:lvl7pPr marL="2404415" indent="0">
              <a:buNone/>
              <a:defRPr sz="800"/>
            </a:lvl7pPr>
            <a:lvl8pPr marL="2805151" indent="0">
              <a:buNone/>
              <a:defRPr sz="800"/>
            </a:lvl8pPr>
            <a:lvl9pPr marL="320588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80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77" y="4800456"/>
            <a:ext cx="5486943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77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736" indent="0">
              <a:buNone/>
              <a:defRPr sz="2500"/>
            </a:lvl2pPr>
            <a:lvl3pPr marL="801472" indent="0">
              <a:buNone/>
              <a:defRPr sz="2100"/>
            </a:lvl3pPr>
            <a:lvl4pPr marL="1202207" indent="0">
              <a:buNone/>
              <a:defRPr sz="1800"/>
            </a:lvl4pPr>
            <a:lvl5pPr marL="1602943" indent="0">
              <a:buNone/>
              <a:defRPr sz="1800"/>
            </a:lvl5pPr>
            <a:lvl6pPr marL="2003679" indent="0">
              <a:buNone/>
              <a:defRPr sz="1800"/>
            </a:lvl6pPr>
            <a:lvl7pPr marL="2404415" indent="0">
              <a:buNone/>
              <a:defRPr sz="1800"/>
            </a:lvl7pPr>
            <a:lvl8pPr marL="2805151" indent="0">
              <a:buNone/>
              <a:defRPr sz="1800"/>
            </a:lvl8pPr>
            <a:lvl9pPr marL="3205886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77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736" indent="0">
              <a:buNone/>
              <a:defRPr sz="1100"/>
            </a:lvl2pPr>
            <a:lvl3pPr marL="801472" indent="0">
              <a:buNone/>
              <a:defRPr sz="900"/>
            </a:lvl3pPr>
            <a:lvl4pPr marL="1202207" indent="0">
              <a:buNone/>
              <a:defRPr sz="800"/>
            </a:lvl4pPr>
            <a:lvl5pPr marL="1602943" indent="0">
              <a:buNone/>
              <a:defRPr sz="800"/>
            </a:lvl5pPr>
            <a:lvl6pPr marL="2003679" indent="0">
              <a:buNone/>
              <a:defRPr sz="800"/>
            </a:lvl6pPr>
            <a:lvl7pPr marL="2404415" indent="0">
              <a:buNone/>
              <a:defRPr sz="800"/>
            </a:lvl7pPr>
            <a:lvl8pPr marL="2805151" indent="0">
              <a:buNone/>
              <a:defRPr sz="800"/>
            </a:lvl8pPr>
            <a:lvl9pPr marL="320588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36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27682" cy="58515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Pt_PageSet_Oct 2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06400" y="225425"/>
            <a:ext cx="6721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sz="4400" smtClean="0">
                <a:solidFill>
                  <a:srgbClr val="0E3659"/>
                </a:solidFill>
                <a:latin typeface="Calibri" pitchFamily="34" charset="0"/>
              </a:rPr>
              <a:t>Agenda/Content</a:t>
            </a:r>
            <a:endParaRPr lang="en-US" sz="3600" smtClean="0">
              <a:solidFill>
                <a:srgbClr val="0E3659"/>
              </a:solidFill>
              <a:latin typeface="Calibri" pitchFamily="34" charset="0"/>
            </a:endParaRP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406398" y="1096088"/>
            <a:ext cx="8229600" cy="36862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12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D8CD2-B179-48A9-9388-8B508E8776AC}" type="datetime1">
              <a:rPr lang="en-GB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12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8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PageSet_Oct 2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06400" y="225425"/>
            <a:ext cx="6721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sz="3600" smtClean="0">
              <a:solidFill>
                <a:srgbClr val="0E3659"/>
              </a:solidFill>
              <a:latin typeface="Calibri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06398" y="1102293"/>
            <a:ext cx="8229600" cy="2279733"/>
          </a:xfrm>
          <a:prstGeom prst="rect">
            <a:avLst/>
          </a:prstGeom>
        </p:spPr>
        <p:txBody>
          <a:bodyPr/>
          <a:lstStyle>
            <a:lvl1pPr>
              <a:tabLst/>
              <a:defRPr>
                <a:solidFill>
                  <a:srgbClr val="0E3659"/>
                </a:solidFill>
              </a:defRPr>
            </a:lvl1pPr>
            <a:lvl2pPr>
              <a:defRPr>
                <a:solidFill>
                  <a:srgbClr val="0E3659"/>
                </a:solidFill>
              </a:defRPr>
            </a:lvl2pPr>
            <a:lvl3pPr>
              <a:defRPr>
                <a:solidFill>
                  <a:srgbClr val="4D9443"/>
                </a:solidFill>
              </a:defRPr>
            </a:lvl3pPr>
            <a:lvl4pPr>
              <a:defRPr>
                <a:solidFill>
                  <a:srgbClr val="7B7C7F"/>
                </a:solidFill>
              </a:defRPr>
            </a:lvl4pPr>
            <a:lvl5pPr>
              <a:defRPr>
                <a:solidFill>
                  <a:srgbClr val="7B7C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06400" y="225425"/>
            <a:ext cx="6721475" cy="647700"/>
          </a:xfrm>
          <a:prstGeom prst="rect">
            <a:avLst/>
          </a:prstGeom>
        </p:spPr>
        <p:txBody>
          <a:bodyPr/>
          <a:lstStyle>
            <a:lvl1pPr>
              <a:buNone/>
              <a:defRPr sz="4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912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4FEA1-B6FD-4A21-84EF-3359DDBD881B}" type="datetime1">
              <a:rPr lang="en-GB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49128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PageSet_Oct 27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6463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4"/>
          <p:cNvSpPr txBox="1">
            <a:spLocks/>
          </p:cNvSpPr>
          <p:nvPr userDrawn="1"/>
        </p:nvSpPr>
        <p:spPr>
          <a:xfrm>
            <a:off x="363538" y="65087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3B89FE5B-885D-44C7-9CF7-D99FAEFCB5A1}" type="datetime1">
              <a:rPr lang="en-US" sz="1200" smtClean="0">
                <a:solidFill>
                  <a:srgbClr val="8A8D95"/>
                </a:solidFill>
                <a:latin typeface="Calibri" pitchFamily="34" charset="0"/>
              </a:rPr>
              <a:pPr eaLnBrk="1" hangingPunct="1">
                <a:defRPr/>
              </a:pPr>
              <a:t>23/06/2016</a:t>
            </a:fld>
            <a:endParaRPr lang="en-US" sz="1200" smtClean="0">
              <a:solidFill>
                <a:srgbClr val="8A8D95"/>
              </a:solidFill>
              <a:latin typeface="Calibri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64057" y="1754186"/>
            <a:ext cx="4038601" cy="45243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E3659"/>
                </a:solidFill>
              </a:defRPr>
            </a:lvl1pPr>
            <a:lvl2pPr>
              <a:defRPr sz="2400">
                <a:solidFill>
                  <a:srgbClr val="0E3659"/>
                </a:solidFill>
              </a:defRPr>
            </a:lvl2pPr>
            <a:lvl3pPr>
              <a:defRPr sz="2000">
                <a:solidFill>
                  <a:srgbClr val="4D9443"/>
                </a:solidFill>
              </a:defRPr>
            </a:lvl3pPr>
            <a:lvl4pPr>
              <a:defRPr sz="1800">
                <a:solidFill>
                  <a:srgbClr val="7B7C7F"/>
                </a:solidFill>
              </a:defRPr>
            </a:lvl4pPr>
            <a:lvl5pPr>
              <a:defRPr sz="1800">
                <a:solidFill>
                  <a:srgbClr val="7B7C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55057" y="1754186"/>
            <a:ext cx="4038601" cy="45243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E3659"/>
                </a:solidFill>
              </a:defRPr>
            </a:lvl1pPr>
            <a:lvl2pPr>
              <a:defRPr sz="2400">
                <a:solidFill>
                  <a:srgbClr val="0E3659"/>
                </a:solidFill>
              </a:defRPr>
            </a:lvl2pPr>
            <a:lvl3pPr>
              <a:defRPr sz="2000">
                <a:solidFill>
                  <a:srgbClr val="4D9443"/>
                </a:solidFill>
              </a:defRPr>
            </a:lvl3pPr>
            <a:lvl4pPr>
              <a:defRPr sz="1800">
                <a:solidFill>
                  <a:srgbClr val="7B7C7F"/>
                </a:solidFill>
              </a:defRPr>
            </a:lvl4pPr>
            <a:lvl5pPr>
              <a:defRPr sz="1800">
                <a:solidFill>
                  <a:srgbClr val="7B7C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63538" y="311520"/>
            <a:ext cx="6751637" cy="854075"/>
          </a:xfrm>
          <a:prstGeom prst="rect">
            <a:avLst/>
          </a:prstGeom>
        </p:spPr>
        <p:txBody>
          <a:bodyPr/>
          <a:lstStyle>
            <a:lvl1pPr>
              <a:buNone/>
              <a:defRPr sz="4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3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hib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Pages_gudea_Oct 26_general pag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57200" y="242366"/>
            <a:ext cx="6719888" cy="769937"/>
          </a:xfrm>
          <a:prstGeom prst="rect">
            <a:avLst/>
          </a:prstGeom>
        </p:spPr>
        <p:txBody>
          <a:bodyPr/>
          <a:lstStyle>
            <a:lvl1pPr>
              <a:buNone/>
              <a:defRPr sz="4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1941513"/>
            <a:ext cx="8335963" cy="40957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50081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75692-2C93-4EB1-BA53-41A335B38CD2}" type="datetime1">
              <a:rPr lang="en-GB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50081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4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hib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Pt_Pages_gudea_Oct 26_general page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hart 6"/>
          <p:cNvGraphicFramePr>
            <a:graphicFrameLocks/>
          </p:cNvGraphicFramePr>
          <p:nvPr/>
        </p:nvGraphicFramePr>
        <p:xfrm>
          <a:off x="342900" y="958850"/>
          <a:ext cx="8058150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28" r:id="rId4" imgW="8059610" imgH="5377138" progId="Excel.Chart.8">
                  <p:embed/>
                </p:oleObj>
              </mc:Choice>
              <mc:Fallback>
                <p:oleObj r:id="rId4" imgW="8059610" imgH="537713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958850"/>
                        <a:ext cx="8058150" cy="537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57200" y="228600"/>
            <a:ext cx="2927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400" smtClean="0">
                <a:solidFill>
                  <a:srgbClr val="0E3659"/>
                </a:solidFill>
                <a:latin typeface="Calibri" charset="0"/>
              </a:rPr>
              <a:t>Exhibit here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024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B27E3-CB6A-45BB-833B-8EC45BE1BB64}" type="datetime1">
              <a:rPr lang="en-GB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505200" y="65151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F4FBB-AC5D-41F9-8C07-CAA61F7F7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4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4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1" y="4407378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1" y="2907056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736" indent="0">
              <a:buNone/>
              <a:defRPr sz="1600"/>
            </a:lvl2pPr>
            <a:lvl3pPr marL="801472" indent="0">
              <a:buNone/>
              <a:defRPr sz="1400"/>
            </a:lvl3pPr>
            <a:lvl4pPr marL="1202207" indent="0">
              <a:buNone/>
              <a:defRPr sz="1200"/>
            </a:lvl4pPr>
            <a:lvl5pPr marL="1602943" indent="0">
              <a:buNone/>
              <a:defRPr sz="1200"/>
            </a:lvl5pPr>
            <a:lvl6pPr marL="2003679" indent="0">
              <a:buNone/>
              <a:defRPr sz="1200"/>
            </a:lvl6pPr>
            <a:lvl7pPr marL="2404415" indent="0">
              <a:buNone/>
              <a:defRPr sz="1200"/>
            </a:lvl7pPr>
            <a:lvl8pPr marL="2805151" indent="0">
              <a:buNone/>
              <a:defRPr sz="1200"/>
            </a:lvl8pPr>
            <a:lvl9pPr marL="320588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58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3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A8D95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2465130-6395-4704-9FC5-6A1AE6E1443D}" type="datetime1">
              <a:rPr lang="en-GB"/>
              <a:pPr>
                <a:defRPr/>
              </a:pPr>
              <a:t>23/06/2016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0" y="6369050"/>
            <a:ext cx="2133600" cy="24447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F56AA83-EDCC-4E0B-AD1A-C8C4962C4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0" r:id="rId1"/>
    <p:sldLayoutId id="2147486341" r:id="rId2"/>
    <p:sldLayoutId id="2147486342" r:id="rId3"/>
    <p:sldLayoutId id="2147486343" r:id="rId4"/>
    <p:sldLayoutId id="2147486344" r:id="rId5"/>
    <p:sldLayoutId id="2147486345" r:id="rId6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00188"/>
            <a:ext cx="8148637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0" y="12779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0147" tIns="40074" rIns="80147" bIns="40074"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 defTabSz="914400" rtl="1"/>
            <a:endParaRPr lang="en-US" sz="3200" b="1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927100" y="6426200"/>
            <a:ext cx="4625975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2813"/>
            <a:r>
              <a:rPr lang="en-GB" sz="1200" b="1">
                <a:solidFill>
                  <a:srgbClr val="96CCEE"/>
                </a:solidFill>
                <a:latin typeface="Arial Narrow" pitchFamily="34" charset="0"/>
              </a:rPr>
              <a:t>Contributions of nursing and midwifery to rapid scale up 2007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60363" y="6399213"/>
            <a:ext cx="3556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912813"/>
            <a:fld id="{9423EEF0-8A68-4073-AEAC-2904168C1E0E}" type="slidenum">
              <a:rPr lang="x-none" sz="1500" b="1">
                <a:solidFill>
                  <a:srgbClr val="72BBE8"/>
                </a:solidFill>
                <a:latin typeface="Arial Narrow" pitchFamily="34" charset="0"/>
              </a:rPr>
              <a:pPr algn="r" defTabSz="912813"/>
              <a:t>‹#›</a:t>
            </a:fld>
            <a:r>
              <a:rPr lang="en-GB" sz="1500" b="1">
                <a:solidFill>
                  <a:srgbClr val="72BBE8"/>
                </a:solidFill>
                <a:latin typeface="Arial Narrow" pitchFamily="34" charset="0"/>
              </a:rPr>
              <a:t> </a:t>
            </a:r>
            <a:r>
              <a:rPr lang="en-US" sz="2100" b="1" baseline="14000">
                <a:solidFill>
                  <a:srgbClr val="FFFFFF"/>
                </a:solidFill>
                <a:latin typeface="Arial Narrow" pitchFamily="34" charset="0"/>
              </a:rPr>
              <a:t>|</a:t>
            </a:r>
          </a:p>
        </p:txBody>
      </p:sp>
      <p:pic>
        <p:nvPicPr>
          <p:cNvPr id="10248" name="Picture 8" descr="WHO-EN-BW-H"/>
          <p:cNvPicPr>
            <a:picLocks noChangeAspect="1" noChangeArrowheads="1"/>
          </p:cNvPicPr>
          <p:nvPr/>
        </p:nvPicPr>
        <p:blipFill>
          <a:blip r:embed="rId13">
            <a:lum contras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6015038"/>
            <a:ext cx="24098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3" r:id="rId1"/>
    <p:sldLayoutId id="2147486330" r:id="rId2"/>
    <p:sldLayoutId id="2147486331" r:id="rId3"/>
    <p:sldLayoutId id="2147486332" r:id="rId4"/>
    <p:sldLayoutId id="2147486333" r:id="rId5"/>
    <p:sldLayoutId id="2147486334" r:id="rId6"/>
    <p:sldLayoutId id="2147486335" r:id="rId7"/>
    <p:sldLayoutId id="2147486336" r:id="rId8"/>
    <p:sldLayoutId id="2147486337" r:id="rId9"/>
    <p:sldLayoutId id="2147486338" r:id="rId10"/>
    <p:sldLayoutId id="2147486339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5pPr>
      <a:lvl6pPr marL="400736" algn="ctr" defTabSz="91417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6pPr>
      <a:lvl7pPr marL="801472" algn="ctr" defTabSz="91417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7pPr>
      <a:lvl8pPr marL="1202207" algn="ctr" defTabSz="91417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8pPr>
      <a:lvl9pPr marL="1602943" algn="ctr" defTabSz="91417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pitchFamily="34" charset="0"/>
          <a:cs typeface="Arial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defTabSz="912813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5713" indent="-269875" algn="l" defTabSz="912813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3700" indent="-225425" algn="l" defTabSz="912813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7550" indent="-144463" algn="r" defTabSz="912813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389109" indent="-144710" algn="r" defTabSz="91417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789845" indent="-144710" algn="r" defTabSz="91417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190581" indent="-144710" algn="r" defTabSz="91417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591317" indent="-144710" algn="r" defTabSz="91417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 bwMode="auto">
          <a:xfrm>
            <a:off x="230188" y="1247686"/>
            <a:ext cx="8609012" cy="44402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4000" b="1" dirty="0" smtClean="0"/>
              <a:t>Wrap-up &amp; Next Steps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2400" b="1" dirty="0" smtClean="0">
                <a:solidFill>
                  <a:srgbClr val="1F497D"/>
                </a:solidFill>
              </a:rPr>
              <a:t>IHP+ Core Team</a:t>
            </a:r>
            <a:br>
              <a:rPr lang="en-GB" sz="2400" b="1" dirty="0" smtClean="0">
                <a:solidFill>
                  <a:srgbClr val="1F497D"/>
                </a:solidFill>
              </a:rPr>
            </a:br>
            <a:endParaRPr lang="en-GB" sz="2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478712"/>
            <a:ext cx="8229600" cy="4682593"/>
          </a:xfrm>
        </p:spPr>
        <p:txBody>
          <a:bodyPr/>
          <a:lstStyle/>
          <a:p>
            <a:r>
              <a:rPr lang="en-GB" dirty="0" smtClean="0"/>
              <a:t>Global repository, portal, evidence hub?</a:t>
            </a:r>
          </a:p>
          <a:p>
            <a:r>
              <a:rPr lang="en-GB" dirty="0" smtClean="0"/>
              <a:t>Facilitate peer exchange &amp; review?</a:t>
            </a:r>
          </a:p>
          <a:p>
            <a:r>
              <a:rPr lang="en-GB" dirty="0" smtClean="0"/>
              <a:t>Accessibility – language, format?</a:t>
            </a:r>
          </a:p>
          <a:p>
            <a:r>
              <a:rPr lang="en-GB" dirty="0" smtClean="0"/>
              <a:t>How to complement &amp; leverage existing initiatives – e.g. HSG, JLN etc.?</a:t>
            </a:r>
          </a:p>
          <a:p>
            <a:r>
              <a:rPr lang="en-GB" dirty="0" smtClean="0"/>
              <a:t>How to strengthen in-country capacity for health system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Learning &amp; exchange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4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970568"/>
            <a:ext cx="8229600" cy="5716292"/>
          </a:xfrm>
        </p:spPr>
        <p:txBody>
          <a:bodyPr/>
          <a:lstStyle/>
          <a:p>
            <a:r>
              <a:rPr lang="en-GB" sz="2800" dirty="0" smtClean="0"/>
              <a:t>An IHP+ priority but needs adaptation &amp; teeth</a:t>
            </a:r>
          </a:p>
          <a:p>
            <a:pPr lvl="1"/>
            <a:r>
              <a:rPr lang="en-GB" sz="2400" dirty="0" smtClean="0"/>
              <a:t>Axes: state-citizen &amp; partner-country</a:t>
            </a:r>
          </a:p>
          <a:p>
            <a:pPr lvl="1"/>
            <a:r>
              <a:rPr lang="en-GB" sz="2400" dirty="0" smtClean="0"/>
              <a:t>Broader agenda: IHP+ behaviours, HSS &amp; UHC</a:t>
            </a:r>
          </a:p>
          <a:p>
            <a:r>
              <a:rPr lang="en-GB" sz="2800" dirty="0" smtClean="0"/>
              <a:t>HDC:</a:t>
            </a:r>
          </a:p>
          <a:p>
            <a:pPr lvl="1"/>
            <a:r>
              <a:rPr lang="en-GB" sz="2400" dirty="0" smtClean="0"/>
              <a:t>Applying IHP+ ways of working to data</a:t>
            </a:r>
          </a:p>
          <a:p>
            <a:pPr lvl="1"/>
            <a:r>
              <a:rPr lang="en-GB" sz="2400" dirty="0" smtClean="0"/>
              <a:t>Important but not sufficient for accountability</a:t>
            </a:r>
          </a:p>
          <a:p>
            <a:r>
              <a:rPr lang="en-GB" sz="2400" dirty="0" smtClean="0"/>
              <a:t>“</a:t>
            </a:r>
            <a:r>
              <a:rPr lang="en-GB" sz="2400" b="1" i="1" dirty="0" smtClean="0"/>
              <a:t>Evidence with a purpose</a:t>
            </a:r>
            <a:r>
              <a:rPr lang="en-GB" sz="2400" dirty="0" smtClean="0"/>
              <a:t>”: Syntheses? Scorecards? A human face to those left behind?</a:t>
            </a:r>
          </a:p>
          <a:p>
            <a:r>
              <a:rPr lang="en-GB" sz="2800" dirty="0" smtClean="0"/>
              <a:t>Review: </a:t>
            </a:r>
          </a:p>
          <a:p>
            <a:pPr lvl="1"/>
            <a:r>
              <a:rPr lang="en-GB" sz="2400" dirty="0"/>
              <a:t>V</a:t>
            </a:r>
            <a:r>
              <a:rPr lang="en-GB" sz="2400" dirty="0" smtClean="0"/>
              <a:t>alue of independent &amp; multi-dimensional review</a:t>
            </a:r>
          </a:p>
          <a:p>
            <a:pPr lvl="1"/>
            <a:r>
              <a:rPr lang="en-GB" sz="2400" dirty="0" smtClean="0"/>
              <a:t>Inclusion &amp; participation: who is part of the dialogue?</a:t>
            </a:r>
          </a:p>
          <a:p>
            <a:r>
              <a:rPr lang="en-GB" sz="2800" dirty="0" smtClean="0"/>
              <a:t>Remedial action: </a:t>
            </a:r>
            <a:r>
              <a:rPr lang="en-GB" sz="2400" dirty="0" smtClean="0"/>
              <a:t>incentives?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Remedial action</a:t>
            </a:r>
          </a:p>
          <a:p>
            <a:endParaRPr lang="en-GB" sz="3600" dirty="0" smtClean="0"/>
          </a:p>
          <a:p>
            <a:endParaRPr lang="en-GB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Accountability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1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627064"/>
            <a:ext cx="8229600" cy="4851713"/>
          </a:xfrm>
        </p:spPr>
        <p:txBody>
          <a:bodyPr/>
          <a:lstStyle/>
          <a:p>
            <a:r>
              <a:rPr lang="en-GB" sz="2800" dirty="0"/>
              <a:t>Build/maintain political momentum </a:t>
            </a:r>
            <a:endParaRPr lang="en-GB" sz="2800" dirty="0" smtClean="0"/>
          </a:p>
          <a:p>
            <a:r>
              <a:rPr lang="en-GB" sz="2800" dirty="0" err="1" smtClean="0"/>
              <a:t>Chatterjee</a:t>
            </a:r>
            <a:r>
              <a:rPr lang="en-GB" sz="2800" dirty="0" smtClean="0"/>
              <a:t>: “</a:t>
            </a:r>
            <a:r>
              <a:rPr lang="en-GB" sz="2800" b="1" i="1" dirty="0" smtClean="0"/>
              <a:t>build the movement from below</a:t>
            </a:r>
            <a:r>
              <a:rPr lang="en-GB" sz="2800" i="1" dirty="0" smtClean="0"/>
              <a:t>”</a:t>
            </a:r>
          </a:p>
          <a:p>
            <a:r>
              <a:rPr lang="en-GB" sz="2800" dirty="0" smtClean="0"/>
              <a:t>Dare</a:t>
            </a:r>
            <a:r>
              <a:rPr lang="en-GB" sz="2800" i="1" dirty="0" smtClean="0"/>
              <a:t>: “</a:t>
            </a:r>
            <a:r>
              <a:rPr lang="en-GB" sz="2800" b="1" i="1" dirty="0" smtClean="0"/>
              <a:t>Amplifying voices</a:t>
            </a:r>
            <a:r>
              <a:rPr lang="en-GB" sz="2800" i="1" dirty="0" smtClean="0"/>
              <a:t>”</a:t>
            </a:r>
          </a:p>
          <a:p>
            <a:r>
              <a:rPr lang="en-GB" sz="2800" dirty="0" smtClean="0"/>
              <a:t>Empowering citizens</a:t>
            </a:r>
          </a:p>
          <a:p>
            <a:r>
              <a:rPr lang="en-GB" sz="2800" dirty="0" smtClean="0"/>
              <a:t>Popular awareness, demand, ownership of the agenda</a:t>
            </a:r>
          </a:p>
          <a:p>
            <a:r>
              <a:rPr lang="en-GB" sz="2800" dirty="0" smtClean="0"/>
              <a:t>Needs capacity strengthening for evidence-based advocacy &amp; effective participation</a:t>
            </a:r>
          </a:p>
          <a:p>
            <a:r>
              <a:rPr lang="en-GB" sz="2800" dirty="0" smtClean="0"/>
              <a:t>Persuasive messaging &amp; communication</a:t>
            </a:r>
          </a:p>
          <a:p>
            <a:endParaRPr lang="en-GB" sz="2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Advocacy: a movement with people at the </a:t>
            </a:r>
            <a:r>
              <a:rPr lang="en-US" sz="4000" b="1" dirty="0" err="1" smtClean="0">
                <a:solidFill>
                  <a:srgbClr val="002060"/>
                </a:solidFill>
              </a:rPr>
              <a:t>centre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4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627064"/>
            <a:ext cx="8229600" cy="485171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A common approach to: </a:t>
            </a:r>
            <a:endParaRPr lang="en-GB" sz="2400" b="1" dirty="0"/>
          </a:p>
          <a:p>
            <a:r>
              <a:rPr lang="en-GB" sz="2400" b="1" dirty="0" smtClean="0"/>
              <a:t>Health system assessment</a:t>
            </a:r>
          </a:p>
          <a:p>
            <a:pPr lvl="1"/>
            <a:r>
              <a:rPr lang="en-GB" sz="2000" dirty="0" smtClean="0"/>
              <a:t>Mapping?</a:t>
            </a:r>
          </a:p>
          <a:p>
            <a:pPr lvl="1"/>
            <a:r>
              <a:rPr lang="en-GB" sz="2000" dirty="0" smtClean="0"/>
              <a:t>Flexibility, adaptable to country context</a:t>
            </a:r>
          </a:p>
          <a:p>
            <a:pPr lvl="1"/>
            <a:r>
              <a:rPr lang="en-GB" sz="2000" dirty="0" smtClean="0"/>
              <a:t>Include historical perspective, risk assessment, equity at the core</a:t>
            </a:r>
          </a:p>
          <a:p>
            <a:pPr lvl="1"/>
            <a:r>
              <a:rPr lang="en-GB" sz="2000" dirty="0" smtClean="0"/>
              <a:t>Beyond diagnostic: how facilitate policy dialogue &amp; inform prioritisation? Who is around the table? Joint results framework?</a:t>
            </a:r>
          </a:p>
          <a:p>
            <a:pPr lvl="1"/>
            <a:r>
              <a:rPr lang="en-GB" sz="2000" dirty="0" smtClean="0"/>
              <a:t>Breadth &amp; depth?</a:t>
            </a:r>
          </a:p>
          <a:p>
            <a:pPr marL="400050"/>
            <a:r>
              <a:rPr lang="en-GB" sz="2400" b="1" dirty="0" smtClean="0"/>
              <a:t>Transition process</a:t>
            </a:r>
          </a:p>
          <a:p>
            <a:pPr marL="400050"/>
            <a:r>
              <a:rPr lang="en-GB" sz="2400" b="1" dirty="0" smtClean="0"/>
              <a:t>Complex &amp; fragile contexts</a:t>
            </a:r>
          </a:p>
          <a:p>
            <a:pPr marL="57150" indent="0">
              <a:buNone/>
            </a:pPr>
            <a:r>
              <a:rPr lang="en-GB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400" dirty="0" smtClean="0"/>
              <a:t>Flexible approach needed</a:t>
            </a:r>
            <a:endParaRPr lang="en-GB" sz="2400" b="1" dirty="0" smtClean="0"/>
          </a:p>
          <a:p>
            <a:pPr marL="400050"/>
            <a:r>
              <a:rPr lang="en-GB" sz="2400" b="1" dirty="0" smtClean="0"/>
              <a:t>Others? </a:t>
            </a:r>
            <a:r>
              <a:rPr lang="en-GB" sz="2400" dirty="0" smtClean="0"/>
              <a:t>E.g. implementation of HSS support?</a:t>
            </a:r>
            <a:endParaRPr lang="en-GB" sz="2400" dirty="0"/>
          </a:p>
          <a:p>
            <a:pPr marL="0" indent="0">
              <a:buNone/>
            </a:pPr>
            <a:endParaRPr lang="en-GB" sz="2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Tools &amp; approaches: global public goods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2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011962"/>
            <a:ext cx="8229600" cy="5228711"/>
          </a:xfrm>
        </p:spPr>
        <p:txBody>
          <a:bodyPr/>
          <a:lstStyle/>
          <a:p>
            <a:r>
              <a:rPr lang="en-GB" sz="2400" b="1" dirty="0" smtClean="0"/>
              <a:t>Civil society</a:t>
            </a:r>
          </a:p>
          <a:p>
            <a:pPr lvl="1"/>
            <a:r>
              <a:rPr lang="en-GB" sz="2000" dirty="0" smtClean="0"/>
              <a:t>Diversity: membership-based, grassroots, CSOs, NGOs, INGOs, faith-based, youth-led…</a:t>
            </a:r>
          </a:p>
          <a:p>
            <a:pPr lvl="1"/>
            <a:r>
              <a:rPr lang="en-GB" sz="2000" dirty="0" smtClean="0"/>
              <a:t>Roles: watchdog, partner, service provider, advocate</a:t>
            </a:r>
          </a:p>
          <a:p>
            <a:pPr marL="457200" lvl="1" indent="0">
              <a:buNone/>
            </a:pPr>
            <a:r>
              <a:rPr lang="en-GB" sz="2000" dirty="0" smtClean="0"/>
              <a:t>Dare: “</a:t>
            </a:r>
            <a:r>
              <a:rPr lang="en-GB" sz="2000" b="1" i="1" dirty="0" smtClean="0"/>
              <a:t>an engine of discomfort</a:t>
            </a:r>
            <a:r>
              <a:rPr lang="en-GB" sz="2000" dirty="0" smtClean="0"/>
              <a:t>”</a:t>
            </a:r>
          </a:p>
          <a:p>
            <a:pPr marL="800100" lvl="1"/>
            <a:r>
              <a:rPr lang="en-GB" sz="2000" dirty="0"/>
              <a:t>Manage conflicts of </a:t>
            </a:r>
            <a:r>
              <a:rPr lang="en-GB" sz="2000" dirty="0" smtClean="0"/>
              <a:t>interest?</a:t>
            </a:r>
          </a:p>
          <a:p>
            <a:pPr marL="800100" lvl="1"/>
            <a:r>
              <a:rPr lang="en-GB" sz="2000" dirty="0" smtClean="0"/>
              <a:t>Challenges of competition within civil society?</a:t>
            </a:r>
          </a:p>
          <a:p>
            <a:pPr marL="800100" lvl="1"/>
            <a:r>
              <a:rPr lang="en-GB" sz="2000" dirty="0" smtClean="0"/>
              <a:t>Integrated platforms on HSS/UHC</a:t>
            </a:r>
          </a:p>
          <a:p>
            <a:pPr marL="800100" lvl="1"/>
            <a:r>
              <a:rPr lang="en-GB" sz="2000" dirty="0"/>
              <a:t>Institutionalise participation &amp; </a:t>
            </a:r>
            <a:r>
              <a:rPr lang="en-GB" sz="2000" dirty="0" smtClean="0"/>
              <a:t>facilitate effective representation – whose voice? How to empower the disenfranchised?</a:t>
            </a:r>
          </a:p>
          <a:p>
            <a:pPr marL="800100" lvl="1"/>
            <a:r>
              <a:rPr lang="en-GB" sz="2000" dirty="0" smtClean="0"/>
              <a:t>Learn from IHP+ experience &amp; other GHIs/partnerships</a:t>
            </a:r>
          </a:p>
          <a:p>
            <a:pPr marL="800100" lvl="1"/>
            <a:r>
              <a:rPr lang="en-GB" sz="2000" dirty="0" smtClean="0"/>
              <a:t>Need capacity &amp; predictable support (technical &amp; financial)</a:t>
            </a:r>
          </a:p>
          <a:p>
            <a:pPr marL="400050"/>
            <a:r>
              <a:rPr lang="en-GB" sz="2400" b="1" dirty="0" smtClean="0"/>
              <a:t>Private Sector, parliamentarians, academia, media…</a:t>
            </a:r>
          </a:p>
          <a:p>
            <a:pPr marL="800100" lvl="1"/>
            <a:r>
              <a:rPr lang="en-GB" sz="2000" dirty="0" err="1"/>
              <a:t>Scheijgrond</a:t>
            </a:r>
            <a:r>
              <a:rPr lang="en-GB" sz="2000" dirty="0"/>
              <a:t>: “</a:t>
            </a:r>
            <a:r>
              <a:rPr lang="en-GB" sz="2000" i="1" dirty="0"/>
              <a:t>are you </a:t>
            </a:r>
            <a:r>
              <a:rPr lang="en-GB" sz="2000" i="1" dirty="0" smtClean="0"/>
              <a:t>open… what </a:t>
            </a:r>
            <a:r>
              <a:rPr lang="en-GB" sz="2000" i="1" dirty="0"/>
              <a:t>role would you give us?</a:t>
            </a:r>
            <a:r>
              <a:rPr lang="en-GB" sz="2000" dirty="0"/>
              <a:t>”</a:t>
            </a:r>
            <a:r>
              <a:rPr lang="en-GB" sz="2000" dirty="0"/>
              <a:t> </a:t>
            </a:r>
            <a:endParaRPr lang="en-GB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Multi-stakeholder engagement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5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102293"/>
            <a:ext cx="8229600" cy="5025042"/>
          </a:xfrm>
        </p:spPr>
        <p:txBody>
          <a:bodyPr/>
          <a:lstStyle/>
          <a:p>
            <a:endParaRPr lang="en-GB" b="1" dirty="0" smtClean="0"/>
          </a:p>
          <a:p>
            <a:pPr marL="0" indent="0" algn="ctr">
              <a:buNone/>
            </a:pPr>
            <a:endParaRPr lang="en-GB" b="1" dirty="0"/>
          </a:p>
          <a:p>
            <a:r>
              <a:rPr lang="en-GB" sz="3600" b="1" i="1" dirty="0" smtClean="0"/>
              <a:t>What have we missed?</a:t>
            </a:r>
          </a:p>
          <a:p>
            <a:r>
              <a:rPr lang="en-GB" sz="3600" b="1" i="1" dirty="0" smtClean="0"/>
              <a:t>What’s </a:t>
            </a:r>
            <a:r>
              <a:rPr lang="en-GB" sz="3600" b="1" i="1" dirty="0"/>
              <a:t>y</a:t>
            </a:r>
            <a:r>
              <a:rPr lang="en-GB" sz="3600" b="1" i="1" dirty="0" smtClean="0"/>
              <a:t>our key take-away added value?</a:t>
            </a:r>
            <a:endParaRPr lang="en-GB" sz="36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4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953113"/>
            <a:ext cx="8229600" cy="4834181"/>
          </a:xfrm>
        </p:spPr>
        <p:txBody>
          <a:bodyPr/>
          <a:lstStyle/>
          <a:p>
            <a:r>
              <a:rPr lang="en-GB" sz="2400" dirty="0"/>
              <a:t>Consultation</a:t>
            </a:r>
          </a:p>
          <a:p>
            <a:pPr lvl="1"/>
            <a:r>
              <a:rPr lang="en-GB" sz="2000" dirty="0"/>
              <a:t>Public online – key questions</a:t>
            </a:r>
          </a:p>
          <a:p>
            <a:pPr lvl="1"/>
            <a:r>
              <a:rPr lang="en-GB" sz="2000" dirty="0"/>
              <a:t>Targeted outreach - constituencies not traditionally involved (MICs, HICs, PS, parliamentarians, membership-based CSOs etc.)</a:t>
            </a:r>
          </a:p>
          <a:p>
            <a:pPr lvl="1"/>
            <a:r>
              <a:rPr lang="en-GB" sz="2000" dirty="0"/>
              <a:t>Specific consultation on the CSO engagement mechanism </a:t>
            </a:r>
          </a:p>
          <a:p>
            <a:r>
              <a:rPr lang="en-GB" sz="2400" dirty="0"/>
              <a:t>Refine functions, update work programme for 2017, results framework</a:t>
            </a:r>
          </a:p>
          <a:p>
            <a:r>
              <a:rPr lang="en-GB" sz="2400" dirty="0"/>
              <a:t>Updated Global Compact </a:t>
            </a:r>
          </a:p>
          <a:p>
            <a:r>
              <a:rPr lang="en-GB" sz="2400" dirty="0"/>
              <a:t>Transitional Steering Committee – which will include representation of new constituencies  </a:t>
            </a:r>
          </a:p>
          <a:p>
            <a:r>
              <a:rPr lang="en-GB" sz="2400" dirty="0"/>
              <a:t>Events, update on progress and maintain momentum – e.g. UNGA</a:t>
            </a:r>
          </a:p>
          <a:p>
            <a:r>
              <a:rPr lang="en-GB" sz="2400" dirty="0"/>
              <a:t>WB/IMF Spring Meetings/WHA 2017: opportunity for new members to sign Global </a:t>
            </a:r>
            <a:r>
              <a:rPr lang="en-GB" sz="2400" dirty="0" smtClean="0"/>
              <a:t>Compact</a:t>
            </a:r>
            <a:endParaRPr lang="en-GB" sz="2000" kern="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25425"/>
            <a:ext cx="6721475" cy="876868"/>
          </a:xfrm>
        </p:spPr>
        <p:txBody>
          <a:bodyPr/>
          <a:lstStyle/>
          <a:p>
            <a:r>
              <a:rPr lang="en-GB" sz="3200" b="1" kern="0" dirty="0" smtClean="0">
                <a:solidFill>
                  <a:srgbClr val="000066"/>
                </a:solidFill>
                <a:latin typeface="Calibri" panose="020F0502020204030204" pitchFamily="34" charset="0"/>
                <a:ea typeface="+mj-ea"/>
              </a:rPr>
              <a:t>Transformation process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85516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6398" y="2242159"/>
            <a:ext cx="8229600" cy="2279733"/>
          </a:xfrm>
        </p:spPr>
        <p:txBody>
          <a:bodyPr/>
          <a:lstStyle/>
          <a:p>
            <a:pPr marL="0" indent="0" algn="ctr">
              <a:buNone/>
            </a:pPr>
            <a:r>
              <a:rPr lang="en-GB" sz="6600" b="1" dirty="0" smtClean="0"/>
              <a:t>Thank you!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185143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40477"/>
            <a:ext cx="8229600" cy="2674772"/>
          </a:xfrm>
        </p:spPr>
        <p:txBody>
          <a:bodyPr/>
          <a:lstStyle/>
          <a:p>
            <a:pPr marL="0" indent="0" algn="ctr">
              <a:buNone/>
            </a:pPr>
            <a:r>
              <a:rPr lang="en-GB" sz="4800" b="1" dirty="0" smtClean="0"/>
              <a:t>We are listening </a:t>
            </a:r>
          </a:p>
          <a:p>
            <a:pPr marL="0" indent="0" algn="ctr">
              <a:buNone/>
            </a:pPr>
            <a:r>
              <a:rPr lang="en-GB" sz="4800" b="1" dirty="0" smtClean="0"/>
              <a:t>&amp; we hear you</a:t>
            </a:r>
            <a:endParaRPr lang="en-GB" sz="4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  <p:pic>
        <p:nvPicPr>
          <p:cNvPr id="5" name="Picture 4" descr="LT4C36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34" y="3384936"/>
            <a:ext cx="3143766" cy="2095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77533"/>
            <a:ext cx="2563895" cy="1675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2" y="4183391"/>
            <a:ext cx="4335244" cy="23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102293"/>
            <a:ext cx="8229600" cy="5025042"/>
          </a:xfrm>
        </p:spPr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b="1" dirty="0" smtClean="0"/>
              <a:t>The needs are many &amp; clear</a:t>
            </a:r>
            <a:endParaRPr lang="en-GB" sz="4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8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102292"/>
            <a:ext cx="8229600" cy="538899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 err="1"/>
              <a:t>Zolia</a:t>
            </a:r>
            <a:r>
              <a:rPr lang="en-GB" dirty="0"/>
              <a:t>: “</a:t>
            </a:r>
            <a:r>
              <a:rPr lang="en-GB" b="1" i="1" dirty="0"/>
              <a:t>the post-Ebola environment is like a nightmare of fragmentation</a:t>
            </a:r>
            <a:r>
              <a:rPr lang="en-GB" dirty="0"/>
              <a:t>” </a:t>
            </a:r>
          </a:p>
          <a:p>
            <a:pPr lvl="1"/>
            <a:r>
              <a:rPr lang="en-GB" sz="2400" dirty="0" smtClean="0"/>
              <a:t>80% of funds for Ebola reconstruction in Liberia are off-budget</a:t>
            </a:r>
          </a:p>
          <a:p>
            <a:pPr lvl="1"/>
            <a:r>
              <a:rPr lang="en-GB" sz="2400" dirty="0" smtClean="0"/>
              <a:t>Short-term focus</a:t>
            </a:r>
          </a:p>
          <a:p>
            <a:pPr lvl="1"/>
            <a:r>
              <a:rPr lang="en-GB" sz="2400" dirty="0" smtClean="0"/>
              <a:t>Fragmentation with sub-</a:t>
            </a:r>
            <a:r>
              <a:rPr lang="en-GB" sz="2400" dirty="0" err="1" smtClean="0"/>
              <a:t>sectoral</a:t>
            </a:r>
            <a:r>
              <a:rPr lang="en-GB" sz="2400" dirty="0" smtClean="0"/>
              <a:t> lens – e.g. GHSA</a:t>
            </a:r>
          </a:p>
          <a:p>
            <a:pPr lvl="1"/>
            <a:r>
              <a:rPr lang="en-GB" sz="2400" dirty="0" smtClean="0"/>
              <a:t>Undermining governance</a:t>
            </a:r>
          </a:p>
          <a:p>
            <a:pPr>
              <a:buFont typeface="Wingdings" charset="0"/>
              <a:buChar char="è"/>
            </a:pPr>
            <a:r>
              <a:rPr lang="en-GB" sz="2800" dirty="0" smtClean="0"/>
              <a:t>Whose </a:t>
            </a:r>
            <a:r>
              <a:rPr lang="en-GB" sz="2800" dirty="0"/>
              <a:t>priorities</a:t>
            </a:r>
            <a:r>
              <a:rPr lang="en-GB" sz="2800" dirty="0"/>
              <a:t>, targets </a:t>
            </a:r>
            <a:r>
              <a:rPr lang="en-GB" sz="2800" dirty="0" smtClean="0"/>
              <a:t>&amp; indicators?</a:t>
            </a:r>
          </a:p>
          <a:p>
            <a:r>
              <a:rPr lang="en-GB" sz="2800" dirty="0" smtClean="0"/>
              <a:t>Countries want to lead &amp; partners willing to adapt/align</a:t>
            </a:r>
          </a:p>
          <a:p>
            <a:pPr marL="0" indent="0">
              <a:buNone/>
            </a:pPr>
            <a:r>
              <a:rPr lang="en-GB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2800" dirty="0" smtClean="0">
                <a:sym typeface="Wingdings"/>
              </a:rPr>
              <a:t>Incentives &amp; m</a:t>
            </a:r>
            <a:r>
              <a:rPr lang="en-GB" sz="2800" dirty="0" smtClean="0"/>
              <a:t>utual accountability?</a:t>
            </a:r>
            <a:endParaRPr lang="en-GB" sz="2800" dirty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Country coordination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3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633117"/>
            <a:ext cx="8229600" cy="4528188"/>
          </a:xfrm>
        </p:spPr>
        <p:txBody>
          <a:bodyPr/>
          <a:lstStyle/>
          <a:p>
            <a:r>
              <a:rPr lang="en-GB" dirty="0"/>
              <a:t>Underpinned by the social contract between citizens and state</a:t>
            </a:r>
          </a:p>
          <a:p>
            <a:pPr lvl="1"/>
            <a:r>
              <a:rPr lang="en-GB" sz="2400" dirty="0" smtClean="0"/>
              <a:t>Bump: “</a:t>
            </a:r>
            <a:r>
              <a:rPr lang="en-GB" sz="2400" b="1" i="1" dirty="0"/>
              <a:t>conflicts and contests of interest</a:t>
            </a:r>
            <a:r>
              <a:rPr lang="en-GB" sz="2400" dirty="0" smtClean="0"/>
              <a:t>”</a:t>
            </a:r>
          </a:p>
          <a:p>
            <a:pPr lvl="1"/>
            <a:r>
              <a:rPr lang="en-GB" sz="2400" dirty="0" smtClean="0"/>
              <a:t>Yates: “</a:t>
            </a:r>
            <a:r>
              <a:rPr lang="en-GB" sz="2400" b="1" i="1" dirty="0" smtClean="0"/>
              <a:t>we have to engage with the politics</a:t>
            </a:r>
            <a:r>
              <a:rPr lang="en-GB" sz="2400" dirty="0" smtClean="0"/>
              <a:t>”</a:t>
            </a:r>
          </a:p>
          <a:p>
            <a:pPr lvl="1"/>
            <a:r>
              <a:rPr lang="en-GB" sz="2400" dirty="0" smtClean="0"/>
              <a:t>Thailand: The triangle that moves the mountain</a:t>
            </a:r>
          </a:p>
          <a:p>
            <a:r>
              <a:rPr lang="en-GB" dirty="0"/>
              <a:t>Fairness along the axes of the UHC cube</a:t>
            </a:r>
          </a:p>
          <a:p>
            <a:pPr lvl="1"/>
            <a:r>
              <a:rPr lang="en-GB" sz="2400" dirty="0" smtClean="0"/>
              <a:t>Reddy</a:t>
            </a:r>
            <a:r>
              <a:rPr lang="en-GB" sz="2400" dirty="0"/>
              <a:t>: “</a:t>
            </a:r>
            <a:r>
              <a:rPr lang="en-GB" sz="2400" b="1" i="1" dirty="0"/>
              <a:t>Health equity must be the compass for judging the performance of health system</a:t>
            </a:r>
            <a:r>
              <a:rPr lang="en-GB" sz="2400" dirty="0" smtClean="0"/>
              <a:t>”</a:t>
            </a:r>
          </a:p>
          <a:p>
            <a:pPr marL="0" indent="0">
              <a:buNone/>
            </a:pP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 smtClean="0"/>
              <a:t>Accountability, transparency, participation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Political economy of UHC &amp; leaving no one behind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6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102293"/>
            <a:ext cx="8229600" cy="5025042"/>
          </a:xfrm>
        </p:spPr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b="1" dirty="0" smtClean="0"/>
              <a:t>We have the opportunity</a:t>
            </a:r>
            <a:endParaRPr lang="en-GB" sz="4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3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346007"/>
            <a:ext cx="8229600" cy="4815298"/>
          </a:xfrm>
        </p:spPr>
        <p:txBody>
          <a:bodyPr/>
          <a:lstStyle/>
          <a:p>
            <a:r>
              <a:rPr lang="en-GB" dirty="0"/>
              <a:t>Evans: “</a:t>
            </a:r>
            <a:r>
              <a:rPr lang="en-GB" b="1" i="1" dirty="0"/>
              <a:t>Unprecedented political opportunity</a:t>
            </a:r>
            <a:r>
              <a:rPr lang="en-GB" dirty="0"/>
              <a:t>”</a:t>
            </a:r>
          </a:p>
          <a:p>
            <a:r>
              <a:rPr lang="en-GB" dirty="0"/>
              <a:t>Wright: “</a:t>
            </a:r>
            <a:r>
              <a:rPr lang="en-GB" b="1" i="1" dirty="0"/>
              <a:t>UHC is not business as usual</a:t>
            </a:r>
            <a:r>
              <a:rPr lang="en-GB" i="1" dirty="0"/>
              <a:t>”</a:t>
            </a:r>
            <a:endParaRPr lang="en-GB" dirty="0"/>
          </a:p>
          <a:p>
            <a:r>
              <a:rPr lang="en-GB" dirty="0" smtClean="0"/>
              <a:t>Reddy: “</a:t>
            </a:r>
            <a:r>
              <a:rPr lang="en-GB" b="1" i="1" dirty="0"/>
              <a:t>UHC provides the soldering and soul of SDG 3</a:t>
            </a:r>
            <a:r>
              <a:rPr lang="en-GB" dirty="0"/>
              <a:t>”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err="1" smtClean="0"/>
              <a:t>Soucat</a:t>
            </a:r>
            <a:r>
              <a:rPr lang="en-GB" dirty="0" smtClean="0"/>
              <a:t>: “</a:t>
            </a:r>
            <a:r>
              <a:rPr lang="en-GB" b="1" i="1" dirty="0" smtClean="0"/>
              <a:t>The first day of the rest of our lives</a:t>
            </a:r>
            <a:r>
              <a:rPr lang="en-GB" i="1" dirty="0" smtClean="0"/>
              <a:t>”</a:t>
            </a:r>
          </a:p>
          <a:p>
            <a:r>
              <a:rPr lang="en-GB" dirty="0" err="1"/>
              <a:t>Zolia</a:t>
            </a:r>
            <a:r>
              <a:rPr lang="en-GB" dirty="0"/>
              <a:t>: “</a:t>
            </a:r>
            <a:r>
              <a:rPr lang="en-GB" b="1" i="1" dirty="0"/>
              <a:t>renewed commitment to do business differently</a:t>
            </a:r>
            <a:r>
              <a:rPr lang="en-GB" dirty="0"/>
              <a:t>”</a:t>
            </a:r>
            <a:r>
              <a:rPr lang="en-GB" dirty="0"/>
              <a:t> 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8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1102293"/>
            <a:ext cx="8229600" cy="5025042"/>
          </a:xfrm>
        </p:spPr>
        <p:txBody>
          <a:bodyPr/>
          <a:lstStyle/>
          <a:p>
            <a:endParaRPr lang="en-GB" b="1" dirty="0" smtClean="0"/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 smtClean="0"/>
              <a:t>Potential added value of </a:t>
            </a:r>
          </a:p>
          <a:p>
            <a:pPr marL="0" indent="0" algn="ctr">
              <a:buNone/>
            </a:pPr>
            <a:r>
              <a:rPr lang="en-GB" b="1" i="1" dirty="0" smtClean="0"/>
              <a:t>The International Health Partnership for</a:t>
            </a:r>
          </a:p>
          <a:p>
            <a:pPr marL="0" indent="0" algn="ctr">
              <a:buNone/>
            </a:pPr>
            <a:r>
              <a:rPr lang="en-GB" sz="4800" b="1" i="1" dirty="0" smtClean="0"/>
              <a:t>UHC 2030</a:t>
            </a:r>
            <a:endParaRPr lang="en-GB" sz="48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8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398" y="2047447"/>
            <a:ext cx="8229600" cy="4113858"/>
          </a:xfrm>
        </p:spPr>
        <p:txBody>
          <a:bodyPr/>
          <a:lstStyle/>
          <a:p>
            <a:r>
              <a:rPr lang="en-GB" sz="2800" dirty="0" smtClean="0"/>
              <a:t>A partnership of the willing</a:t>
            </a:r>
          </a:p>
          <a:p>
            <a:r>
              <a:rPr lang="en-GB" sz="2800" dirty="0" smtClean="0"/>
              <a:t>Not about integration, submission or reporting lines</a:t>
            </a:r>
          </a:p>
          <a:p>
            <a:r>
              <a:rPr lang="en-GB" sz="2800" dirty="0" smtClean="0"/>
              <a:t>Flexible, </a:t>
            </a:r>
            <a:r>
              <a:rPr lang="en-GB" sz="2800" dirty="0" smtClean="0"/>
              <a:t>nimble &amp; adaptive </a:t>
            </a:r>
            <a:r>
              <a:rPr lang="en-GB" sz="2800" dirty="0" smtClean="0"/>
              <a:t>to local needs</a:t>
            </a:r>
          </a:p>
          <a:p>
            <a:r>
              <a:rPr lang="en-GB" sz="2800" dirty="0" smtClean="0"/>
              <a:t>Mapping which initiatives are doing what, where?</a:t>
            </a:r>
          </a:p>
          <a:p>
            <a:r>
              <a:rPr lang="en-GB" sz="2800" dirty="0" smtClean="0"/>
              <a:t>Explore different models for working together: Assembly?</a:t>
            </a:r>
          </a:p>
          <a:p>
            <a:r>
              <a:rPr lang="en-GB" sz="2800" dirty="0" smtClean="0"/>
              <a:t>Multi-</a:t>
            </a:r>
            <a:r>
              <a:rPr lang="en-GB" sz="2800" dirty="0" err="1" smtClean="0"/>
              <a:t>sectoral</a:t>
            </a:r>
            <a:r>
              <a:rPr lang="en-GB" sz="2800" dirty="0" smtClean="0"/>
              <a:t> engagement for policy coherence?</a:t>
            </a:r>
          </a:p>
          <a:p>
            <a:r>
              <a:rPr lang="en-GB" sz="2800" dirty="0" smtClean="0"/>
              <a:t>Potential role of country focal points?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06400" y="263341"/>
            <a:ext cx="6721475" cy="6477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A platform for collaboration &amp; coordination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5D4FEA1-B6FD-4A21-84EF-3359DDBD881B}" type="datetime1">
              <a:rPr lang="en-GB" smtClean="0"/>
              <a:pPr>
                <a:defRPr/>
              </a:pPr>
              <a:t>23/06/2016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6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HP test">
      <a:dk1>
        <a:srgbClr val="0B2848"/>
      </a:dk1>
      <a:lt1>
        <a:sysClr val="window" lastClr="FFFFFF"/>
      </a:lt1>
      <a:dk2>
        <a:srgbClr val="1F497D"/>
      </a:dk2>
      <a:lt2>
        <a:srgbClr val="EEECE1"/>
      </a:lt2>
      <a:accent1>
        <a:srgbClr val="0E3659"/>
      </a:accent1>
      <a:accent2>
        <a:srgbClr val="4D9443"/>
      </a:accent2>
      <a:accent3>
        <a:srgbClr val="7B7C7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isID">
  <a:themeElements>
    <a:clrScheme name="VisID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VisID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 Narrow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 Narrow" pitchFamily="34" charset="0"/>
            <a:cs typeface="Arial" pitchFamily="34" charset="0"/>
          </a:defRPr>
        </a:defPPr>
      </a:lstStyle>
    </a:lnDef>
  </a:objectDefaults>
  <a:extraClrSchemeLst>
    <a:extraClrScheme>
      <a:clrScheme name="Vis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sI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sI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9768</TotalTime>
  <Words>953</Words>
  <Application>Microsoft Macintosh PowerPoint</Application>
  <PresentationFormat>On-screen Show (4:3)</PresentationFormat>
  <Paragraphs>155</Paragraphs>
  <Slides>17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VisID</vt:lpstr>
      <vt:lpstr>Excel.Chart.8</vt:lpstr>
      <vt:lpstr>Wrap-up &amp; Next Steps    IHP+ Core Team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Spicegrove Creative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Dehaney</dc:creator>
  <cp:lastModifiedBy>Lara Brearley</cp:lastModifiedBy>
  <cp:revision>424</cp:revision>
  <cp:lastPrinted>2014-05-01T12:47:38Z</cp:lastPrinted>
  <dcterms:created xsi:type="dcterms:W3CDTF">2012-10-26T19:46:34Z</dcterms:created>
  <dcterms:modified xsi:type="dcterms:W3CDTF">2016-06-23T14:56:22Z</dcterms:modified>
</cp:coreProperties>
</file>