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59" r:id="rId5"/>
    <p:sldId id="264" r:id="rId6"/>
    <p:sldId id="265" r:id="rId7"/>
    <p:sldId id="270" r:id="rId8"/>
    <p:sldId id="268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25" autoAdjust="0"/>
  </p:normalViewPr>
  <p:slideViewPr>
    <p:cSldViewPr>
      <p:cViewPr varScale="1">
        <p:scale>
          <a:sx n="74" d="100"/>
          <a:sy n="74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D6B7-BC54-4F71-A9A4-8AED8CA033E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286E6-D16F-4B47-83F0-847713F1E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2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Please note that focus of this presentation is strategy 1 and 2</a:t>
            </a: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fr-FR" sz="1200" smtClean="0"/>
              <a:t>World Health Organization</a:t>
            </a:r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EEF5E68-18CE-4C12-83D7-AA4999EAA025}" type="datetime3">
              <a:rPr lang="en-GB" altLang="fr-FR" sz="1200"/>
              <a:pPr>
                <a:spcBef>
                  <a:spcPct val="0"/>
                </a:spcBef>
              </a:pPr>
              <a:t>23 June, 2016</a:t>
            </a:fld>
            <a:endParaRPr lang="en-GB" altLang="fr-FR" sz="120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93F4F3-A5BA-4D7E-A1B8-F842CF980704}" type="slidenum">
              <a:rPr lang="en-GB" altLang="fr-FR" sz="1200"/>
              <a:pPr>
                <a:spcBef>
                  <a:spcPct val="0"/>
                </a:spcBef>
              </a:pPr>
              <a:t>2</a:t>
            </a:fld>
            <a:endParaRPr lang="en-GB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altLang="en-US" sz="1400" smtClean="0">
                <a:solidFill>
                  <a:srgbClr val="262673"/>
                </a:solidFill>
              </a:rPr>
              <a:t>“Software” external investments </a:t>
            </a:r>
            <a:r>
              <a:rPr lang="en-GB" altLang="en-US" sz="1400" smtClean="0">
                <a:solidFill>
                  <a:srgbClr val="002060"/>
                </a:solidFill>
              </a:rPr>
              <a:t>are needed </a:t>
            </a:r>
            <a:r>
              <a:rPr lang="en-GB" altLang="en-US" sz="1400" smtClean="0">
                <a:solidFill>
                  <a:srgbClr val="262673"/>
                </a:solidFill>
              </a:rPr>
              <a:t>for all strategies and for all countries. </a:t>
            </a:r>
            <a:r>
              <a:rPr lang="en-GB" altLang="en-US" sz="1400" smtClean="0"/>
              <a:t>They will vary in terms of contents and intensity among the different strategies </a:t>
            </a:r>
            <a:endParaRPr lang="en-GB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>
                <a:solidFill>
                  <a:sysClr val="windowText" lastClr="000000"/>
                </a:solidFill>
              </a:rPr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F2760DDC-5D46-429B-AEAC-71555E42AEE5}" type="datetime3">
              <a:rPr lang="en-GB" altLang="en-US" sz="1800">
                <a:solidFill>
                  <a:srgbClr val="000000"/>
                </a:solidFill>
              </a:rPr>
              <a:pPr/>
              <a:t>23 June, 2016</a:t>
            </a:fld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80AC6-1FC3-43EE-8494-9E8710AED526}" type="slidenum">
              <a:rPr lang="en-GB" altLang="en-US" sz="1800">
                <a:solidFill>
                  <a:srgbClr val="000000"/>
                </a:solidFill>
              </a:rPr>
              <a:pPr/>
              <a:t>3</a:t>
            </a:fld>
            <a:endParaRPr lang="en-GB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Extra burden on government</a:t>
            </a:r>
            <a:r>
              <a:rPr lang="en-GB" baseline="0" dirty="0" smtClean="0"/>
              <a:t> to manage many partners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286E6-D16F-4B47-83F0-847713F1EE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2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0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0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5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2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4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3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3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3B94-6602-422A-94CA-55C0917F5B2A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5A24-BBEE-4D0F-9D0B-1B154D9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0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Multiple tools, multiple assessments...one health system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Session 7:</a:t>
            </a:r>
            <a:r>
              <a:rPr lang="en-US" sz="3100" b="1" dirty="0" smtClean="0">
                <a:solidFill>
                  <a:schemeClr val="tx2"/>
                </a:solidFill>
              </a:rPr>
              <a:t> </a:t>
            </a:r>
            <a:r>
              <a:rPr lang="en-GB" sz="3100" dirty="0" smtClean="0">
                <a:solidFill>
                  <a:schemeClr val="tx2"/>
                </a:solidFill>
              </a:rPr>
              <a:t>Harmonisation </a:t>
            </a:r>
            <a:r>
              <a:rPr lang="en-GB" sz="3100" dirty="0">
                <a:solidFill>
                  <a:schemeClr val="tx2"/>
                </a:solidFill>
              </a:rPr>
              <a:t>and </a:t>
            </a:r>
            <a:r>
              <a:rPr lang="en-GB" sz="3100" dirty="0" smtClean="0">
                <a:solidFill>
                  <a:schemeClr val="tx2"/>
                </a:solidFill>
              </a:rPr>
              <a:t>a common </a:t>
            </a:r>
            <a:r>
              <a:rPr lang="en-GB" sz="3100" dirty="0">
                <a:solidFill>
                  <a:schemeClr val="tx2"/>
                </a:solidFill>
              </a:rPr>
              <a:t>approach for assessing country health systems – the way forward</a:t>
            </a:r>
            <a:endParaRPr lang="en-GB" sz="31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8892480" cy="64807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GB" sz="2800" dirty="0" err="1" smtClean="0"/>
              <a:t>Dr.</a:t>
            </a:r>
            <a:r>
              <a:rPr lang="en-GB" sz="2800" dirty="0" smtClean="0"/>
              <a:t> Dheepa Rajan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Department for health systems governance and financing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WHO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42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 smtClean="0"/>
              <a:t>Health System </a:t>
            </a:r>
            <a:r>
              <a:rPr lang="fr-FR" altLang="fr-FR" dirty="0" err="1" smtClean="0"/>
              <a:t>Assessment</a:t>
            </a:r>
            <a:r>
              <a:rPr lang="fr-FR" altLang="fr-FR" dirty="0" smtClean="0"/>
              <a:t> - suggestions</a:t>
            </a:r>
            <a:endParaRPr lang="fr-BE" alt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fr-FR" altLang="en-US" dirty="0" smtClean="0"/>
              <a:t>A </a:t>
            </a:r>
            <a:r>
              <a:rPr lang="fr-FR" altLang="en-US" sz="2500" b="1" dirty="0" err="1">
                <a:solidFill>
                  <a:srgbClr val="FF5D0D"/>
                </a:solidFill>
              </a:rPr>
              <a:t>priority</a:t>
            </a:r>
            <a:r>
              <a:rPr lang="fr-FR" altLang="en-US" sz="2500" b="1" dirty="0">
                <a:solidFill>
                  <a:srgbClr val="FF5D0D"/>
                </a:solidFill>
              </a:rPr>
              <a:t> </a:t>
            </a:r>
            <a:r>
              <a:rPr lang="fr-FR" altLang="en-US" sz="2500" b="1" dirty="0" err="1">
                <a:solidFill>
                  <a:srgbClr val="FF5D0D"/>
                </a:solidFill>
              </a:rPr>
              <a:t>activity</a:t>
            </a:r>
            <a:r>
              <a:rPr lang="fr-FR" altLang="en-US" sz="2500" b="1" dirty="0">
                <a:solidFill>
                  <a:srgbClr val="FF5D0D"/>
                </a:solidFill>
              </a:rPr>
              <a:t> </a:t>
            </a:r>
            <a:r>
              <a:rPr lang="fr-FR" altLang="en-US" dirty="0" smtClean="0"/>
              <a:t>of UHC 2030 </a:t>
            </a:r>
            <a:r>
              <a:rPr lang="fr-FR" altLang="en-US" dirty="0" err="1" smtClean="0"/>
              <a:t>could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be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development</a:t>
            </a:r>
            <a:r>
              <a:rPr lang="fr-FR" altLang="en-US" dirty="0" smtClean="0"/>
              <a:t> of a J</a:t>
            </a:r>
            <a:r>
              <a:rPr lang="en-US" altLang="en-US" dirty="0" err="1" smtClean="0"/>
              <a:t>oint</a:t>
            </a:r>
            <a:r>
              <a:rPr lang="en-US" altLang="en-US" dirty="0" smtClean="0"/>
              <a:t> Health System Assessment tool </a:t>
            </a:r>
            <a:endParaRPr lang="en-US" altLang="en-US" dirty="0" smtClean="0"/>
          </a:p>
          <a:p>
            <a:r>
              <a:rPr lang="fr-FR" altLang="en-US" dirty="0"/>
              <a:t>JANS has been a </a:t>
            </a:r>
            <a:r>
              <a:rPr lang="fr-FR" altLang="en-US" dirty="0" err="1"/>
              <a:t>foundational</a:t>
            </a:r>
            <a:r>
              <a:rPr lang="fr-FR" altLang="en-US" dirty="0"/>
              <a:t> </a:t>
            </a:r>
            <a:r>
              <a:rPr lang="fr-FR" altLang="en-US" dirty="0" err="1"/>
              <a:t>tool</a:t>
            </a:r>
            <a:r>
              <a:rPr lang="fr-FR" altLang="en-US" dirty="0"/>
              <a:t> of IHP+; </a:t>
            </a:r>
            <a:r>
              <a:rPr lang="fr-FR" altLang="en-US" dirty="0" err="1"/>
              <a:t>similarly</a:t>
            </a:r>
            <a:r>
              <a:rPr lang="fr-FR" altLang="en-US" dirty="0"/>
              <a:t>, a </a:t>
            </a:r>
            <a:r>
              <a:rPr lang="fr-FR" altLang="en-US" sz="2500" b="1" dirty="0">
                <a:solidFill>
                  <a:srgbClr val="FF5D0D"/>
                </a:solidFill>
              </a:rPr>
              <a:t>Joint Health System </a:t>
            </a:r>
            <a:r>
              <a:rPr lang="fr-FR" altLang="en-US" sz="2500" b="1" dirty="0" err="1">
                <a:solidFill>
                  <a:srgbClr val="FF5D0D"/>
                </a:solidFill>
              </a:rPr>
              <a:t>Assessment</a:t>
            </a:r>
            <a:r>
              <a:rPr lang="fr-FR" altLang="en-US" sz="2500" b="1" dirty="0">
                <a:solidFill>
                  <a:srgbClr val="FF5D0D"/>
                </a:solidFill>
              </a:rPr>
              <a:t> </a:t>
            </a:r>
            <a:r>
              <a:rPr lang="fr-FR" altLang="en-US" sz="2500" b="1" dirty="0" err="1">
                <a:solidFill>
                  <a:srgbClr val="FF5D0D"/>
                </a:solidFill>
              </a:rPr>
              <a:t>tool</a:t>
            </a:r>
            <a:r>
              <a:rPr lang="fr-FR" altLang="en-US" dirty="0"/>
              <a:t> </a:t>
            </a:r>
            <a:r>
              <a:rPr lang="fr-FR" altLang="en-US" dirty="0" err="1"/>
              <a:t>could</a:t>
            </a:r>
            <a:r>
              <a:rPr lang="fr-FR" altLang="en-US" dirty="0"/>
              <a:t> </a:t>
            </a:r>
            <a:r>
              <a:rPr lang="fr-FR" altLang="en-US" dirty="0" err="1"/>
              <a:t>constitute</a:t>
            </a:r>
            <a:r>
              <a:rPr lang="fr-FR" altLang="en-US" dirty="0"/>
              <a:t> </a:t>
            </a:r>
            <a:r>
              <a:rPr lang="fr-FR" altLang="en-US" sz="2500" b="1" dirty="0">
                <a:solidFill>
                  <a:srgbClr val="FF5D0D"/>
                </a:solidFill>
              </a:rPr>
              <a:t>the </a:t>
            </a:r>
            <a:r>
              <a:rPr lang="fr-FR" altLang="en-US" sz="2500" b="1" dirty="0" err="1">
                <a:solidFill>
                  <a:srgbClr val="FF5D0D"/>
                </a:solidFill>
              </a:rPr>
              <a:t>backbone</a:t>
            </a:r>
            <a:r>
              <a:rPr lang="fr-FR" altLang="en-US" sz="2500" b="1" dirty="0">
                <a:solidFill>
                  <a:srgbClr val="FF5D0D"/>
                </a:solidFill>
              </a:rPr>
              <a:t> of the new UHC 2030</a:t>
            </a:r>
          </a:p>
          <a:p>
            <a:pPr eaLnBrk="1" hangingPunct="1"/>
            <a:r>
              <a:rPr lang="fr-FR" altLang="en-US" dirty="0" smtClean="0"/>
              <a:t>In </a:t>
            </a:r>
            <a:r>
              <a:rPr lang="fr-FR" altLang="en-US" dirty="0" smtClean="0"/>
              <a:t>practice a </a:t>
            </a:r>
            <a:r>
              <a:rPr lang="fr-FR" altLang="en-US" sz="2500" b="1" dirty="0" smtClean="0">
                <a:solidFill>
                  <a:srgbClr val="FF5D0D"/>
                </a:solidFill>
              </a:rPr>
              <a:t>UHC 2030 </a:t>
            </a:r>
            <a:r>
              <a:rPr lang="fr-FR" altLang="en-US" sz="2500" b="1" dirty="0">
                <a:solidFill>
                  <a:srgbClr val="FF5D0D"/>
                </a:solidFill>
              </a:rPr>
              <a:t>inter-</a:t>
            </a:r>
            <a:r>
              <a:rPr lang="fr-FR" altLang="en-US" sz="2500" b="1" dirty="0" err="1">
                <a:solidFill>
                  <a:srgbClr val="FF5D0D"/>
                </a:solidFill>
              </a:rPr>
              <a:t>agency</a:t>
            </a:r>
            <a:r>
              <a:rPr lang="fr-FR" altLang="en-US" sz="2500" b="1" dirty="0">
                <a:solidFill>
                  <a:srgbClr val="FF5D0D"/>
                </a:solidFill>
              </a:rPr>
              <a:t> </a:t>
            </a:r>
            <a:r>
              <a:rPr lang="fr-FR" altLang="en-US" sz="2500" b="1" dirty="0" err="1">
                <a:solidFill>
                  <a:srgbClr val="FF5D0D"/>
                </a:solidFill>
              </a:rPr>
              <a:t>working</a:t>
            </a:r>
            <a:r>
              <a:rPr lang="fr-FR" altLang="en-US" sz="2500" b="1" dirty="0">
                <a:solidFill>
                  <a:srgbClr val="FF5D0D"/>
                </a:solidFill>
              </a:rPr>
              <a:t> group </a:t>
            </a:r>
            <a:r>
              <a:rPr lang="fr-FR" altLang="en-US" dirty="0" err="1" smtClean="0"/>
              <a:t>could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develop</a:t>
            </a:r>
            <a:r>
              <a:rPr lang="fr-FR" altLang="en-US" dirty="0" smtClean="0"/>
              <a:t> contents and </a:t>
            </a:r>
            <a:r>
              <a:rPr lang="fr-FR" altLang="en-US" dirty="0" err="1" smtClean="0"/>
              <a:t>recommended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processes</a:t>
            </a:r>
            <a:r>
              <a:rPr lang="fr-FR" altLang="en-US" dirty="0" smtClean="0"/>
              <a:t> for a joint HSA, and </a:t>
            </a:r>
            <a:r>
              <a:rPr lang="fr-FR" altLang="en-US" dirty="0" err="1" smtClean="0"/>
              <a:t>review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regularly</a:t>
            </a:r>
            <a:endParaRPr lang="fr-FR" altLang="en-US" dirty="0" smtClean="0"/>
          </a:p>
          <a:p>
            <a:pPr eaLnBrk="1" hangingPunct="1"/>
            <a:r>
              <a:rPr lang="fr-FR" altLang="en-US" dirty="0" smtClean="0"/>
              <a:t>The JHSA </a:t>
            </a:r>
            <a:r>
              <a:rPr lang="fr-FR" altLang="en-US" dirty="0" err="1" smtClean="0"/>
              <a:t>would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be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developed</a:t>
            </a:r>
            <a:r>
              <a:rPr lang="fr-FR" altLang="en-US" dirty="0" smtClean="0"/>
              <a:t> and </a:t>
            </a:r>
            <a:r>
              <a:rPr lang="fr-FR" altLang="en-US" dirty="0" err="1" smtClean="0"/>
              <a:t>tested</a:t>
            </a:r>
            <a:r>
              <a:rPr lang="fr-FR" altLang="en-US" dirty="0" smtClean="0"/>
              <a:t> by mid-2017 </a:t>
            </a:r>
            <a:endParaRPr lang="fr-B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6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97" y="4184670"/>
            <a:ext cx="3786728" cy="2672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Added value?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281339"/>
          </a:xfrm>
        </p:spPr>
        <p:txBody>
          <a:bodyPr/>
          <a:lstStyle/>
          <a:p>
            <a:r>
              <a:rPr lang="en-GB" dirty="0" smtClean="0"/>
              <a:t>Level playing field, comparability</a:t>
            </a:r>
          </a:p>
          <a:p>
            <a:r>
              <a:rPr lang="en-GB" dirty="0" smtClean="0"/>
              <a:t>Leverage </a:t>
            </a:r>
            <a:r>
              <a:rPr lang="en-GB" dirty="0" smtClean="0"/>
              <a:t>complementarities of existing methodologies and tools</a:t>
            </a:r>
          </a:p>
          <a:p>
            <a:r>
              <a:rPr lang="en-GB" dirty="0" smtClean="0"/>
              <a:t>Avoid duplications and contradictions in results</a:t>
            </a:r>
          </a:p>
          <a:p>
            <a:r>
              <a:rPr lang="en-GB" dirty="0" smtClean="0"/>
              <a:t>Align and harmonise different methodologies so as to better compare and analyse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7" y="260648"/>
            <a:ext cx="9144000" cy="1056849"/>
          </a:xfrm>
        </p:spPr>
        <p:txBody>
          <a:bodyPr>
            <a:normAutofit fontScale="90000"/>
          </a:bodyPr>
          <a:lstStyle/>
          <a:p>
            <a:pPr defTabSz="910475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+mj-ea"/>
              </a:rPr>
              <a:t>3</a:t>
            </a:r>
            <a:r>
              <a:rPr lang="en-GB" dirty="0">
                <a:ea typeface="+mj-ea"/>
              </a:rPr>
              <a:t> Broad Different Country Contexts</a:t>
            </a:r>
            <a:br>
              <a:rPr lang="en-GB" dirty="0">
                <a:ea typeface="+mj-ea"/>
              </a:rPr>
            </a:b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+mj-ea"/>
              </a:rPr>
              <a:t>3</a:t>
            </a:r>
            <a:r>
              <a:rPr lang="en-GB" dirty="0">
                <a:ea typeface="+mj-ea"/>
              </a:rPr>
              <a:t> Categories of HSS Support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01007" cy="5014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2500" dirty="0"/>
              <a:t>HSS country strategies including IHR core capacity and preparedness should be tailored to different country contexts: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400" dirty="0"/>
          </a:p>
          <a:p>
            <a:pPr marL="0" indent="0">
              <a:spcBef>
                <a:spcPts val="2104"/>
              </a:spcBef>
            </a:pPr>
            <a:r>
              <a:rPr lang="en-GB" altLang="en-US" sz="2500" b="1" dirty="0">
                <a:solidFill>
                  <a:srgbClr val="FF5D0D"/>
                </a:solidFill>
              </a:rPr>
              <a:t>Strategy 1</a:t>
            </a:r>
            <a:r>
              <a:rPr lang="en-GB" altLang="en-US" sz="2500" dirty="0"/>
              <a:t>: Strengthening </a:t>
            </a:r>
            <a:r>
              <a:rPr lang="en-GB" altLang="en-US" sz="2500" dirty="0" smtClean="0"/>
              <a:t>health </a:t>
            </a:r>
            <a:r>
              <a:rPr lang="en-GB" altLang="en-US" sz="2500" dirty="0"/>
              <a:t>systems </a:t>
            </a:r>
            <a:r>
              <a:rPr lang="en-GB" altLang="en-US" sz="2500" b="1" dirty="0">
                <a:solidFill>
                  <a:srgbClr val="FF5D0D"/>
                </a:solidFill>
              </a:rPr>
              <a:t>foundations</a:t>
            </a:r>
            <a:r>
              <a:rPr lang="en-GB" altLang="en-US" sz="2500" dirty="0"/>
              <a:t> in least developed and fragile countries</a:t>
            </a:r>
            <a:endParaRPr lang="en-GB" altLang="en-US" sz="2500" b="1" dirty="0">
              <a:solidFill>
                <a:srgbClr val="FF5D0D"/>
              </a:solidFill>
            </a:endParaRPr>
          </a:p>
          <a:p>
            <a:pPr marL="0" indent="0">
              <a:spcBef>
                <a:spcPts val="2104"/>
              </a:spcBef>
            </a:pPr>
            <a:r>
              <a:rPr lang="en-GB" altLang="en-US" sz="2500" b="1" dirty="0">
                <a:solidFill>
                  <a:srgbClr val="FF5D0D"/>
                </a:solidFill>
              </a:rPr>
              <a:t>Strategy 2</a:t>
            </a:r>
            <a:r>
              <a:rPr lang="en-GB" altLang="en-US" sz="2500" dirty="0"/>
              <a:t>: Strengthening health system </a:t>
            </a:r>
            <a:r>
              <a:rPr lang="en-GB" altLang="en-US" sz="2500" b="1" dirty="0">
                <a:solidFill>
                  <a:srgbClr val="FF5D0D"/>
                </a:solidFill>
              </a:rPr>
              <a:t>institutions</a:t>
            </a:r>
            <a:r>
              <a:rPr lang="en-GB" altLang="en-US" sz="2500" dirty="0"/>
              <a:t> in least developed countries where foundations are already in place</a:t>
            </a:r>
            <a:endParaRPr lang="en-GB" altLang="en-US" sz="2500" b="1" dirty="0">
              <a:solidFill>
                <a:srgbClr val="FF5D0D"/>
              </a:solidFill>
            </a:endParaRPr>
          </a:p>
          <a:p>
            <a:pPr marL="0" indent="0">
              <a:spcBef>
                <a:spcPts val="2104"/>
              </a:spcBef>
            </a:pPr>
            <a:r>
              <a:rPr lang="en-GB" altLang="en-US" sz="2500" b="1" dirty="0">
                <a:solidFill>
                  <a:srgbClr val="FF5D0D"/>
                </a:solidFill>
              </a:rPr>
              <a:t>Strategy 3</a:t>
            </a:r>
            <a:r>
              <a:rPr lang="en-GB" altLang="en-US" sz="2500" dirty="0"/>
              <a:t>: Supporting health system </a:t>
            </a:r>
            <a:r>
              <a:rPr lang="en-GB" altLang="en-US" sz="2500" b="1" dirty="0">
                <a:solidFill>
                  <a:srgbClr val="FF5D0D"/>
                </a:solidFill>
              </a:rPr>
              <a:t>transformation</a:t>
            </a:r>
            <a:r>
              <a:rPr lang="en-GB" altLang="en-US" sz="2500" dirty="0"/>
              <a:t> in countries with mature health systems </a:t>
            </a:r>
          </a:p>
          <a:p>
            <a:pPr marL="0" indent="0">
              <a:spcBef>
                <a:spcPts val="2104"/>
              </a:spcBef>
              <a:buNone/>
            </a:pPr>
            <a:r>
              <a:rPr lang="en-GB" altLang="en-US" sz="1600" i="1" dirty="0"/>
              <a:t>A right combination of </a:t>
            </a:r>
            <a:r>
              <a:rPr lang="en-GB" altLang="en-US" sz="1600" i="1" dirty="0" smtClean="0">
                <a:solidFill>
                  <a:srgbClr val="FF5D0D"/>
                </a:solidFill>
              </a:rPr>
              <a:t>“</a:t>
            </a:r>
            <a:r>
              <a:rPr lang="en-GB" altLang="en-US" sz="1600" b="1" i="1" dirty="0" smtClean="0">
                <a:solidFill>
                  <a:srgbClr val="FF5D0D"/>
                </a:solidFill>
              </a:rPr>
              <a:t>essential investments”</a:t>
            </a:r>
            <a:r>
              <a:rPr lang="en-GB" altLang="en-US" sz="1600" b="1" i="1" dirty="0" smtClean="0"/>
              <a:t> </a:t>
            </a:r>
            <a:r>
              <a:rPr lang="en-GB" altLang="en-US" sz="1600" i="1" dirty="0"/>
              <a:t>(strategy 1) and </a:t>
            </a:r>
            <a:r>
              <a:rPr lang="en-GB" altLang="en-US" sz="1600" i="1" dirty="0">
                <a:solidFill>
                  <a:srgbClr val="FF5D0D"/>
                </a:solidFill>
              </a:rPr>
              <a:t>“</a:t>
            </a:r>
            <a:r>
              <a:rPr lang="en-GB" altLang="en-US" sz="1600" b="1" i="1" dirty="0">
                <a:solidFill>
                  <a:srgbClr val="FF5D0D"/>
                </a:solidFill>
              </a:rPr>
              <a:t>software”</a:t>
            </a:r>
            <a:r>
              <a:rPr lang="en-GB" altLang="en-US" sz="1600" i="1" dirty="0"/>
              <a:t> (strategies 1 to 3) external investments are essential to build strong health systems and achieve results in UHC and health security</a:t>
            </a:r>
          </a:p>
        </p:txBody>
      </p:sp>
    </p:spTree>
    <p:extLst>
      <p:ext uri="{BB962C8B-B14F-4D97-AF65-F5344CB8AC3E}">
        <p14:creationId xmlns:p14="http://schemas.microsoft.com/office/powerpoint/2010/main" val="1513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1602">
              <a:defRPr/>
            </a:pPr>
            <a:r>
              <a:rPr lang="en-GB" sz="35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GB" sz="3500" dirty="0"/>
              <a:t> Strategies for HSS </a:t>
            </a:r>
            <a:r>
              <a:rPr lang="en-GB" sz="3500" dirty="0">
                <a:solidFill>
                  <a:schemeClr val="accent2">
                    <a:lumMod val="75000"/>
                  </a:schemeClr>
                </a:solidFill>
              </a:rPr>
              <a:t>“Software”</a:t>
            </a:r>
            <a:r>
              <a:rPr lang="en-GB" sz="3500" dirty="0"/>
              <a:t>: </a:t>
            </a:r>
            <a:br>
              <a:rPr lang="en-GB" sz="3500" dirty="0"/>
            </a:br>
            <a:r>
              <a:rPr lang="en-GB" sz="2800" dirty="0"/>
              <a:t>Technical Assistance, Policy dialogue and Capacity building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196" y="1490113"/>
            <a:ext cx="8591609" cy="4626365"/>
          </a:xfrm>
          <a:extLst/>
        </p:spPr>
        <p:txBody>
          <a:bodyPr>
            <a:noAutofit/>
          </a:bodyPr>
          <a:lstStyle/>
          <a:p>
            <a:pPr marL="0" indent="0" defTabSz="911602">
              <a:spcBef>
                <a:spcPts val="526"/>
              </a:spcBef>
              <a:buNone/>
              <a:defRPr/>
            </a:pP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“Software” external investments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are needed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for all strategies</a:t>
            </a:r>
            <a:r>
              <a:rPr lang="en-GB" sz="2500" dirty="0">
                <a:solidFill>
                  <a:srgbClr val="FF6600">
                    <a:alpha val="30000"/>
                  </a:srgbClr>
                </a:solidFill>
              </a:rPr>
              <a:t>:</a:t>
            </a:r>
          </a:p>
          <a:p>
            <a:pPr marL="341328" indent="-341328" defTabSz="911602">
              <a:spcBef>
                <a:spcPts val="2630"/>
              </a:spcBef>
              <a:defRPr/>
            </a:pPr>
            <a:r>
              <a:rPr lang="en-GB" sz="2500" b="1" dirty="0">
                <a:solidFill>
                  <a:srgbClr val="000066">
                    <a:alpha val="30000"/>
                  </a:srgbClr>
                </a:solidFill>
              </a:rPr>
              <a:t>Strategy 1: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Foundations: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the “software” package includes hands-on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technical assistance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in the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“Six gaps”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health system areas </a:t>
            </a:r>
          </a:p>
          <a:p>
            <a:pPr marL="341328" indent="-341328" defTabSz="911602">
              <a:spcBef>
                <a:spcPts val="2630"/>
              </a:spcBef>
              <a:defRPr/>
            </a:pPr>
            <a:r>
              <a:rPr lang="en-GB" sz="2500" b="1" dirty="0">
                <a:solidFill>
                  <a:srgbClr val="000066">
                    <a:alpha val="30000"/>
                  </a:srgbClr>
                </a:solidFill>
              </a:rPr>
              <a:t>Strategy 2: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Institutions: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the “software” package includes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technical assistance, capacity building, and policy dialogue</a:t>
            </a:r>
            <a:r>
              <a:rPr lang="en-GB" sz="2500" b="1" dirty="0">
                <a:solidFill>
                  <a:srgbClr val="000066">
                    <a:alpha val="30000"/>
                  </a:srgbClr>
                </a:solidFill>
              </a:rPr>
              <a:t>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for strengthening health systems institutions</a:t>
            </a:r>
          </a:p>
          <a:p>
            <a:pPr marL="341328" indent="-341328" defTabSz="911602">
              <a:spcBef>
                <a:spcPts val="2630"/>
              </a:spcBef>
              <a:defRPr/>
            </a:pPr>
            <a:r>
              <a:rPr lang="en-GB" sz="2500" b="1" dirty="0">
                <a:solidFill>
                  <a:srgbClr val="000066">
                    <a:alpha val="30000"/>
                  </a:srgbClr>
                </a:solidFill>
              </a:rPr>
              <a:t>Strategy 3: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Transformation: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the “software” package includes </a:t>
            </a:r>
            <a:r>
              <a:rPr lang="en-GB" sz="2500" b="1" dirty="0">
                <a:solidFill>
                  <a:srgbClr val="FF6600">
                    <a:alpha val="30000"/>
                  </a:srgbClr>
                </a:solidFill>
              </a:rPr>
              <a:t>specific technical assistance </a:t>
            </a:r>
            <a:r>
              <a:rPr lang="en-GB" sz="2500" dirty="0">
                <a:solidFill>
                  <a:srgbClr val="000066">
                    <a:alpha val="30000"/>
                  </a:srgbClr>
                </a:solidFill>
              </a:rPr>
              <a:t>to overcome bottlenecks to UHC and health security in mature health systems</a:t>
            </a:r>
          </a:p>
        </p:txBody>
      </p:sp>
      <p:sp>
        <p:nvSpPr>
          <p:cNvPr id="2" name="ZoneTexte 1"/>
          <p:cNvSpPr txBox="1"/>
          <p:nvPr/>
        </p:nvSpPr>
        <p:spPr>
          <a:xfrm rot="20527371">
            <a:off x="465617" y="2384390"/>
            <a:ext cx="8216839" cy="2093540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algn="ctr" rtl="1" eaLnBrk="1" hangingPunct="1"/>
            <a:r>
              <a:rPr lang="fr-FR" altLang="en-US" sz="4200">
                <a:solidFill>
                  <a:srgbClr val="C00000"/>
                </a:solidFill>
              </a:rPr>
              <a:t>In all cases</a:t>
            </a:r>
          </a:p>
          <a:p>
            <a:pPr algn="ctr" rtl="1" eaLnBrk="1" hangingPunct="1"/>
            <a:r>
              <a:rPr lang="fr-FR" altLang="en-US" sz="4200">
                <a:solidFill>
                  <a:srgbClr val="000000"/>
                </a:solidFill>
              </a:rPr>
              <a:t>a Health Systems Assessment is needed </a:t>
            </a:r>
            <a:endParaRPr lang="fr-BE" altLang="en-US" sz="4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6443663" y="4437063"/>
            <a:ext cx="539750" cy="539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 b="1"/>
              <a:t>ECC</a:t>
            </a:r>
            <a:endParaRPr lang="en-US" sz="900" b="1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490913" y="2492375"/>
            <a:ext cx="1512887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400" b="1"/>
              <a:t>MOH</a:t>
            </a:r>
          </a:p>
          <a:p>
            <a:r>
              <a:rPr lang="en-GB" sz="1400" b="1"/>
              <a:t>(15 Staff)</a:t>
            </a:r>
            <a:endParaRPr lang="en-US" sz="1400" b="1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356100" y="4797425"/>
            <a:ext cx="647700" cy="539750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Damian </a:t>
            </a:r>
          </a:p>
          <a:p>
            <a:r>
              <a:rPr lang="en-GB" sz="900"/>
              <a:t>Foundation</a:t>
            </a:r>
            <a:endParaRPr lang="en-US" sz="900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43213" y="4076700"/>
            <a:ext cx="719137" cy="71913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Memisa</a:t>
            </a:r>
            <a:endParaRPr lang="en-US" sz="900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067175" y="5445125"/>
            <a:ext cx="539750" cy="539750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Cordaid</a:t>
            </a:r>
            <a:endParaRPr lang="en-US" sz="900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4859338" y="5662613"/>
            <a:ext cx="719137" cy="71913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Oxfam </a:t>
            </a:r>
            <a:br>
              <a:rPr lang="en-GB" sz="900"/>
            </a:br>
            <a:r>
              <a:rPr lang="en-GB" sz="900"/>
              <a:t>GB</a:t>
            </a:r>
            <a:endParaRPr lang="en-US" sz="900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484438" y="4941888"/>
            <a:ext cx="719137" cy="71913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Cemubac</a:t>
            </a:r>
            <a:endParaRPr lang="en-US" sz="900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616685">
            <a:off x="2916238" y="2708275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-6604955">
            <a:off x="4392613" y="3752850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2795468">
            <a:off x="3311525" y="2097088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AutoShape 12"/>
          <p:cNvSpPr>
            <a:spLocks noChangeArrowheads="1"/>
          </p:cNvSpPr>
          <p:nvPr/>
        </p:nvSpPr>
        <p:spPr bwMode="auto">
          <a:xfrm rot="7878638">
            <a:off x="4608513" y="2025650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0589" name="AutoShape 13"/>
          <p:cNvSpPr>
            <a:spLocks noChangeArrowheads="1"/>
          </p:cNvSpPr>
          <p:nvPr/>
        </p:nvSpPr>
        <p:spPr bwMode="auto">
          <a:xfrm rot="5400000">
            <a:off x="3959225" y="1808163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rot="-4176189">
            <a:off x="3671888" y="3752850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411413" y="6553200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b="1"/>
              <a:t>Int and Nat NGO's (Development and church related)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50825" y="6021388"/>
            <a:ext cx="1903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b="1"/>
              <a:t>INGO's (Emergency)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79388" y="115888"/>
            <a:ext cx="1925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b="1"/>
              <a:t>Multilateral agencies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-2348397">
            <a:off x="3024188" y="3392488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8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10278030">
            <a:off x="5003800" y="2636838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-8403365">
            <a:off x="4932363" y="3357563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1979613" y="4365625"/>
            <a:ext cx="539750" cy="539750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MSF </a:t>
            </a:r>
            <a:br>
              <a:rPr lang="en-GB" sz="900"/>
            </a:br>
            <a:r>
              <a:rPr lang="en-GB" sz="900"/>
              <a:t>Belgium</a:t>
            </a:r>
            <a:endParaRPr lang="en-US" sz="900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5219700" y="4292600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5651500" y="4329113"/>
            <a:ext cx="90488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6569075" y="60928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>
              <a:solidFill>
                <a:schemeClr val="bg1"/>
              </a:solidFill>
            </a:endParaRP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5508625" y="4724400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3348038" y="5013325"/>
            <a:ext cx="90487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4067175" y="5373688"/>
            <a:ext cx="90488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5292725" y="65246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851275" y="5589588"/>
            <a:ext cx="90488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3402013" y="4851400"/>
            <a:ext cx="90487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4140200" y="52292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4932363" y="4005263"/>
            <a:ext cx="539750" cy="539750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BASICS</a:t>
            </a:r>
            <a:endParaRPr lang="en-US" sz="900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5003800" y="4581525"/>
            <a:ext cx="431800" cy="360363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Caritas</a:t>
            </a:r>
            <a:endParaRPr lang="en-US" sz="900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3132138" y="5445125"/>
            <a:ext cx="360362" cy="360363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CRS</a:t>
            </a:r>
            <a:endParaRPr lang="en-US" sz="900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006056" y="4352254"/>
            <a:ext cx="539750" cy="539750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 dirty="0"/>
              <a:t>Louvain </a:t>
            </a:r>
            <a:br>
              <a:rPr lang="en-GB" sz="900" dirty="0"/>
            </a:br>
            <a:r>
              <a:rPr lang="en-GB" sz="700" dirty="0"/>
              <a:t>development</a:t>
            </a:r>
            <a:endParaRPr lang="en-US" sz="700" dirty="0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5508625" y="2276475"/>
            <a:ext cx="340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400" b="1"/>
              <a:t>Bilateral Funding / Technical agencies</a:t>
            </a:r>
            <a:endParaRPr lang="en-US" sz="1400" b="1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3492500" y="4941888"/>
            <a:ext cx="503238" cy="360362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Fometro</a:t>
            </a:r>
            <a:endParaRPr lang="en-US" sz="900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5076825" y="5013325"/>
            <a:ext cx="539750" cy="539750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World</a:t>
            </a:r>
            <a:br>
              <a:rPr lang="en-GB" sz="900"/>
            </a:br>
            <a:r>
              <a:rPr lang="en-GB" sz="900"/>
              <a:t>Vision</a:t>
            </a:r>
            <a:endParaRPr lang="en-US" sz="900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7667625" y="3933825"/>
            <a:ext cx="719138" cy="7191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 b="1"/>
              <a:t>BDOM</a:t>
            </a:r>
            <a:endParaRPr lang="en-US" sz="900" b="1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6804025" y="3860800"/>
            <a:ext cx="539750" cy="539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 b="1"/>
              <a:t>Salvation </a:t>
            </a:r>
            <a:br>
              <a:rPr lang="en-GB" sz="900" b="1"/>
            </a:br>
            <a:r>
              <a:rPr lang="en-GB" sz="900" b="1"/>
              <a:t>army</a:t>
            </a:r>
            <a:endParaRPr lang="en-US" sz="900" b="1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7237413" y="4652963"/>
            <a:ext cx="503237" cy="36036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 b="1"/>
              <a:t>Asrames</a:t>
            </a:r>
            <a:endParaRPr lang="en-US" sz="900" b="1"/>
          </a:p>
        </p:txBody>
      </p:sp>
      <p:sp>
        <p:nvSpPr>
          <p:cNvPr id="23595" name="Oval 43"/>
          <p:cNvSpPr>
            <a:spLocks noChangeAspect="1" noChangeArrowheads="1"/>
          </p:cNvSpPr>
          <p:nvPr/>
        </p:nvSpPr>
        <p:spPr bwMode="auto">
          <a:xfrm>
            <a:off x="179388" y="47625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World bank</a:t>
            </a:r>
            <a:endParaRPr lang="en-US" sz="900"/>
          </a:p>
        </p:txBody>
      </p:sp>
      <p:sp>
        <p:nvSpPr>
          <p:cNvPr id="280620" name="Oval 44"/>
          <p:cNvSpPr>
            <a:spLocks noChangeArrowheads="1"/>
          </p:cNvSpPr>
          <p:nvPr/>
        </p:nvSpPr>
        <p:spPr bwMode="auto">
          <a:xfrm>
            <a:off x="7235825" y="5876925"/>
            <a:ext cx="1657350" cy="468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 b="1"/>
              <a:t>More than 200 health partners</a:t>
            </a:r>
            <a:endParaRPr lang="en-US" sz="900" b="1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2484438" y="5661025"/>
            <a:ext cx="90487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580063" y="5445125"/>
            <a:ext cx="90487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4697413" y="6021388"/>
            <a:ext cx="90487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3635375" y="4724400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4787900" y="188913"/>
            <a:ext cx="308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State and Parastatal </a:t>
            </a:r>
            <a:r>
              <a:rPr lang="en-US" sz="1400" b="1" dirty="0" err="1"/>
              <a:t>organisations</a:t>
            </a:r>
            <a:endParaRPr lang="en-US" sz="1400" b="1" dirty="0"/>
          </a:p>
        </p:txBody>
      </p:sp>
      <p:sp>
        <p:nvSpPr>
          <p:cNvPr id="280626" name="AutoShape 50"/>
          <p:cNvSpPr>
            <a:spLocks noChangeArrowheads="1"/>
          </p:cNvSpPr>
          <p:nvPr/>
        </p:nvSpPr>
        <p:spPr bwMode="auto">
          <a:xfrm>
            <a:off x="6084888" y="620713"/>
            <a:ext cx="935037" cy="458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Fonds Social de </a:t>
            </a:r>
            <a:br>
              <a:rPr lang="en-GB" sz="900"/>
            </a:br>
            <a:r>
              <a:rPr lang="en-GB" sz="900"/>
              <a:t>la République </a:t>
            </a:r>
            <a:endParaRPr lang="en-US" sz="900"/>
          </a:p>
        </p:txBody>
      </p:sp>
      <p:sp>
        <p:nvSpPr>
          <p:cNvPr id="280627" name="AutoShape 51"/>
          <p:cNvSpPr>
            <a:spLocks noChangeArrowheads="1"/>
          </p:cNvSpPr>
          <p:nvPr/>
        </p:nvSpPr>
        <p:spPr bwMode="auto">
          <a:xfrm>
            <a:off x="5651500" y="1844675"/>
            <a:ext cx="935038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BCECO</a:t>
            </a:r>
            <a:endParaRPr lang="en-US" sz="900"/>
          </a:p>
        </p:txBody>
      </p:sp>
      <p:sp>
        <p:nvSpPr>
          <p:cNvPr id="280628" name="AutoShape 52"/>
          <p:cNvSpPr>
            <a:spLocks noChangeArrowheads="1"/>
          </p:cNvSpPr>
          <p:nvPr/>
        </p:nvSpPr>
        <p:spPr bwMode="auto">
          <a:xfrm>
            <a:off x="3779838" y="1196975"/>
            <a:ext cx="935037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13 MoH</a:t>
            </a:r>
          </a:p>
          <a:p>
            <a:pPr>
              <a:defRPr/>
            </a:pPr>
            <a:r>
              <a:rPr lang="en-GB" sz="900"/>
              <a:t>Departments</a:t>
            </a:r>
            <a:endParaRPr lang="en-US" sz="900"/>
          </a:p>
        </p:txBody>
      </p:sp>
      <p:sp>
        <p:nvSpPr>
          <p:cNvPr id="280629" name="AutoShape 53"/>
          <p:cNvSpPr>
            <a:spLocks noChangeArrowheads="1"/>
          </p:cNvSpPr>
          <p:nvPr/>
        </p:nvSpPr>
        <p:spPr bwMode="auto">
          <a:xfrm>
            <a:off x="4932363" y="692150"/>
            <a:ext cx="935037" cy="531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53 specialised </a:t>
            </a:r>
            <a:br>
              <a:rPr lang="en-GB" sz="900"/>
            </a:br>
            <a:r>
              <a:rPr lang="en-GB" sz="900"/>
              <a:t>programs</a:t>
            </a:r>
            <a:endParaRPr lang="en-US" sz="900"/>
          </a:p>
        </p:txBody>
      </p:sp>
      <p:sp>
        <p:nvSpPr>
          <p:cNvPr id="280630" name="AutoShape 54"/>
          <p:cNvSpPr>
            <a:spLocks noChangeArrowheads="1"/>
          </p:cNvSpPr>
          <p:nvPr/>
        </p:nvSpPr>
        <p:spPr bwMode="auto">
          <a:xfrm>
            <a:off x="4716463" y="1295400"/>
            <a:ext cx="935037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11 provincial </a:t>
            </a:r>
            <a:br>
              <a:rPr lang="en-GB" sz="900"/>
            </a:br>
            <a:r>
              <a:rPr lang="en-GB" sz="900"/>
              <a:t>management </a:t>
            </a:r>
            <a:br>
              <a:rPr lang="en-GB" sz="900"/>
            </a:br>
            <a:r>
              <a:rPr lang="en-GB" sz="900"/>
              <a:t>team  </a:t>
            </a:r>
            <a:endParaRPr lang="en-US" sz="900"/>
          </a:p>
        </p:txBody>
      </p:sp>
      <p:sp>
        <p:nvSpPr>
          <p:cNvPr id="280631" name="AutoShape 55"/>
          <p:cNvSpPr>
            <a:spLocks noChangeArrowheads="1"/>
          </p:cNvSpPr>
          <p:nvPr/>
        </p:nvSpPr>
        <p:spPr bwMode="auto">
          <a:xfrm>
            <a:off x="5868988" y="1125538"/>
            <a:ext cx="1008062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11 Provincial </a:t>
            </a:r>
            <a:br>
              <a:rPr lang="en-GB" sz="900"/>
            </a:br>
            <a:r>
              <a:rPr lang="en-GB" sz="900"/>
              <a:t>Ministries of Health</a:t>
            </a:r>
            <a:endParaRPr lang="en-US" sz="900"/>
          </a:p>
        </p:txBody>
      </p:sp>
      <p:sp>
        <p:nvSpPr>
          <p:cNvPr id="280632" name="AutoShape 56"/>
          <p:cNvSpPr>
            <a:spLocks noChangeArrowheads="1"/>
          </p:cNvSpPr>
          <p:nvPr/>
        </p:nvSpPr>
        <p:spPr bwMode="auto">
          <a:xfrm>
            <a:off x="3708400" y="404813"/>
            <a:ext cx="935038" cy="674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 b="1">
                <a:solidFill>
                  <a:srgbClr val="4D4D4D"/>
                </a:solidFill>
              </a:rPr>
              <a:t>Ministry of </a:t>
            </a:r>
            <a:br>
              <a:rPr lang="en-GB" sz="900" b="1">
                <a:solidFill>
                  <a:srgbClr val="4D4D4D"/>
                </a:solidFill>
              </a:rPr>
            </a:br>
            <a:r>
              <a:rPr lang="en-GB" sz="900" b="1">
                <a:solidFill>
                  <a:srgbClr val="4D4D4D"/>
                </a:solidFill>
              </a:rPr>
              <a:t>Finance</a:t>
            </a:r>
            <a:endParaRPr lang="en-US" sz="900" b="1">
              <a:solidFill>
                <a:srgbClr val="4D4D4D"/>
              </a:solidFill>
            </a:endParaRPr>
          </a:p>
        </p:txBody>
      </p:sp>
      <p:sp>
        <p:nvSpPr>
          <p:cNvPr id="280633" name="AutoShape 57"/>
          <p:cNvSpPr>
            <a:spLocks noChangeArrowheads="1"/>
          </p:cNvSpPr>
          <p:nvPr/>
        </p:nvSpPr>
        <p:spPr bwMode="auto">
          <a:xfrm>
            <a:off x="6659563" y="1700213"/>
            <a:ext cx="935037" cy="531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Ministry of </a:t>
            </a:r>
            <a:br>
              <a:rPr lang="en-GB" sz="900"/>
            </a:br>
            <a:r>
              <a:rPr lang="en-GB" sz="900"/>
              <a:t>Education</a:t>
            </a:r>
            <a:endParaRPr lang="en-US" sz="900"/>
          </a:p>
        </p:txBody>
      </p:sp>
      <p:sp>
        <p:nvSpPr>
          <p:cNvPr id="280634" name="AutoShape 58"/>
          <p:cNvSpPr>
            <a:spLocks noChangeArrowheads="1"/>
          </p:cNvSpPr>
          <p:nvPr/>
        </p:nvSpPr>
        <p:spPr bwMode="auto">
          <a:xfrm>
            <a:off x="7021513" y="1125538"/>
            <a:ext cx="935037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Faculties of </a:t>
            </a:r>
            <a:br>
              <a:rPr lang="en-GB" sz="900"/>
            </a:br>
            <a:r>
              <a:rPr lang="en-GB" sz="900"/>
              <a:t>Medicine</a:t>
            </a:r>
            <a:endParaRPr lang="en-US" sz="900"/>
          </a:p>
        </p:txBody>
      </p:sp>
      <p:sp>
        <p:nvSpPr>
          <p:cNvPr id="280635" name="AutoShape 59"/>
          <p:cNvSpPr>
            <a:spLocks noChangeArrowheads="1"/>
          </p:cNvSpPr>
          <p:nvPr/>
        </p:nvSpPr>
        <p:spPr bwMode="auto">
          <a:xfrm>
            <a:off x="8027988" y="836613"/>
            <a:ext cx="935037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33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sz="900"/>
              <a:t>Schools of </a:t>
            </a:r>
            <a:br>
              <a:rPr lang="en-GB" sz="900"/>
            </a:br>
            <a:r>
              <a:rPr lang="en-GB" sz="900"/>
              <a:t>Public Health</a:t>
            </a:r>
            <a:endParaRPr lang="en-US" sz="900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6154738" y="51577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6443663" y="55895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6370638" y="53736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6659563" y="58054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6586538" y="55895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75463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6802438" y="58054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7091363" y="62372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3492500" y="6021388"/>
            <a:ext cx="360363" cy="360362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Novib</a:t>
            </a:r>
            <a:endParaRPr lang="en-US" sz="900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1835150" y="4941888"/>
            <a:ext cx="539750" cy="539750"/>
          </a:xfrm>
          <a:prstGeom prst="ellipse">
            <a:avLst/>
          </a:prstGeom>
          <a:solidFill>
            <a:srgbClr val="F8F8A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Merlin</a:t>
            </a:r>
            <a:endParaRPr lang="en-US" sz="900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555875" y="3429000"/>
            <a:ext cx="90488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539750" y="4149725"/>
            <a:ext cx="90488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2411413" y="3789363"/>
            <a:ext cx="90487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611188" y="4652963"/>
            <a:ext cx="90487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2339975" y="4076700"/>
            <a:ext cx="90488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2051050" y="3429000"/>
            <a:ext cx="90488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827088" y="3644900"/>
            <a:ext cx="90487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1042988" y="4221163"/>
            <a:ext cx="90487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1116013" y="4652963"/>
            <a:ext cx="90487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1042988" y="3860800"/>
            <a:ext cx="90487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971550" y="5084763"/>
            <a:ext cx="90488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1331913" y="4868863"/>
            <a:ext cx="90487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250825" y="3860800"/>
            <a:ext cx="90488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250825" y="4652963"/>
            <a:ext cx="90488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1692275" y="4941888"/>
            <a:ext cx="90488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27088" y="4797425"/>
            <a:ext cx="90487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1187450" y="5229225"/>
            <a:ext cx="90488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1692275" y="5300663"/>
            <a:ext cx="90488" cy="90487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468313" y="4365625"/>
            <a:ext cx="90487" cy="90488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500563" y="6237288"/>
            <a:ext cx="90487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841875" y="63087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5724525" y="6237288"/>
            <a:ext cx="90488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6156325" y="63087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5508625" y="6381750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2987675" y="6237288"/>
            <a:ext cx="90488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8531225" y="40052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820150" y="44370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8747125" y="42211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6227763" y="45085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6659563" y="49418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6156325" y="53736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6732588" y="5156200"/>
            <a:ext cx="90487" cy="9048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 b="1">
              <a:solidFill>
                <a:srgbClr val="4D4D4D"/>
              </a:solidFill>
            </a:endParaRPr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1403350" y="5013325"/>
            <a:ext cx="179388" cy="179388"/>
          </a:xfrm>
          <a:prstGeom prst="ellipse">
            <a:avLst/>
          </a:prstGeom>
          <a:solidFill>
            <a:srgbClr val="F8F8A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6875463" y="51562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6659563" y="5445125"/>
            <a:ext cx="90487" cy="9048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 b="1">
              <a:solidFill>
                <a:srgbClr val="4D4D4D"/>
              </a:solidFill>
            </a:endParaRPr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6586538" y="52292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6875463" y="56610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6802438" y="54451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7018338" y="56610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6443663" y="42211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7308850" y="51577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6659563" y="44370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6948488" y="48688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6875463" y="46529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7091363" y="48688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6370638" y="53736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6659563" y="58054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6586538" y="55895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6875463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6802438" y="58054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018338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7146925" y="51387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8027988" y="46529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7362825" y="53546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7651750" y="57864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7578725" y="55705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7794625" y="57864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6877050" y="51577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7165975" y="55895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7092950" y="53736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7381875" y="58054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3" name="Oval 131"/>
          <p:cNvSpPr>
            <a:spLocks noChangeArrowheads="1"/>
          </p:cNvSpPr>
          <p:nvPr/>
        </p:nvSpPr>
        <p:spPr bwMode="auto">
          <a:xfrm>
            <a:off x="8101013" y="55165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4" name="Oval 132"/>
          <p:cNvSpPr>
            <a:spLocks noChangeArrowheads="1"/>
          </p:cNvSpPr>
          <p:nvPr/>
        </p:nvSpPr>
        <p:spPr bwMode="auto">
          <a:xfrm>
            <a:off x="7667625" y="3933825"/>
            <a:ext cx="90488" cy="9048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 b="1">
              <a:solidFill>
                <a:srgbClr val="4D4D4D"/>
              </a:solidFill>
            </a:endParaRPr>
          </a:p>
        </p:txBody>
      </p:sp>
      <p:sp>
        <p:nvSpPr>
          <p:cNvPr id="23685" name="Oval 133"/>
          <p:cNvSpPr>
            <a:spLocks noChangeArrowheads="1"/>
          </p:cNvSpPr>
          <p:nvPr/>
        </p:nvSpPr>
        <p:spPr bwMode="auto">
          <a:xfrm>
            <a:off x="6586538" y="55895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6" name="Oval 134"/>
          <p:cNvSpPr>
            <a:spLocks noChangeArrowheads="1"/>
          </p:cNvSpPr>
          <p:nvPr/>
        </p:nvSpPr>
        <p:spPr bwMode="auto">
          <a:xfrm>
            <a:off x="6875463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7" name="Oval 135"/>
          <p:cNvSpPr>
            <a:spLocks noChangeArrowheads="1"/>
          </p:cNvSpPr>
          <p:nvPr/>
        </p:nvSpPr>
        <p:spPr bwMode="auto">
          <a:xfrm>
            <a:off x="6802438" y="58054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8" name="Oval 136"/>
          <p:cNvSpPr>
            <a:spLocks noChangeArrowheads="1"/>
          </p:cNvSpPr>
          <p:nvPr/>
        </p:nvSpPr>
        <p:spPr bwMode="auto">
          <a:xfrm>
            <a:off x="7091363" y="62372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89" name="Oval 137"/>
          <p:cNvSpPr>
            <a:spLocks noChangeArrowheads="1"/>
          </p:cNvSpPr>
          <p:nvPr/>
        </p:nvSpPr>
        <p:spPr bwMode="auto">
          <a:xfrm>
            <a:off x="7018338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0" name="Oval 138"/>
          <p:cNvSpPr>
            <a:spLocks noChangeArrowheads="1"/>
          </p:cNvSpPr>
          <p:nvPr/>
        </p:nvSpPr>
        <p:spPr bwMode="auto">
          <a:xfrm>
            <a:off x="7451725" y="43656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1" name="Oval 139"/>
          <p:cNvSpPr>
            <a:spLocks noChangeArrowheads="1"/>
          </p:cNvSpPr>
          <p:nvPr/>
        </p:nvSpPr>
        <p:spPr bwMode="auto">
          <a:xfrm>
            <a:off x="8010525" y="52292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2" name="Oval 140"/>
          <p:cNvSpPr>
            <a:spLocks noChangeArrowheads="1"/>
          </p:cNvSpPr>
          <p:nvPr/>
        </p:nvSpPr>
        <p:spPr bwMode="auto">
          <a:xfrm>
            <a:off x="8299450" y="5661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3" name="Oval 141"/>
          <p:cNvSpPr>
            <a:spLocks noChangeArrowheads="1"/>
          </p:cNvSpPr>
          <p:nvPr/>
        </p:nvSpPr>
        <p:spPr bwMode="auto">
          <a:xfrm>
            <a:off x="8226425" y="54451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4" name="Oval 142"/>
          <p:cNvSpPr>
            <a:spLocks noChangeArrowheads="1"/>
          </p:cNvSpPr>
          <p:nvPr/>
        </p:nvSpPr>
        <p:spPr bwMode="auto">
          <a:xfrm>
            <a:off x="8515350" y="58769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5" name="Oval 143"/>
          <p:cNvSpPr>
            <a:spLocks noChangeArrowheads="1"/>
          </p:cNvSpPr>
          <p:nvPr/>
        </p:nvSpPr>
        <p:spPr bwMode="auto">
          <a:xfrm>
            <a:off x="8442325" y="5661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6" name="Oval 144"/>
          <p:cNvSpPr>
            <a:spLocks noChangeArrowheads="1"/>
          </p:cNvSpPr>
          <p:nvPr/>
        </p:nvSpPr>
        <p:spPr bwMode="auto">
          <a:xfrm>
            <a:off x="8658225" y="58769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7" name="Oval 145"/>
          <p:cNvSpPr>
            <a:spLocks noChangeArrowheads="1"/>
          </p:cNvSpPr>
          <p:nvPr/>
        </p:nvSpPr>
        <p:spPr bwMode="auto">
          <a:xfrm>
            <a:off x="8154988" y="47244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8" name="Oval 146"/>
          <p:cNvSpPr>
            <a:spLocks noChangeArrowheads="1"/>
          </p:cNvSpPr>
          <p:nvPr/>
        </p:nvSpPr>
        <p:spPr bwMode="auto">
          <a:xfrm>
            <a:off x="8443913" y="51562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699" name="Oval 147"/>
          <p:cNvSpPr>
            <a:spLocks noChangeArrowheads="1"/>
          </p:cNvSpPr>
          <p:nvPr/>
        </p:nvSpPr>
        <p:spPr bwMode="auto">
          <a:xfrm>
            <a:off x="8370888" y="49403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0" name="Oval 148"/>
          <p:cNvSpPr>
            <a:spLocks noChangeArrowheads="1"/>
          </p:cNvSpPr>
          <p:nvPr/>
        </p:nvSpPr>
        <p:spPr bwMode="auto">
          <a:xfrm>
            <a:off x="8659813" y="53721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1" name="Oval 149"/>
          <p:cNvSpPr>
            <a:spLocks noChangeArrowheads="1"/>
          </p:cNvSpPr>
          <p:nvPr/>
        </p:nvSpPr>
        <p:spPr bwMode="auto">
          <a:xfrm>
            <a:off x="8586788" y="51562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2" name="Oval 150"/>
          <p:cNvSpPr>
            <a:spLocks noChangeArrowheads="1"/>
          </p:cNvSpPr>
          <p:nvPr/>
        </p:nvSpPr>
        <p:spPr bwMode="auto">
          <a:xfrm>
            <a:off x="8802688" y="53721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3" name="Oval 151"/>
          <p:cNvSpPr>
            <a:spLocks noChangeArrowheads="1"/>
          </p:cNvSpPr>
          <p:nvPr/>
        </p:nvSpPr>
        <p:spPr bwMode="auto">
          <a:xfrm>
            <a:off x="6802438" y="58054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4" name="Oval 152"/>
          <p:cNvSpPr>
            <a:spLocks noChangeArrowheads="1"/>
          </p:cNvSpPr>
          <p:nvPr/>
        </p:nvSpPr>
        <p:spPr bwMode="auto">
          <a:xfrm>
            <a:off x="7091363" y="62372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5" name="Oval 153"/>
          <p:cNvSpPr>
            <a:spLocks noChangeArrowheads="1"/>
          </p:cNvSpPr>
          <p:nvPr/>
        </p:nvSpPr>
        <p:spPr bwMode="auto">
          <a:xfrm>
            <a:off x="7018338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6" name="Oval 154"/>
          <p:cNvSpPr>
            <a:spLocks noChangeArrowheads="1"/>
          </p:cNvSpPr>
          <p:nvPr/>
        </p:nvSpPr>
        <p:spPr bwMode="auto">
          <a:xfrm>
            <a:off x="7307263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7" name="Oval 155"/>
          <p:cNvSpPr>
            <a:spLocks noChangeArrowheads="1"/>
          </p:cNvSpPr>
          <p:nvPr/>
        </p:nvSpPr>
        <p:spPr bwMode="auto">
          <a:xfrm>
            <a:off x="7092950" y="6381750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8" name="Oval 156"/>
          <p:cNvSpPr>
            <a:spLocks noChangeArrowheads="1"/>
          </p:cNvSpPr>
          <p:nvPr/>
        </p:nvSpPr>
        <p:spPr bwMode="auto">
          <a:xfrm>
            <a:off x="7450138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09" name="Oval 157"/>
          <p:cNvSpPr>
            <a:spLocks noChangeArrowheads="1"/>
          </p:cNvSpPr>
          <p:nvPr/>
        </p:nvSpPr>
        <p:spPr bwMode="auto">
          <a:xfrm>
            <a:off x="7596188" y="44910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0" name="Oval 158"/>
          <p:cNvSpPr>
            <a:spLocks noChangeArrowheads="1"/>
          </p:cNvSpPr>
          <p:nvPr/>
        </p:nvSpPr>
        <p:spPr bwMode="auto">
          <a:xfrm>
            <a:off x="7885113" y="49228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1" name="Oval 159"/>
          <p:cNvSpPr>
            <a:spLocks noChangeArrowheads="1"/>
          </p:cNvSpPr>
          <p:nvPr/>
        </p:nvSpPr>
        <p:spPr bwMode="auto">
          <a:xfrm>
            <a:off x="7812088" y="47069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2" name="Oval 160"/>
          <p:cNvSpPr>
            <a:spLocks noChangeArrowheads="1"/>
          </p:cNvSpPr>
          <p:nvPr/>
        </p:nvSpPr>
        <p:spPr bwMode="auto">
          <a:xfrm>
            <a:off x="8316913" y="45815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3" name="Oval 161"/>
          <p:cNvSpPr>
            <a:spLocks noChangeArrowheads="1"/>
          </p:cNvSpPr>
          <p:nvPr/>
        </p:nvSpPr>
        <p:spPr bwMode="auto">
          <a:xfrm>
            <a:off x="8027988" y="49228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4" name="Oval 162"/>
          <p:cNvSpPr>
            <a:spLocks noChangeArrowheads="1"/>
          </p:cNvSpPr>
          <p:nvPr/>
        </p:nvSpPr>
        <p:spPr bwMode="auto">
          <a:xfrm>
            <a:off x="8243888" y="51387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5" name="Oval 163"/>
          <p:cNvSpPr>
            <a:spLocks noChangeArrowheads="1"/>
          </p:cNvSpPr>
          <p:nvPr/>
        </p:nvSpPr>
        <p:spPr bwMode="auto">
          <a:xfrm>
            <a:off x="7018338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6" name="Oval 164"/>
          <p:cNvSpPr>
            <a:spLocks noChangeArrowheads="1"/>
          </p:cNvSpPr>
          <p:nvPr/>
        </p:nvSpPr>
        <p:spPr bwMode="auto">
          <a:xfrm>
            <a:off x="7307263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7" name="Oval 165"/>
          <p:cNvSpPr>
            <a:spLocks noChangeArrowheads="1"/>
          </p:cNvSpPr>
          <p:nvPr/>
        </p:nvSpPr>
        <p:spPr bwMode="auto">
          <a:xfrm>
            <a:off x="8964613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8" name="Oval 166"/>
          <p:cNvSpPr>
            <a:spLocks noChangeArrowheads="1"/>
          </p:cNvSpPr>
          <p:nvPr/>
        </p:nvSpPr>
        <p:spPr bwMode="auto">
          <a:xfrm>
            <a:off x="8388350" y="4076700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19" name="Oval 167"/>
          <p:cNvSpPr>
            <a:spLocks noChangeArrowheads="1"/>
          </p:cNvSpPr>
          <p:nvPr/>
        </p:nvSpPr>
        <p:spPr bwMode="auto">
          <a:xfrm>
            <a:off x="7450138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0" name="Oval 168"/>
          <p:cNvSpPr>
            <a:spLocks noChangeArrowheads="1"/>
          </p:cNvSpPr>
          <p:nvPr/>
        </p:nvSpPr>
        <p:spPr bwMode="auto">
          <a:xfrm>
            <a:off x="6804025" y="43656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1" name="Oval 169"/>
          <p:cNvSpPr>
            <a:spLocks noChangeArrowheads="1"/>
          </p:cNvSpPr>
          <p:nvPr/>
        </p:nvSpPr>
        <p:spPr bwMode="auto">
          <a:xfrm>
            <a:off x="8532813" y="45085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2" name="Oval 170"/>
          <p:cNvSpPr>
            <a:spLocks noChangeArrowheads="1"/>
          </p:cNvSpPr>
          <p:nvPr/>
        </p:nvSpPr>
        <p:spPr bwMode="auto">
          <a:xfrm>
            <a:off x="7867650" y="55705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3" name="Oval 171"/>
          <p:cNvSpPr>
            <a:spLocks noChangeArrowheads="1"/>
          </p:cNvSpPr>
          <p:nvPr/>
        </p:nvSpPr>
        <p:spPr bwMode="auto">
          <a:xfrm>
            <a:off x="7794625" y="53546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4" name="Oval 172"/>
          <p:cNvSpPr>
            <a:spLocks noChangeArrowheads="1"/>
          </p:cNvSpPr>
          <p:nvPr/>
        </p:nvSpPr>
        <p:spPr bwMode="auto">
          <a:xfrm>
            <a:off x="8083550" y="57864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5" name="Oval 173"/>
          <p:cNvSpPr>
            <a:spLocks noChangeArrowheads="1"/>
          </p:cNvSpPr>
          <p:nvPr/>
        </p:nvSpPr>
        <p:spPr bwMode="auto">
          <a:xfrm>
            <a:off x="8010525" y="55705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6" name="Oval 174"/>
          <p:cNvSpPr>
            <a:spLocks noChangeArrowheads="1"/>
          </p:cNvSpPr>
          <p:nvPr/>
        </p:nvSpPr>
        <p:spPr bwMode="auto">
          <a:xfrm>
            <a:off x="8226425" y="57864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7" name="Oval 175"/>
          <p:cNvSpPr>
            <a:spLocks noChangeArrowheads="1"/>
          </p:cNvSpPr>
          <p:nvPr/>
        </p:nvSpPr>
        <p:spPr bwMode="auto">
          <a:xfrm>
            <a:off x="6877050" y="62372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8" name="Oval 176"/>
          <p:cNvSpPr>
            <a:spLocks noChangeArrowheads="1"/>
          </p:cNvSpPr>
          <p:nvPr/>
        </p:nvSpPr>
        <p:spPr bwMode="auto">
          <a:xfrm>
            <a:off x="7596188" y="40767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29" name="Oval 177"/>
          <p:cNvSpPr>
            <a:spLocks noChangeArrowheads="1"/>
          </p:cNvSpPr>
          <p:nvPr/>
        </p:nvSpPr>
        <p:spPr bwMode="auto">
          <a:xfrm>
            <a:off x="7450138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0" name="Oval 178"/>
          <p:cNvSpPr>
            <a:spLocks noChangeArrowheads="1"/>
          </p:cNvSpPr>
          <p:nvPr/>
        </p:nvSpPr>
        <p:spPr bwMode="auto">
          <a:xfrm>
            <a:off x="7164388" y="45085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1" name="Oval 179"/>
          <p:cNvSpPr>
            <a:spLocks noChangeArrowheads="1"/>
          </p:cNvSpPr>
          <p:nvPr/>
        </p:nvSpPr>
        <p:spPr bwMode="auto">
          <a:xfrm>
            <a:off x="8172450" y="37893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2" name="Oval 180"/>
          <p:cNvSpPr>
            <a:spLocks noChangeArrowheads="1"/>
          </p:cNvSpPr>
          <p:nvPr/>
        </p:nvSpPr>
        <p:spPr bwMode="auto">
          <a:xfrm>
            <a:off x="8675688" y="47244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3" name="Oval 181"/>
          <p:cNvSpPr>
            <a:spLocks noChangeArrowheads="1"/>
          </p:cNvSpPr>
          <p:nvPr/>
        </p:nvSpPr>
        <p:spPr bwMode="auto">
          <a:xfrm>
            <a:off x="6011863" y="43656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4" name="Oval 182"/>
          <p:cNvSpPr>
            <a:spLocks noChangeArrowheads="1"/>
          </p:cNvSpPr>
          <p:nvPr/>
        </p:nvSpPr>
        <p:spPr bwMode="auto">
          <a:xfrm>
            <a:off x="5797550" y="45815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5" name="Oval 183"/>
          <p:cNvSpPr>
            <a:spLocks noChangeArrowheads="1"/>
          </p:cNvSpPr>
          <p:nvPr/>
        </p:nvSpPr>
        <p:spPr bwMode="auto">
          <a:xfrm>
            <a:off x="5724525" y="48688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6" name="Oval 184"/>
          <p:cNvSpPr>
            <a:spLocks noChangeArrowheads="1"/>
          </p:cNvSpPr>
          <p:nvPr/>
        </p:nvSpPr>
        <p:spPr bwMode="auto">
          <a:xfrm>
            <a:off x="6013450" y="47974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7" name="Oval 185"/>
          <p:cNvSpPr>
            <a:spLocks noChangeArrowheads="1"/>
          </p:cNvSpPr>
          <p:nvPr/>
        </p:nvSpPr>
        <p:spPr bwMode="auto">
          <a:xfrm>
            <a:off x="5940425" y="45815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8" name="Oval 186"/>
          <p:cNvSpPr>
            <a:spLocks noChangeArrowheads="1"/>
          </p:cNvSpPr>
          <p:nvPr/>
        </p:nvSpPr>
        <p:spPr bwMode="auto">
          <a:xfrm>
            <a:off x="6156325" y="47974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39" name="Oval 187"/>
          <p:cNvSpPr>
            <a:spLocks noChangeArrowheads="1"/>
          </p:cNvSpPr>
          <p:nvPr/>
        </p:nvSpPr>
        <p:spPr bwMode="auto">
          <a:xfrm>
            <a:off x="5651500" y="50133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0" name="Oval 188"/>
          <p:cNvSpPr>
            <a:spLocks noChangeArrowheads="1"/>
          </p:cNvSpPr>
          <p:nvPr/>
        </p:nvSpPr>
        <p:spPr bwMode="auto">
          <a:xfrm>
            <a:off x="5722938" y="5175250"/>
            <a:ext cx="90487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1" name="Oval 189"/>
          <p:cNvSpPr>
            <a:spLocks noChangeArrowheads="1"/>
          </p:cNvSpPr>
          <p:nvPr/>
        </p:nvSpPr>
        <p:spPr bwMode="auto">
          <a:xfrm>
            <a:off x="5867400" y="5462588"/>
            <a:ext cx="90488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2" name="Oval 190"/>
          <p:cNvSpPr>
            <a:spLocks noChangeArrowheads="1"/>
          </p:cNvSpPr>
          <p:nvPr/>
        </p:nvSpPr>
        <p:spPr bwMode="auto">
          <a:xfrm>
            <a:off x="4697413" y="6237288"/>
            <a:ext cx="90487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3" name="Oval 191"/>
          <p:cNvSpPr>
            <a:spLocks noChangeArrowheads="1"/>
          </p:cNvSpPr>
          <p:nvPr/>
        </p:nvSpPr>
        <p:spPr bwMode="auto">
          <a:xfrm>
            <a:off x="4572000" y="6434138"/>
            <a:ext cx="90488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4" name="Oval 192"/>
          <p:cNvSpPr>
            <a:spLocks noChangeArrowheads="1"/>
          </p:cNvSpPr>
          <p:nvPr/>
        </p:nvSpPr>
        <p:spPr bwMode="auto">
          <a:xfrm>
            <a:off x="5003800" y="65246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5" name="Oval 193"/>
          <p:cNvSpPr>
            <a:spLocks noChangeArrowheads="1"/>
          </p:cNvSpPr>
          <p:nvPr/>
        </p:nvSpPr>
        <p:spPr bwMode="auto">
          <a:xfrm>
            <a:off x="8442325" y="56610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6" name="Oval 194"/>
          <p:cNvSpPr>
            <a:spLocks noChangeArrowheads="1"/>
          </p:cNvSpPr>
          <p:nvPr/>
        </p:nvSpPr>
        <p:spPr bwMode="auto">
          <a:xfrm>
            <a:off x="8659813" y="53721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7" name="Oval 195"/>
          <p:cNvSpPr>
            <a:spLocks noChangeArrowheads="1"/>
          </p:cNvSpPr>
          <p:nvPr/>
        </p:nvSpPr>
        <p:spPr bwMode="auto">
          <a:xfrm>
            <a:off x="8893175" y="47974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8" name="Oval 196"/>
          <p:cNvSpPr>
            <a:spLocks noChangeArrowheads="1"/>
          </p:cNvSpPr>
          <p:nvPr/>
        </p:nvSpPr>
        <p:spPr bwMode="auto">
          <a:xfrm>
            <a:off x="8802688" y="537210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49" name="Oval 197"/>
          <p:cNvSpPr>
            <a:spLocks noChangeArrowheads="1"/>
          </p:cNvSpPr>
          <p:nvPr/>
        </p:nvSpPr>
        <p:spPr bwMode="auto">
          <a:xfrm>
            <a:off x="8893175" y="51577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0" name="Oval 198"/>
          <p:cNvSpPr>
            <a:spLocks noChangeArrowheads="1"/>
          </p:cNvSpPr>
          <p:nvPr/>
        </p:nvSpPr>
        <p:spPr bwMode="auto">
          <a:xfrm>
            <a:off x="8316913" y="44370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1" name="Oval 199"/>
          <p:cNvSpPr>
            <a:spLocks noChangeArrowheads="1"/>
          </p:cNvSpPr>
          <p:nvPr/>
        </p:nvSpPr>
        <p:spPr bwMode="auto">
          <a:xfrm>
            <a:off x="7524750" y="42211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2" name="Oval 200"/>
          <p:cNvSpPr>
            <a:spLocks noChangeArrowheads="1"/>
          </p:cNvSpPr>
          <p:nvPr/>
        </p:nvSpPr>
        <p:spPr bwMode="auto">
          <a:xfrm>
            <a:off x="8731250" y="55895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3" name="Oval 201"/>
          <p:cNvSpPr>
            <a:spLocks noChangeArrowheads="1"/>
          </p:cNvSpPr>
          <p:nvPr/>
        </p:nvSpPr>
        <p:spPr bwMode="auto">
          <a:xfrm>
            <a:off x="8874125" y="55895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4" name="Oval 202"/>
          <p:cNvSpPr>
            <a:spLocks noChangeArrowheads="1"/>
          </p:cNvSpPr>
          <p:nvPr/>
        </p:nvSpPr>
        <p:spPr bwMode="auto">
          <a:xfrm>
            <a:off x="7524750" y="52292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5" name="Oval 203"/>
          <p:cNvSpPr>
            <a:spLocks noChangeArrowheads="1"/>
          </p:cNvSpPr>
          <p:nvPr/>
        </p:nvSpPr>
        <p:spPr bwMode="auto">
          <a:xfrm>
            <a:off x="7667625" y="52292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6" name="Oval 204"/>
          <p:cNvSpPr>
            <a:spLocks noChangeArrowheads="1"/>
          </p:cNvSpPr>
          <p:nvPr/>
        </p:nvSpPr>
        <p:spPr bwMode="auto">
          <a:xfrm>
            <a:off x="8605838" y="49418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7" name="Oval 205"/>
          <p:cNvSpPr>
            <a:spLocks noChangeArrowheads="1"/>
          </p:cNvSpPr>
          <p:nvPr/>
        </p:nvSpPr>
        <p:spPr bwMode="auto">
          <a:xfrm>
            <a:off x="8459788" y="42211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8" name="Oval 206"/>
          <p:cNvSpPr>
            <a:spLocks noChangeArrowheads="1"/>
          </p:cNvSpPr>
          <p:nvPr/>
        </p:nvSpPr>
        <p:spPr bwMode="auto">
          <a:xfrm>
            <a:off x="8750300" y="58054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59" name="Oval 207"/>
          <p:cNvSpPr>
            <a:spLocks noChangeArrowheads="1"/>
          </p:cNvSpPr>
          <p:nvPr/>
        </p:nvSpPr>
        <p:spPr bwMode="auto">
          <a:xfrm>
            <a:off x="8893175" y="58054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0" name="Oval 208"/>
          <p:cNvSpPr>
            <a:spLocks noChangeArrowheads="1"/>
          </p:cNvSpPr>
          <p:nvPr/>
        </p:nvSpPr>
        <p:spPr bwMode="auto">
          <a:xfrm>
            <a:off x="7019925" y="58769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1" name="Oval 209"/>
          <p:cNvSpPr>
            <a:spLocks noChangeArrowheads="1"/>
          </p:cNvSpPr>
          <p:nvPr/>
        </p:nvSpPr>
        <p:spPr bwMode="auto">
          <a:xfrm>
            <a:off x="7162800" y="58769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2" name="Oval 210"/>
          <p:cNvSpPr>
            <a:spLocks noChangeArrowheads="1"/>
          </p:cNvSpPr>
          <p:nvPr/>
        </p:nvSpPr>
        <p:spPr bwMode="auto">
          <a:xfrm>
            <a:off x="7740650" y="50133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3" name="Oval 211"/>
          <p:cNvSpPr>
            <a:spLocks noChangeArrowheads="1"/>
          </p:cNvSpPr>
          <p:nvPr/>
        </p:nvSpPr>
        <p:spPr bwMode="auto">
          <a:xfrm>
            <a:off x="7019925" y="4724400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4" name="Oval 212"/>
          <p:cNvSpPr>
            <a:spLocks noChangeArrowheads="1"/>
          </p:cNvSpPr>
          <p:nvPr/>
        </p:nvSpPr>
        <p:spPr bwMode="auto">
          <a:xfrm>
            <a:off x="7742238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5" name="Oval 213"/>
          <p:cNvSpPr>
            <a:spLocks noChangeArrowheads="1"/>
          </p:cNvSpPr>
          <p:nvPr/>
        </p:nvSpPr>
        <p:spPr bwMode="auto">
          <a:xfrm>
            <a:off x="8388350" y="39338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6" name="Oval 214"/>
          <p:cNvSpPr>
            <a:spLocks noChangeArrowheads="1"/>
          </p:cNvSpPr>
          <p:nvPr/>
        </p:nvSpPr>
        <p:spPr bwMode="auto">
          <a:xfrm>
            <a:off x="7885113" y="3789363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7" name="Oval 215"/>
          <p:cNvSpPr>
            <a:spLocks noChangeArrowheads="1"/>
          </p:cNvSpPr>
          <p:nvPr/>
        </p:nvSpPr>
        <p:spPr bwMode="auto">
          <a:xfrm>
            <a:off x="6948488" y="45815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8" name="Oval 216"/>
          <p:cNvSpPr>
            <a:spLocks noChangeArrowheads="1"/>
          </p:cNvSpPr>
          <p:nvPr/>
        </p:nvSpPr>
        <p:spPr bwMode="auto">
          <a:xfrm>
            <a:off x="8027988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69" name="Oval 217"/>
          <p:cNvSpPr>
            <a:spLocks noChangeArrowheads="1"/>
          </p:cNvSpPr>
          <p:nvPr/>
        </p:nvSpPr>
        <p:spPr bwMode="auto">
          <a:xfrm>
            <a:off x="6588125" y="43656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0" name="Oval 218"/>
          <p:cNvSpPr>
            <a:spLocks noChangeArrowheads="1"/>
          </p:cNvSpPr>
          <p:nvPr/>
        </p:nvSpPr>
        <p:spPr bwMode="auto">
          <a:xfrm>
            <a:off x="8316913" y="64531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1" name="Oval 219"/>
          <p:cNvSpPr>
            <a:spLocks noChangeArrowheads="1"/>
          </p:cNvSpPr>
          <p:nvPr/>
        </p:nvSpPr>
        <p:spPr bwMode="auto">
          <a:xfrm>
            <a:off x="6372225" y="4581525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2" name="Oval 220"/>
          <p:cNvSpPr>
            <a:spLocks noChangeArrowheads="1"/>
          </p:cNvSpPr>
          <p:nvPr/>
        </p:nvSpPr>
        <p:spPr bwMode="auto">
          <a:xfrm>
            <a:off x="8532813" y="638175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3" name="Oval 221"/>
          <p:cNvSpPr>
            <a:spLocks noChangeArrowheads="1"/>
          </p:cNvSpPr>
          <p:nvPr/>
        </p:nvSpPr>
        <p:spPr bwMode="auto">
          <a:xfrm>
            <a:off x="7812088" y="4581525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4" name="Oval 222"/>
          <p:cNvSpPr>
            <a:spLocks noChangeArrowheads="1"/>
          </p:cNvSpPr>
          <p:nvPr/>
        </p:nvSpPr>
        <p:spPr bwMode="auto">
          <a:xfrm>
            <a:off x="8675688" y="638175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5" name="Oval 223"/>
          <p:cNvSpPr>
            <a:spLocks noChangeArrowheads="1"/>
          </p:cNvSpPr>
          <p:nvPr/>
        </p:nvSpPr>
        <p:spPr bwMode="auto">
          <a:xfrm>
            <a:off x="8891588" y="6381750"/>
            <a:ext cx="90487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6" name="Oval 224"/>
          <p:cNvSpPr>
            <a:spLocks noChangeArrowheads="1"/>
          </p:cNvSpPr>
          <p:nvPr/>
        </p:nvSpPr>
        <p:spPr bwMode="auto">
          <a:xfrm>
            <a:off x="5940425" y="5013325"/>
            <a:ext cx="90488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7" name="Oval 225"/>
          <p:cNvSpPr>
            <a:spLocks noChangeArrowheads="1"/>
          </p:cNvSpPr>
          <p:nvPr/>
        </p:nvSpPr>
        <p:spPr bwMode="auto">
          <a:xfrm>
            <a:off x="5940425" y="53006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8" name="Oval 226"/>
          <p:cNvSpPr>
            <a:spLocks noChangeArrowheads="1"/>
          </p:cNvSpPr>
          <p:nvPr/>
        </p:nvSpPr>
        <p:spPr bwMode="auto">
          <a:xfrm>
            <a:off x="6227763" y="5516563"/>
            <a:ext cx="90487" cy="904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79" name="Oval 227"/>
          <p:cNvSpPr>
            <a:spLocks noChangeArrowheads="1"/>
          </p:cNvSpPr>
          <p:nvPr/>
        </p:nvSpPr>
        <p:spPr bwMode="auto">
          <a:xfrm>
            <a:off x="6372225" y="5734050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>
              <a:solidFill>
                <a:schemeClr val="bg1"/>
              </a:solidFill>
            </a:endParaRPr>
          </a:p>
        </p:txBody>
      </p:sp>
      <p:sp>
        <p:nvSpPr>
          <p:cNvPr id="23780" name="Oval 228"/>
          <p:cNvSpPr>
            <a:spLocks noChangeArrowheads="1"/>
          </p:cNvSpPr>
          <p:nvPr/>
        </p:nvSpPr>
        <p:spPr bwMode="auto">
          <a:xfrm>
            <a:off x="6300788" y="60213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>
              <a:solidFill>
                <a:schemeClr val="bg1"/>
              </a:solidFill>
            </a:endParaRPr>
          </a:p>
        </p:txBody>
      </p:sp>
      <p:sp>
        <p:nvSpPr>
          <p:cNvPr id="23781" name="Oval 229"/>
          <p:cNvSpPr>
            <a:spLocks noChangeArrowheads="1"/>
          </p:cNvSpPr>
          <p:nvPr/>
        </p:nvSpPr>
        <p:spPr bwMode="auto">
          <a:xfrm>
            <a:off x="6516688" y="5876925"/>
            <a:ext cx="90487" cy="904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82" name="Oval 230"/>
          <p:cNvSpPr>
            <a:spLocks noChangeArrowheads="1"/>
          </p:cNvSpPr>
          <p:nvPr/>
        </p:nvSpPr>
        <p:spPr bwMode="auto">
          <a:xfrm>
            <a:off x="5651500" y="4005263"/>
            <a:ext cx="719138" cy="71913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Sanru</a:t>
            </a:r>
            <a:endParaRPr lang="en-US" sz="900"/>
          </a:p>
        </p:txBody>
      </p:sp>
      <p:sp>
        <p:nvSpPr>
          <p:cNvPr id="23783" name="Oval 231"/>
          <p:cNvSpPr>
            <a:spLocks noChangeAspect="1" noChangeArrowheads="1"/>
          </p:cNvSpPr>
          <p:nvPr/>
        </p:nvSpPr>
        <p:spPr bwMode="auto">
          <a:xfrm>
            <a:off x="2124075" y="188913"/>
            <a:ext cx="900113" cy="90011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Gavi</a:t>
            </a:r>
            <a:endParaRPr lang="en-US" sz="900"/>
          </a:p>
        </p:txBody>
      </p:sp>
      <p:sp>
        <p:nvSpPr>
          <p:cNvPr id="23784" name="Oval 232"/>
          <p:cNvSpPr>
            <a:spLocks noChangeAspect="1" noChangeArrowheads="1"/>
          </p:cNvSpPr>
          <p:nvPr/>
        </p:nvSpPr>
        <p:spPr bwMode="auto">
          <a:xfrm>
            <a:off x="1258888" y="3644900"/>
            <a:ext cx="900112" cy="900113"/>
          </a:xfrm>
          <a:prstGeom prst="ellipse">
            <a:avLst/>
          </a:prstGeom>
          <a:solidFill>
            <a:srgbClr val="F8F8A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ECHO</a:t>
            </a:r>
            <a:endParaRPr lang="en-US" sz="900"/>
          </a:p>
        </p:txBody>
      </p:sp>
      <p:sp>
        <p:nvSpPr>
          <p:cNvPr id="23785" name="Oval 233"/>
          <p:cNvSpPr>
            <a:spLocks noChangeAspect="1" noChangeArrowheads="1"/>
          </p:cNvSpPr>
          <p:nvPr/>
        </p:nvSpPr>
        <p:spPr bwMode="auto">
          <a:xfrm>
            <a:off x="1619250" y="836613"/>
            <a:ext cx="539750" cy="53975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UNFPA</a:t>
            </a:r>
            <a:endParaRPr lang="en-US" sz="900"/>
          </a:p>
        </p:txBody>
      </p:sp>
      <p:sp>
        <p:nvSpPr>
          <p:cNvPr id="23786" name="Oval 234"/>
          <p:cNvSpPr>
            <a:spLocks noChangeAspect="1" noChangeArrowheads="1"/>
          </p:cNvSpPr>
          <p:nvPr/>
        </p:nvSpPr>
        <p:spPr bwMode="auto">
          <a:xfrm>
            <a:off x="1908175" y="1412875"/>
            <a:ext cx="539750" cy="53975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UNAIDS</a:t>
            </a:r>
            <a:endParaRPr lang="en-US" sz="900"/>
          </a:p>
        </p:txBody>
      </p:sp>
      <p:sp>
        <p:nvSpPr>
          <p:cNvPr id="23787" name="Oval 235"/>
          <p:cNvSpPr>
            <a:spLocks noChangeAspect="1" noChangeArrowheads="1"/>
          </p:cNvSpPr>
          <p:nvPr/>
        </p:nvSpPr>
        <p:spPr bwMode="auto">
          <a:xfrm>
            <a:off x="323850" y="2133600"/>
            <a:ext cx="719138" cy="71913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UNICEF</a:t>
            </a:r>
            <a:endParaRPr lang="en-US" sz="900"/>
          </a:p>
        </p:txBody>
      </p:sp>
      <p:sp>
        <p:nvSpPr>
          <p:cNvPr id="23788" name="Oval 236"/>
          <p:cNvSpPr>
            <a:spLocks noChangeAspect="1" noChangeArrowheads="1"/>
          </p:cNvSpPr>
          <p:nvPr/>
        </p:nvSpPr>
        <p:spPr bwMode="auto">
          <a:xfrm>
            <a:off x="2051050" y="2060575"/>
            <a:ext cx="1079500" cy="10795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EU</a:t>
            </a:r>
            <a:endParaRPr lang="en-US" sz="900"/>
          </a:p>
        </p:txBody>
      </p:sp>
      <p:sp>
        <p:nvSpPr>
          <p:cNvPr id="23789" name="Oval 237"/>
          <p:cNvSpPr>
            <a:spLocks noChangeAspect="1" noChangeArrowheads="1"/>
          </p:cNvSpPr>
          <p:nvPr/>
        </p:nvSpPr>
        <p:spPr bwMode="auto">
          <a:xfrm>
            <a:off x="1116013" y="2492375"/>
            <a:ext cx="503237" cy="3603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 dirty="0"/>
              <a:t>UNHCR</a:t>
            </a:r>
            <a:endParaRPr lang="en-US" sz="900" dirty="0"/>
          </a:p>
        </p:txBody>
      </p:sp>
      <p:sp>
        <p:nvSpPr>
          <p:cNvPr id="23790" name="Oval 238"/>
          <p:cNvSpPr>
            <a:spLocks noChangeAspect="1" noChangeArrowheads="1"/>
          </p:cNvSpPr>
          <p:nvPr/>
        </p:nvSpPr>
        <p:spPr bwMode="auto">
          <a:xfrm>
            <a:off x="2627313" y="1196975"/>
            <a:ext cx="900112" cy="90011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WHO</a:t>
            </a:r>
            <a:endParaRPr lang="en-US" sz="900"/>
          </a:p>
        </p:txBody>
      </p:sp>
      <p:sp>
        <p:nvSpPr>
          <p:cNvPr id="23791" name="Oval 239"/>
          <p:cNvSpPr>
            <a:spLocks noChangeAspect="1" noChangeArrowheads="1"/>
          </p:cNvSpPr>
          <p:nvPr/>
        </p:nvSpPr>
        <p:spPr bwMode="auto">
          <a:xfrm>
            <a:off x="3203575" y="765175"/>
            <a:ext cx="360363" cy="3603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IMF</a:t>
            </a:r>
            <a:endParaRPr lang="en-US" sz="900"/>
          </a:p>
        </p:txBody>
      </p:sp>
      <p:sp>
        <p:nvSpPr>
          <p:cNvPr id="23792" name="Oval 240"/>
          <p:cNvSpPr>
            <a:spLocks noChangeAspect="1" noChangeArrowheads="1"/>
          </p:cNvSpPr>
          <p:nvPr/>
        </p:nvSpPr>
        <p:spPr bwMode="auto">
          <a:xfrm>
            <a:off x="900113" y="1484313"/>
            <a:ext cx="900112" cy="90011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Global Fund</a:t>
            </a:r>
            <a:endParaRPr lang="en-US" sz="900"/>
          </a:p>
        </p:txBody>
      </p:sp>
      <p:sp>
        <p:nvSpPr>
          <p:cNvPr id="23793" name="Oval 241"/>
          <p:cNvSpPr>
            <a:spLocks noChangeAspect="1" noChangeArrowheads="1"/>
          </p:cNvSpPr>
          <p:nvPr/>
        </p:nvSpPr>
        <p:spPr bwMode="auto">
          <a:xfrm>
            <a:off x="1619250" y="2276475"/>
            <a:ext cx="360363" cy="3603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WFP</a:t>
            </a:r>
            <a:endParaRPr lang="en-US" sz="900"/>
          </a:p>
        </p:txBody>
      </p:sp>
      <p:sp>
        <p:nvSpPr>
          <p:cNvPr id="23794" name="AutoShape 242"/>
          <p:cNvSpPr>
            <a:spLocks noChangeArrowheads="1"/>
          </p:cNvSpPr>
          <p:nvPr/>
        </p:nvSpPr>
        <p:spPr bwMode="auto">
          <a:xfrm>
            <a:off x="0" y="3068638"/>
            <a:ext cx="27701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1">
                <a:solidFill>
                  <a:schemeClr val="bg1"/>
                </a:solidFill>
              </a:rPr>
              <a:t>13 Donor Government program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coordination committees</a:t>
            </a:r>
          </a:p>
        </p:txBody>
      </p:sp>
      <p:sp>
        <p:nvSpPr>
          <p:cNvPr id="23795" name="Oval 243"/>
          <p:cNvSpPr>
            <a:spLocks noChangeAspect="1"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Apefe</a:t>
            </a:r>
            <a:endParaRPr lang="en-US" sz="900"/>
          </a:p>
        </p:txBody>
      </p:sp>
      <p:sp>
        <p:nvSpPr>
          <p:cNvPr id="23796" name="Oval 244"/>
          <p:cNvSpPr>
            <a:spLocks noChangeArrowheads="1"/>
          </p:cNvSpPr>
          <p:nvPr/>
        </p:nvSpPr>
        <p:spPr bwMode="auto">
          <a:xfrm>
            <a:off x="1187450" y="5300663"/>
            <a:ext cx="431800" cy="360362"/>
          </a:xfrm>
          <a:prstGeom prst="ellipse">
            <a:avLst/>
          </a:prstGeom>
          <a:solidFill>
            <a:srgbClr val="F8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PSF-CI</a:t>
            </a:r>
            <a:endParaRPr lang="en-US" sz="900"/>
          </a:p>
        </p:txBody>
      </p:sp>
      <p:sp>
        <p:nvSpPr>
          <p:cNvPr id="23797" name="Oval 245"/>
          <p:cNvSpPr>
            <a:spLocks noChangeArrowheads="1"/>
          </p:cNvSpPr>
          <p:nvPr/>
        </p:nvSpPr>
        <p:spPr bwMode="auto">
          <a:xfrm>
            <a:off x="2843213" y="5805488"/>
            <a:ext cx="179387" cy="1793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98" name="Oval 246"/>
          <p:cNvSpPr>
            <a:spLocks noChangeArrowheads="1"/>
          </p:cNvSpPr>
          <p:nvPr/>
        </p:nvSpPr>
        <p:spPr bwMode="auto">
          <a:xfrm>
            <a:off x="3059113" y="6021388"/>
            <a:ext cx="179387" cy="1793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799" name="Oval 247"/>
          <p:cNvSpPr>
            <a:spLocks noChangeArrowheads="1"/>
          </p:cNvSpPr>
          <p:nvPr/>
        </p:nvSpPr>
        <p:spPr bwMode="auto">
          <a:xfrm>
            <a:off x="3275013" y="6237288"/>
            <a:ext cx="179387" cy="1793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0" name="Oval 248"/>
          <p:cNvSpPr>
            <a:spLocks noChangeArrowheads="1"/>
          </p:cNvSpPr>
          <p:nvPr/>
        </p:nvSpPr>
        <p:spPr bwMode="auto">
          <a:xfrm>
            <a:off x="3635375" y="5734050"/>
            <a:ext cx="179388" cy="1793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1" name="Oval 249"/>
          <p:cNvSpPr>
            <a:spLocks noChangeArrowheads="1"/>
          </p:cNvSpPr>
          <p:nvPr/>
        </p:nvSpPr>
        <p:spPr bwMode="auto">
          <a:xfrm>
            <a:off x="2555875" y="6092825"/>
            <a:ext cx="179388" cy="1793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2" name="Oval 250"/>
          <p:cNvSpPr>
            <a:spLocks noChangeArrowheads="1"/>
          </p:cNvSpPr>
          <p:nvPr/>
        </p:nvSpPr>
        <p:spPr bwMode="auto">
          <a:xfrm>
            <a:off x="4211638" y="6165850"/>
            <a:ext cx="179387" cy="1793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3" name="Oval 251"/>
          <p:cNvSpPr>
            <a:spLocks noChangeArrowheads="1"/>
          </p:cNvSpPr>
          <p:nvPr/>
        </p:nvSpPr>
        <p:spPr bwMode="auto">
          <a:xfrm>
            <a:off x="4787900" y="5445125"/>
            <a:ext cx="179388" cy="1793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4" name="Oval 252"/>
          <p:cNvSpPr>
            <a:spLocks noChangeArrowheads="1"/>
          </p:cNvSpPr>
          <p:nvPr/>
        </p:nvSpPr>
        <p:spPr bwMode="auto">
          <a:xfrm>
            <a:off x="4716463" y="4437063"/>
            <a:ext cx="179387" cy="1793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5" name="Oval 253"/>
          <p:cNvSpPr>
            <a:spLocks noChangeArrowheads="1"/>
          </p:cNvSpPr>
          <p:nvPr/>
        </p:nvSpPr>
        <p:spPr bwMode="auto">
          <a:xfrm>
            <a:off x="3635375" y="5373688"/>
            <a:ext cx="179388" cy="1793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6" name="Oval 254"/>
          <p:cNvSpPr>
            <a:spLocks noChangeArrowheads="1"/>
          </p:cNvSpPr>
          <p:nvPr/>
        </p:nvSpPr>
        <p:spPr bwMode="auto">
          <a:xfrm>
            <a:off x="2700338" y="4652963"/>
            <a:ext cx="179387" cy="179387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7" name="Oval 255"/>
          <p:cNvSpPr>
            <a:spLocks noChangeArrowheads="1"/>
          </p:cNvSpPr>
          <p:nvPr/>
        </p:nvSpPr>
        <p:spPr bwMode="auto">
          <a:xfrm>
            <a:off x="3708400" y="4365625"/>
            <a:ext cx="179388" cy="1793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8" name="Oval 256"/>
          <p:cNvSpPr>
            <a:spLocks noChangeArrowheads="1"/>
          </p:cNvSpPr>
          <p:nvPr/>
        </p:nvSpPr>
        <p:spPr bwMode="auto">
          <a:xfrm>
            <a:off x="5651500" y="5661025"/>
            <a:ext cx="179388" cy="179388"/>
          </a:xfrm>
          <a:prstGeom prst="ellipse">
            <a:avLst/>
          </a:prstGeom>
          <a:gradFill rotWithShape="1">
            <a:gsLst>
              <a:gs pos="0">
                <a:srgbClr val="F8F8A6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09" name="Oval 257"/>
          <p:cNvSpPr>
            <a:spLocks noChangeAspect="1" noChangeArrowheads="1"/>
          </p:cNvSpPr>
          <p:nvPr/>
        </p:nvSpPr>
        <p:spPr bwMode="auto">
          <a:xfrm>
            <a:off x="6948488" y="2636838"/>
            <a:ext cx="900112" cy="900112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GTZ</a:t>
            </a:r>
            <a:endParaRPr lang="en-US" sz="900"/>
          </a:p>
        </p:txBody>
      </p:sp>
      <p:sp>
        <p:nvSpPr>
          <p:cNvPr id="23810" name="Oval 258"/>
          <p:cNvSpPr>
            <a:spLocks noChangeAspect="1" noChangeArrowheads="1"/>
          </p:cNvSpPr>
          <p:nvPr/>
        </p:nvSpPr>
        <p:spPr bwMode="auto">
          <a:xfrm>
            <a:off x="7740650" y="3357563"/>
            <a:ext cx="360363" cy="360362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SIDA</a:t>
            </a:r>
            <a:endParaRPr lang="en-US" sz="900"/>
          </a:p>
        </p:txBody>
      </p:sp>
      <p:sp>
        <p:nvSpPr>
          <p:cNvPr id="23811" name="Oval 259"/>
          <p:cNvSpPr>
            <a:spLocks noChangeAspect="1" noChangeArrowheads="1"/>
          </p:cNvSpPr>
          <p:nvPr/>
        </p:nvSpPr>
        <p:spPr bwMode="auto">
          <a:xfrm>
            <a:off x="8027988" y="2708275"/>
            <a:ext cx="539750" cy="5397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ACDI</a:t>
            </a:r>
            <a:endParaRPr lang="en-US" sz="900"/>
          </a:p>
        </p:txBody>
      </p:sp>
      <p:sp>
        <p:nvSpPr>
          <p:cNvPr id="23812" name="Oval 260"/>
          <p:cNvSpPr>
            <a:spLocks noChangeAspect="1" noChangeArrowheads="1"/>
          </p:cNvSpPr>
          <p:nvPr/>
        </p:nvSpPr>
        <p:spPr bwMode="auto">
          <a:xfrm>
            <a:off x="5940425" y="2565400"/>
            <a:ext cx="900113" cy="900113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BTC CTB</a:t>
            </a:r>
            <a:endParaRPr lang="en-US" sz="900"/>
          </a:p>
        </p:txBody>
      </p:sp>
      <p:sp>
        <p:nvSpPr>
          <p:cNvPr id="23813" name="Oval 261"/>
          <p:cNvSpPr>
            <a:spLocks noChangeAspect="1" noChangeArrowheads="1"/>
          </p:cNvSpPr>
          <p:nvPr/>
        </p:nvSpPr>
        <p:spPr bwMode="auto">
          <a:xfrm>
            <a:off x="5364163" y="3213100"/>
            <a:ext cx="719137" cy="719138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USAID</a:t>
            </a:r>
            <a:endParaRPr lang="en-US" sz="900"/>
          </a:p>
        </p:txBody>
      </p:sp>
      <p:sp>
        <p:nvSpPr>
          <p:cNvPr id="23814" name="Oval 262"/>
          <p:cNvSpPr>
            <a:spLocks noChangeAspect="1" noChangeArrowheads="1"/>
          </p:cNvSpPr>
          <p:nvPr/>
        </p:nvSpPr>
        <p:spPr bwMode="auto">
          <a:xfrm>
            <a:off x="6156325" y="3644900"/>
            <a:ext cx="360363" cy="360363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DFID</a:t>
            </a:r>
            <a:endParaRPr lang="en-US" sz="900"/>
          </a:p>
        </p:txBody>
      </p:sp>
      <p:sp>
        <p:nvSpPr>
          <p:cNvPr id="23815" name="Oval 263"/>
          <p:cNvSpPr>
            <a:spLocks noChangeArrowheads="1"/>
          </p:cNvSpPr>
          <p:nvPr/>
        </p:nvSpPr>
        <p:spPr bwMode="auto">
          <a:xfrm>
            <a:off x="5651500" y="2781300"/>
            <a:ext cx="179388" cy="179388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16" name="Oval 264"/>
          <p:cNvSpPr>
            <a:spLocks noChangeArrowheads="1"/>
          </p:cNvSpPr>
          <p:nvPr/>
        </p:nvSpPr>
        <p:spPr bwMode="auto">
          <a:xfrm>
            <a:off x="8172450" y="3357563"/>
            <a:ext cx="179388" cy="179387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17" name="Oval 265"/>
          <p:cNvSpPr>
            <a:spLocks noChangeArrowheads="1"/>
          </p:cNvSpPr>
          <p:nvPr/>
        </p:nvSpPr>
        <p:spPr bwMode="auto">
          <a:xfrm>
            <a:off x="7308850" y="3644900"/>
            <a:ext cx="179388" cy="179388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18" name="Oval 266"/>
          <p:cNvSpPr>
            <a:spLocks noChangeArrowheads="1"/>
          </p:cNvSpPr>
          <p:nvPr/>
        </p:nvSpPr>
        <p:spPr bwMode="auto">
          <a:xfrm>
            <a:off x="7667625" y="50847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19" name="Oval 267"/>
          <p:cNvSpPr>
            <a:spLocks noChangeArrowheads="1"/>
          </p:cNvSpPr>
          <p:nvPr/>
        </p:nvSpPr>
        <p:spPr bwMode="auto">
          <a:xfrm>
            <a:off x="7883525" y="53006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20" name="Oval 268"/>
          <p:cNvSpPr>
            <a:spLocks noChangeArrowheads="1"/>
          </p:cNvSpPr>
          <p:nvPr/>
        </p:nvSpPr>
        <p:spPr bwMode="auto">
          <a:xfrm>
            <a:off x="8099425" y="55165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21" name="Oval 269"/>
          <p:cNvSpPr>
            <a:spLocks noChangeArrowheads="1"/>
          </p:cNvSpPr>
          <p:nvPr/>
        </p:nvSpPr>
        <p:spPr bwMode="auto">
          <a:xfrm>
            <a:off x="8315325" y="57324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22" name="Oval 270"/>
          <p:cNvSpPr>
            <a:spLocks noChangeArrowheads="1"/>
          </p:cNvSpPr>
          <p:nvPr/>
        </p:nvSpPr>
        <p:spPr bwMode="auto">
          <a:xfrm>
            <a:off x="8388350" y="537368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23" name="Oval 271"/>
          <p:cNvSpPr>
            <a:spLocks noChangeArrowheads="1"/>
          </p:cNvSpPr>
          <p:nvPr/>
        </p:nvSpPr>
        <p:spPr bwMode="auto">
          <a:xfrm>
            <a:off x="8531225" y="5948363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24" name="Oval 272"/>
          <p:cNvSpPr>
            <a:spLocks noChangeAspect="1" noChangeArrowheads="1"/>
          </p:cNvSpPr>
          <p:nvPr/>
        </p:nvSpPr>
        <p:spPr bwMode="auto">
          <a:xfrm>
            <a:off x="1331913" y="549275"/>
            <a:ext cx="360362" cy="3603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BAD</a:t>
            </a:r>
            <a:endParaRPr lang="en-US" sz="900"/>
          </a:p>
        </p:txBody>
      </p:sp>
      <p:sp>
        <p:nvSpPr>
          <p:cNvPr id="23825" name="Oval 273"/>
          <p:cNvSpPr>
            <a:spLocks noChangeAspect="1" noChangeArrowheads="1"/>
          </p:cNvSpPr>
          <p:nvPr/>
        </p:nvSpPr>
        <p:spPr bwMode="auto">
          <a:xfrm>
            <a:off x="6732588" y="3068638"/>
            <a:ext cx="360362" cy="360362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VVOB</a:t>
            </a:r>
            <a:endParaRPr lang="en-US" sz="900"/>
          </a:p>
        </p:txBody>
      </p:sp>
      <p:sp>
        <p:nvSpPr>
          <p:cNvPr id="23826" name="Oval 274"/>
          <p:cNvSpPr>
            <a:spLocks noChangeArrowheads="1"/>
          </p:cNvSpPr>
          <p:nvPr/>
        </p:nvSpPr>
        <p:spPr bwMode="auto">
          <a:xfrm>
            <a:off x="7380288" y="558958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23827" name="Text Box 275"/>
          <p:cNvSpPr txBox="1">
            <a:spLocks noChangeArrowheads="1"/>
          </p:cNvSpPr>
          <p:nvPr/>
        </p:nvSpPr>
        <p:spPr bwMode="auto">
          <a:xfrm>
            <a:off x="0" y="6638925"/>
            <a:ext cx="1695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800" b="1" dirty="0"/>
              <a:t>[Source: Porignon, WHO, 2008]</a:t>
            </a:r>
          </a:p>
        </p:txBody>
      </p:sp>
      <p:sp>
        <p:nvSpPr>
          <p:cNvPr id="23828" name="Oval 276"/>
          <p:cNvSpPr>
            <a:spLocks noChangeAspect="1" noChangeArrowheads="1"/>
          </p:cNvSpPr>
          <p:nvPr/>
        </p:nvSpPr>
        <p:spPr bwMode="auto">
          <a:xfrm>
            <a:off x="3348038" y="1628775"/>
            <a:ext cx="719137" cy="71913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F8F8A6">
                  <a:alpha val="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900"/>
              <a:t>IHP+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990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601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rgbClr val="2A2A82"/>
                </a:solidFill>
              </a:rPr>
              <a:t>Health system assessments –</a:t>
            </a:r>
            <a:br>
              <a:rPr lang="en-GB" altLang="en-US" dirty="0" smtClean="0">
                <a:solidFill>
                  <a:srgbClr val="2A2A82"/>
                </a:solidFill>
              </a:rPr>
            </a:br>
            <a:r>
              <a:rPr lang="en-GB" altLang="en-US" dirty="0" smtClean="0">
                <a:solidFill>
                  <a:srgbClr val="2A2A82"/>
                </a:solidFill>
              </a:rPr>
              <a:t> frequent issues in practice</a:t>
            </a:r>
            <a:endParaRPr lang="en-US" altLang="en-US" dirty="0" smtClean="0">
              <a:solidFill>
                <a:srgbClr val="2A2A8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03804"/>
            <a:ext cx="8712200" cy="5226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altLang="en-US" sz="2800" dirty="0" smtClean="0">
                <a:solidFill>
                  <a:schemeClr val="tx1"/>
                </a:solidFill>
              </a:rPr>
              <a:t>Not systematic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Place in the planning cycle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Common language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z="2800" dirty="0" smtClean="0">
                <a:solidFill>
                  <a:schemeClr val="tx1"/>
                </a:solidFill>
              </a:rPr>
              <a:t>Not comprehensive (data, policies, implementation)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z="2800" dirty="0" smtClean="0">
                <a:solidFill>
                  <a:schemeClr val="tx1"/>
                </a:solidFill>
              </a:rPr>
              <a:t>Not participatory (Dept. of Planning or consultants)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z="2800" dirty="0" smtClean="0">
                <a:solidFill>
                  <a:schemeClr val="tx1"/>
                </a:solidFill>
              </a:rPr>
              <a:t>Fragmentation of sources/donors/projects 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z="2800" dirty="0" smtClean="0">
                <a:solidFill>
                  <a:schemeClr val="tx1"/>
                </a:solidFill>
              </a:rPr>
              <a:t>Comparisons difficult with other countries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z="2800" dirty="0" smtClean="0">
                <a:solidFill>
                  <a:schemeClr val="tx1"/>
                </a:solidFill>
              </a:rPr>
              <a:t>Lack of continuity – no follow-up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GB" altLang="en-US" dirty="0" smtClean="0">
                <a:solidFill>
                  <a:srgbClr val="2A2A82"/>
                </a:solidFill>
              </a:rPr>
              <a:t> </a:t>
            </a:r>
            <a:endParaRPr lang="en-US" altLang="en-US" dirty="0" smtClean="0">
              <a:solidFill>
                <a:srgbClr val="2A2A8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412"/>
            <a:ext cx="8856984" cy="52569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chemeClr val="tx1"/>
                </a:solidFill>
              </a:rPr>
              <a:t>WHO health system situation analysis (CHPP):</a:t>
            </a:r>
            <a:endParaRPr lang="en-GB" altLang="en-US" sz="2800" dirty="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Support and promotes the policy dialogue &amp; country planning process in countries (communities of stakeholders), structured around the profiles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Integrates data, policy and implementation </a:t>
            </a:r>
            <a:r>
              <a:rPr lang="en-GB" altLang="en-US" dirty="0" smtClean="0">
                <a:solidFill>
                  <a:schemeClr val="tx1"/>
                </a:solidFill>
              </a:rPr>
              <a:t>assessments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altLang="en-US" sz="2800" dirty="0"/>
              <a:t>USAID Health system assessment approach (HSAA)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WHO </a:t>
            </a:r>
            <a:r>
              <a:rPr lang="en-US" sz="2800" dirty="0" smtClean="0"/>
              <a:t>Health financing system review </a:t>
            </a:r>
            <a:r>
              <a:rPr lang="en-US" sz="2400" dirty="0"/>
              <a:t>(OASIS --Organizational </a:t>
            </a:r>
            <a:r>
              <a:rPr lang="en-US" sz="2400" dirty="0" err="1"/>
              <a:t>ASsessment</a:t>
            </a:r>
            <a:r>
              <a:rPr lang="en-US" sz="2400" dirty="0"/>
              <a:t> for Improving and Strengthening Health Financing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4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i="1" dirty="0" smtClean="0"/>
              <a:t>In development: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PHCPI </a:t>
            </a:r>
            <a:r>
              <a:rPr lang="en-US" sz="2800" dirty="0"/>
              <a:t>– </a:t>
            </a:r>
            <a:r>
              <a:rPr lang="en-US" sz="2800" dirty="0" smtClean="0"/>
              <a:t>Primary Health Care Assessment </a:t>
            </a:r>
            <a:r>
              <a:rPr lang="en-US" sz="2800" dirty="0"/>
              <a:t>Guide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683568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Widely-used tools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330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068"/>
            <a:ext cx="8229600" cy="1143000"/>
          </a:xfrm>
        </p:spPr>
        <p:txBody>
          <a:bodyPr/>
          <a:lstStyle/>
          <a:p>
            <a:r>
              <a:rPr lang="en-GB" dirty="0" smtClean="0"/>
              <a:t>Regional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WHO EURO</a:t>
            </a:r>
          </a:p>
          <a:p>
            <a:pPr marL="400050" lvl="2" indent="0">
              <a:lnSpc>
                <a:spcPct val="90000"/>
              </a:lnSpc>
              <a:buNone/>
            </a:pPr>
            <a:r>
              <a:rPr lang="en-GB" altLang="en-US" dirty="0" smtClean="0"/>
              <a:t>-- Health </a:t>
            </a:r>
            <a:r>
              <a:rPr lang="en-GB" altLang="en-US" dirty="0"/>
              <a:t>system performance assessment</a:t>
            </a:r>
          </a:p>
          <a:p>
            <a:pPr marL="400050" lvl="2" indent="0">
              <a:lnSpc>
                <a:spcPct val="90000"/>
              </a:lnSpc>
              <a:buNone/>
            </a:pPr>
            <a:r>
              <a:rPr lang="en-GB" altLang="en-US" dirty="0" smtClean="0"/>
              <a:t>-- Health </a:t>
            </a:r>
            <a:r>
              <a:rPr lang="en-GB" altLang="en-US" dirty="0"/>
              <a:t>System in Transition (</a:t>
            </a:r>
            <a:r>
              <a:rPr lang="en-GB" altLang="en-US" dirty="0" err="1"/>
              <a:t>HiT</a:t>
            </a:r>
            <a:r>
              <a:rPr lang="en-GB" altLang="en-US" dirty="0" smtClean="0"/>
              <a:t>)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WHO AFRO -- Africa Health Observatory (AHO):</a:t>
            </a:r>
          </a:p>
          <a:p>
            <a:pPr marL="800100" lvl="3" indent="-342900">
              <a:lnSpc>
                <a:spcPct val="90000"/>
              </a:lnSpc>
            </a:pPr>
            <a:r>
              <a:rPr lang="en-GB" altLang="en-US" sz="2400" dirty="0"/>
              <a:t>Uniform country profiles  </a:t>
            </a:r>
          </a:p>
          <a:p>
            <a:pPr marL="800100" lvl="3" indent="-342900">
              <a:lnSpc>
                <a:spcPct val="90000"/>
              </a:lnSpc>
            </a:pPr>
            <a:r>
              <a:rPr lang="en-GB" altLang="en-US" sz="2400" dirty="0"/>
              <a:t>Support to the development of National </a:t>
            </a:r>
            <a:endParaRPr lang="en-GB" altLang="en-US" sz="2400" dirty="0" smtClean="0"/>
          </a:p>
          <a:p>
            <a:pPr marL="457200" lvl="3" indent="0">
              <a:lnSpc>
                <a:spcPct val="90000"/>
              </a:lnSpc>
              <a:buNone/>
            </a:pPr>
            <a:r>
              <a:rPr lang="en-GB" altLang="en-US" sz="2400" dirty="0"/>
              <a:t>	</a:t>
            </a:r>
            <a:r>
              <a:rPr lang="en-GB" altLang="en-US" sz="2400" dirty="0" smtClean="0"/>
              <a:t>Health </a:t>
            </a:r>
            <a:r>
              <a:rPr lang="en-GB" altLang="en-US" sz="2400" dirty="0"/>
              <a:t>Observatories</a:t>
            </a:r>
          </a:p>
          <a:p>
            <a:pPr lvl="2">
              <a:lnSpc>
                <a:spcPct val="90000"/>
              </a:lnSpc>
            </a:pPr>
            <a:endParaRPr lang="en-GB" altLang="en-US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3722"/>
            <a:ext cx="2051720" cy="3122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45223"/>
            <a:ext cx="4608512" cy="11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24763" r="18953" b="8163"/>
          <a:stretch/>
        </p:blipFill>
        <p:spPr bwMode="auto">
          <a:xfrm>
            <a:off x="323528" y="287529"/>
            <a:ext cx="76933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9115" r="20637" b="23265"/>
          <a:stretch/>
        </p:blipFill>
        <p:spPr bwMode="auto">
          <a:xfrm>
            <a:off x="1530220" y="2184894"/>
            <a:ext cx="7613780" cy="463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58741"/>
            <a:ext cx="2880320" cy="37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1328" r="74054" b="19851"/>
          <a:stretch/>
        </p:blipFill>
        <p:spPr bwMode="auto">
          <a:xfrm>
            <a:off x="3028131" y="1988840"/>
            <a:ext cx="6123709" cy="4475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57" y="32502"/>
            <a:ext cx="871296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General assessments &amp; ‘deep dives’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31235" r="68463" b="25929"/>
          <a:stretch/>
        </p:blipFill>
        <p:spPr bwMode="auto">
          <a:xfrm>
            <a:off x="179512" y="1052736"/>
            <a:ext cx="5119677" cy="2033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13459" r="76563" b="20703"/>
          <a:stretch/>
        </p:blipFill>
        <p:spPr bwMode="auto">
          <a:xfrm>
            <a:off x="179512" y="2996952"/>
            <a:ext cx="2976418" cy="4281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677</Words>
  <Application>Microsoft Office PowerPoint</Application>
  <PresentationFormat>On-screen Show (4:3)</PresentationFormat>
  <Paragraphs>131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Multiple tools, multiple assessments...one health system Session 7: Harmonisation and a common approach for assessing country health systems – the way forward</vt:lpstr>
      <vt:lpstr>3 Broad Different Country Contexts 3 Categories of HSS Support Strategies</vt:lpstr>
      <vt:lpstr>3 Strategies for HSS “Software”:  Technical Assistance, Policy dialogue and Capacity building</vt:lpstr>
      <vt:lpstr>PowerPoint Presentation</vt:lpstr>
      <vt:lpstr>Health system assessments –  frequent issues in practice</vt:lpstr>
      <vt:lpstr> </vt:lpstr>
      <vt:lpstr>Regional tools</vt:lpstr>
      <vt:lpstr>PowerPoint Presentation</vt:lpstr>
      <vt:lpstr>General assessments &amp; ‘deep dives’</vt:lpstr>
      <vt:lpstr>Health System Assessment - suggestions</vt:lpstr>
      <vt:lpstr>Added value?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Harmonisation and a common approach for assessing country health systems – the way forward</dc:title>
  <dc:creator>RAJAN, Dheepa</dc:creator>
  <cp:lastModifiedBy>RAJAN, Dheepa</cp:lastModifiedBy>
  <cp:revision>30</cp:revision>
  <dcterms:created xsi:type="dcterms:W3CDTF">2016-06-20T07:48:22Z</dcterms:created>
  <dcterms:modified xsi:type="dcterms:W3CDTF">2016-06-23T07:44:44Z</dcterms:modified>
</cp:coreProperties>
</file>