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10693400" cy="7561263"/>
  <p:notesSz cx="6808788" cy="9940925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6798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3592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039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7187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3984" algn="l" defTabSz="913592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0782" algn="l" defTabSz="913592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197577" algn="l" defTabSz="913592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4373" algn="l" defTabSz="913592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E7FB8"/>
    <a:srgbClr val="4189DD"/>
    <a:srgbClr val="66FF33"/>
    <a:srgbClr val="96CCEE"/>
    <a:srgbClr val="72BBE8"/>
    <a:srgbClr val="C4D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76801" autoAdjust="0"/>
  </p:normalViewPr>
  <p:slideViewPr>
    <p:cSldViewPr snapToGrid="0">
      <p:cViewPr varScale="1">
        <p:scale>
          <a:sx n="50" d="100"/>
          <a:sy n="50" d="100"/>
        </p:scale>
        <p:origin x="-1776" y="-1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204" y="0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2941CCD8-214F-40DC-A015-E25FA3D7AC1D}" type="datetime3">
              <a:rPr lang="en-US" altLang="en-US"/>
              <a:pPr/>
              <a:t>23 June 2016</a:t>
            </a:fld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93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204" y="9441793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A6F3C886-670D-44CD-8EB3-E7E5891C2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43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204" y="0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B7752A9-1E84-429A-82F3-0EC01465E1C5}" type="datetime3">
              <a:rPr lang="en-US" altLang="en-US"/>
              <a:pPr/>
              <a:t>23 June 2016</a:t>
            </a:fld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6125"/>
            <a:ext cx="52720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66" y="4721699"/>
            <a:ext cx="5446057" cy="447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93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204" y="9441793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9" tIns="46420" rIns="92839" bIns="464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40DC23DB-D527-4B9D-8FAF-EE304D916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8315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98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592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390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187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984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782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577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373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1"/>
            <a:ext cx="2673350" cy="66071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7867650" cy="66071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48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6" y="4859344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6" y="3205166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798" indent="0">
              <a:buNone/>
              <a:defRPr sz="1800"/>
            </a:lvl2pPr>
            <a:lvl3pPr marL="913592" indent="0">
              <a:buNone/>
              <a:defRPr sz="1600"/>
            </a:lvl3pPr>
            <a:lvl4pPr marL="1370390" indent="0">
              <a:buNone/>
              <a:defRPr sz="1400"/>
            </a:lvl4pPr>
            <a:lvl5pPr marL="1827187" indent="0">
              <a:buNone/>
              <a:defRPr sz="1400"/>
            </a:lvl5pPr>
            <a:lvl6pPr marL="2283984" indent="0">
              <a:buNone/>
              <a:defRPr sz="1400"/>
            </a:lvl6pPr>
            <a:lvl7pPr marL="2740782" indent="0">
              <a:buNone/>
              <a:defRPr sz="1400"/>
            </a:lvl7pPr>
            <a:lvl8pPr marL="3197577" indent="0">
              <a:buNone/>
              <a:defRPr sz="1400"/>
            </a:lvl8pPr>
            <a:lvl9pPr marL="365437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05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38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3" y="303218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8" indent="0">
              <a:buNone/>
              <a:defRPr sz="2100" b="1"/>
            </a:lvl2pPr>
            <a:lvl3pPr marL="913592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7" indent="0">
              <a:buNone/>
              <a:defRPr sz="1600" b="1"/>
            </a:lvl5pPr>
            <a:lvl6pPr marL="2283984" indent="0">
              <a:buNone/>
              <a:defRPr sz="1600" b="1"/>
            </a:lvl6pPr>
            <a:lvl7pPr marL="2740782" indent="0">
              <a:buNone/>
              <a:defRPr sz="1600" b="1"/>
            </a:lvl7pPr>
            <a:lvl8pPr marL="3197577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9" y="1692277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8" indent="0">
              <a:buNone/>
              <a:defRPr sz="2100" b="1"/>
            </a:lvl2pPr>
            <a:lvl3pPr marL="913592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7" indent="0">
              <a:buNone/>
              <a:defRPr sz="1600" b="1"/>
            </a:lvl5pPr>
            <a:lvl6pPr marL="2283984" indent="0">
              <a:buNone/>
              <a:defRPr sz="1600" b="1"/>
            </a:lvl6pPr>
            <a:lvl7pPr marL="2740782" indent="0">
              <a:buNone/>
              <a:defRPr sz="1600" b="1"/>
            </a:lvl7pPr>
            <a:lvl8pPr marL="3197577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9" y="2397128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7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6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90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3" y="301630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9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93" y="1582743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798" indent="0">
              <a:buNone/>
              <a:defRPr sz="1300"/>
            </a:lvl2pPr>
            <a:lvl3pPr marL="913592" indent="0">
              <a:buNone/>
              <a:defRPr sz="1000"/>
            </a:lvl3pPr>
            <a:lvl4pPr marL="1370390" indent="0">
              <a:buNone/>
              <a:defRPr sz="900"/>
            </a:lvl4pPr>
            <a:lvl5pPr marL="1827187" indent="0">
              <a:buNone/>
              <a:defRPr sz="900"/>
            </a:lvl5pPr>
            <a:lvl6pPr marL="2283984" indent="0">
              <a:buNone/>
              <a:defRPr sz="900"/>
            </a:lvl6pPr>
            <a:lvl7pPr marL="2740782" indent="0">
              <a:buNone/>
              <a:defRPr sz="900"/>
            </a:lvl7pPr>
            <a:lvl8pPr marL="3197577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942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6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6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6798" indent="0">
              <a:buNone/>
              <a:defRPr sz="2900"/>
            </a:lvl2pPr>
            <a:lvl3pPr marL="913592" indent="0">
              <a:buNone/>
              <a:defRPr sz="2400"/>
            </a:lvl3pPr>
            <a:lvl4pPr marL="1370390" indent="0">
              <a:buNone/>
              <a:defRPr sz="2100"/>
            </a:lvl4pPr>
            <a:lvl5pPr marL="1827187" indent="0">
              <a:buNone/>
              <a:defRPr sz="2100"/>
            </a:lvl5pPr>
            <a:lvl6pPr marL="2283984" indent="0">
              <a:buNone/>
              <a:defRPr sz="2100"/>
            </a:lvl6pPr>
            <a:lvl7pPr marL="2740782" indent="0">
              <a:buNone/>
              <a:defRPr sz="2100"/>
            </a:lvl7pPr>
            <a:lvl8pPr marL="3197577" indent="0">
              <a:buNone/>
              <a:defRPr sz="2100"/>
            </a:lvl8pPr>
            <a:lvl9pPr marL="3654373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6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6798" indent="0">
              <a:buNone/>
              <a:defRPr sz="1300"/>
            </a:lvl2pPr>
            <a:lvl3pPr marL="913592" indent="0">
              <a:buNone/>
              <a:defRPr sz="1000"/>
            </a:lvl3pPr>
            <a:lvl4pPr marL="1370390" indent="0">
              <a:buNone/>
              <a:defRPr sz="900"/>
            </a:lvl4pPr>
            <a:lvl5pPr marL="1827187" indent="0">
              <a:buNone/>
              <a:defRPr sz="900"/>
            </a:lvl5pPr>
            <a:lvl6pPr marL="2283984" indent="0">
              <a:buNone/>
              <a:defRPr sz="900"/>
            </a:lvl6pPr>
            <a:lvl7pPr marL="2740782" indent="0">
              <a:buNone/>
              <a:defRPr sz="900"/>
            </a:lvl7pPr>
            <a:lvl8pPr marL="3197577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62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522413"/>
            <a:ext cx="969645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0" tIns="45680" rIns="91360" bIns="45680" anchor="ctr"/>
          <a:lstStyle/>
          <a:p>
            <a:endParaRPr lang="en-US" dirty="0"/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8"/>
            <a:ext cx="25812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6798"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3592"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0390"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7187" algn="ctr" defTabSz="104206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90180" indent="-390180" algn="l" defTabSz="104206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+mn-lt"/>
          <a:ea typeface="+mn-ea"/>
          <a:cs typeface="+mn-cs"/>
        </a:defRPr>
      </a:lvl1pPr>
      <a:lvl2pPr marL="918352" indent="-321980" algn="l" defTabSz="104206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2249" indent="-307703" algn="l" defTabSz="104206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Arial Narrow" pitchFamily="34" charset="0"/>
          <a:cs typeface="+mn-cs"/>
        </a:defRPr>
      </a:lvl3pPr>
      <a:lvl4pPr marL="1896975" indent="-258535" algn="l" defTabSz="104206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Arial Narrow" pitchFamily="34" charset="0"/>
          <a:cs typeface="+mn-cs"/>
        </a:defRPr>
      </a:lvl4pPr>
      <a:lvl5pPr marL="2266537" indent="-164954" algn="r" defTabSz="104206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23335" indent="-164954" algn="r" defTabSz="104206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80131" indent="-164954" algn="r" defTabSz="104206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36928" indent="-164954" algn="r" defTabSz="104206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93725" indent="-164954" algn="r" defTabSz="104206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4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"/>
          <p:cNvSpPr>
            <a:spLocks noGrp="1"/>
          </p:cNvSpPr>
          <p:nvPr>
            <p:ph type="title"/>
          </p:nvPr>
        </p:nvSpPr>
        <p:spPr bwMode="auto"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EPHF – Renewed Momentum</a:t>
            </a:r>
            <a:endParaRPr lang="en-US" cap="none" dirty="0" smtClean="0">
              <a:latin typeface="Arial Bold" charset="0"/>
              <a:ea typeface="Arial Bold" charset="0"/>
              <a:cs typeface="Arial Bold" charset="0"/>
            </a:endParaRPr>
          </a:p>
        </p:txBody>
      </p:sp>
      <p:sp>
        <p:nvSpPr>
          <p:cNvPr id="2" name="AutoShape 2" descr="Photo: "/>
          <p:cNvSpPr>
            <a:spLocks noChangeAspect="1" noChangeArrowheads="1"/>
          </p:cNvSpPr>
          <p:nvPr/>
        </p:nvSpPr>
        <p:spPr bwMode="auto">
          <a:xfrm>
            <a:off x="63500" y="-136525"/>
            <a:ext cx="8848725" cy="884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0" r="845" b="15742"/>
          <a:stretch/>
        </p:blipFill>
        <p:spPr bwMode="auto">
          <a:xfrm>
            <a:off x="63500" y="1459706"/>
            <a:ext cx="5575300" cy="5056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788025" y="1522413"/>
            <a:ext cx="4752975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180" indent="-390180" algn="l" defTabSz="1042068" rtl="0" fontAlgn="base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9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8352" indent="-321980" algn="l" defTabSz="1042068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2249" indent="-307703" algn="l" defTabSz="1042068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6975" indent="-258535" algn="l" defTabSz="1042068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6537" indent="-164954" algn="r" defTabSz="104206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3335" indent="-164954" algn="r" defTabSz="104206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0131" indent="-164954" algn="r" defTabSz="104206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36928" indent="-164954" algn="r" defTabSz="104206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3725" indent="-164954" algn="r" defTabSz="104206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en-GB" sz="2800" dirty="0" smtClean="0">
                <a:latin typeface="Arial Narrow" panose="020B0606020202030204" pitchFamily="34" charset="0"/>
                <a:cs typeface="Arial Bold" panose="020B0704020202020204" pitchFamily="34" charset="0"/>
              </a:rPr>
              <a:t>Copenhagen meeting - HSS, EPHF, Security</a:t>
            </a:r>
            <a:r>
              <a:rPr lang="en-GB" sz="32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r>
              <a:rPr lang="en-GB" sz="1800" dirty="0">
                <a:solidFill>
                  <a:srgbClr val="1E7FB8"/>
                </a:solidFill>
              </a:rPr>
              <a:t>HSS, EPHF and health security </a:t>
            </a:r>
            <a:r>
              <a:rPr lang="en-GB" sz="1800" dirty="0" smtClean="0">
                <a:solidFill>
                  <a:srgbClr val="1E7FB8"/>
                </a:solidFill>
              </a:rPr>
              <a:t>inter-related - </a:t>
            </a:r>
            <a:r>
              <a:rPr lang="en-GB" sz="1800" dirty="0">
                <a:solidFill>
                  <a:srgbClr val="1E7FB8"/>
                </a:solidFill>
              </a:rPr>
              <a:t>conceptually and </a:t>
            </a:r>
            <a:r>
              <a:rPr lang="en-GB" sz="1800" dirty="0" smtClean="0">
                <a:solidFill>
                  <a:srgbClr val="1E7FB8"/>
                </a:solidFill>
              </a:rPr>
              <a:t>operationally</a:t>
            </a:r>
          </a:p>
          <a:p>
            <a:r>
              <a:rPr lang="en-GB" sz="1800" dirty="0" smtClean="0">
                <a:solidFill>
                  <a:srgbClr val="1E7FB8"/>
                </a:solidFill>
              </a:rPr>
              <a:t>EPHF is an important component of the UHC and a sound approach for institutional analysis and development to support IHR capacities</a:t>
            </a:r>
          </a:p>
          <a:p>
            <a:pPr lvl="0"/>
            <a:r>
              <a:rPr lang="en-GB" sz="1800" dirty="0" smtClean="0">
                <a:solidFill>
                  <a:srgbClr val="1E7FB8"/>
                </a:solidFill>
              </a:rPr>
              <a:t>Concerted </a:t>
            </a:r>
            <a:r>
              <a:rPr lang="en-GB" sz="1800" dirty="0">
                <a:solidFill>
                  <a:srgbClr val="1E7FB8"/>
                </a:solidFill>
              </a:rPr>
              <a:t>and coordinated effort </a:t>
            </a:r>
            <a:r>
              <a:rPr lang="en-GB" sz="1800" dirty="0" smtClean="0">
                <a:solidFill>
                  <a:srgbClr val="1E7FB8"/>
                </a:solidFill>
              </a:rPr>
              <a:t>necessary in </a:t>
            </a:r>
            <a:r>
              <a:rPr lang="en-GB" sz="1800" dirty="0">
                <a:solidFill>
                  <a:srgbClr val="1E7FB8"/>
                </a:solidFill>
              </a:rPr>
              <a:t>the form of a horizontal approach across both health systems and health emergencies</a:t>
            </a:r>
            <a:endParaRPr lang="en-US" sz="1800" dirty="0">
              <a:solidFill>
                <a:srgbClr val="1E7FB8"/>
              </a:solidFill>
            </a:endParaRPr>
          </a:p>
          <a:p>
            <a:r>
              <a:rPr lang="en-GB" sz="1800" dirty="0" smtClean="0">
                <a:solidFill>
                  <a:srgbClr val="1E7FB8"/>
                </a:solidFill>
              </a:rPr>
              <a:t>Need for further contextual clarity </a:t>
            </a:r>
            <a:endParaRPr lang="en-GB" sz="1800" dirty="0" smtClean="0">
              <a:solidFill>
                <a:srgbClr val="1E7FB8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68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master</vt:lpstr>
      <vt:lpstr>EPHF – Renewed Momentum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subject>WHO template and recommendations</dc:subject>
  <dc:creator>Anne Guilloux</dc:creator>
  <cp:keywords>communication, photos, text</cp:keywords>
  <cp:lastModifiedBy>KELLEY, Edward Talbott</cp:lastModifiedBy>
  <cp:revision>133</cp:revision>
  <cp:lastPrinted>2016-06-01T13:30:48Z</cp:lastPrinted>
  <dcterms:created xsi:type="dcterms:W3CDTF">2005-03-01T08:26:43Z</dcterms:created>
  <dcterms:modified xsi:type="dcterms:W3CDTF">2016-06-23T05:03:45Z</dcterms:modified>
  <cp:category>Guidelines</cp:category>
</cp:coreProperties>
</file>