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3"/>
  </p:notesMasterIdLst>
  <p:sldIdLst>
    <p:sldId id="256" r:id="rId2"/>
    <p:sldId id="261" r:id="rId3"/>
    <p:sldId id="269" r:id="rId4"/>
    <p:sldId id="273" r:id="rId5"/>
    <p:sldId id="278" r:id="rId6"/>
    <p:sldId id="280" r:id="rId7"/>
    <p:sldId id="270" r:id="rId8"/>
    <p:sldId id="274" r:id="rId9"/>
    <p:sldId id="275" r:id="rId10"/>
    <p:sldId id="276" r:id="rId11"/>
    <p:sldId id="279" r:id="rId1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476"/>
    <p:restoredTop sz="56629"/>
  </p:normalViewPr>
  <p:slideViewPr>
    <p:cSldViewPr snapToGrid="0" snapToObjects="1">
      <p:cViewPr varScale="1">
        <p:scale>
          <a:sx n="47" d="100"/>
          <a:sy n="47" d="100"/>
        </p:scale>
        <p:origin x="1912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E25853-C3AA-3B4C-8E5B-24CDA3E9AF57}" type="datetimeFigureOut">
              <a:rPr lang="fr-FR" smtClean="0"/>
              <a:t>22/06/2016</a:t>
            </a:fld>
            <a:endParaRPr lang="fr-FR"/>
          </a:p>
        </p:txBody>
      </p:sp>
      <p:sp>
        <p:nvSpPr>
          <p:cNvPr id="4" name="Espace réservé de l’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DC7E20-F1FC-5A44-A234-FC9DB4250DA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648572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2800" kern="0" dirty="0" err="1" smtClean="0">
                <a:solidFill>
                  <a:srgbClr val="00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such</a:t>
            </a:r>
            <a:r>
              <a:rPr lang="fr-FR" sz="2800" kern="0" dirty="0" smtClean="0">
                <a:solidFill>
                  <a:srgbClr val="00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as JANS and </a:t>
            </a:r>
            <a:r>
              <a:rPr lang="fr-FR" sz="2800" kern="0" dirty="0" err="1" smtClean="0">
                <a:solidFill>
                  <a:srgbClr val="00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mutual</a:t>
            </a:r>
            <a:r>
              <a:rPr lang="fr-FR" sz="2800" kern="0" dirty="0" smtClean="0">
                <a:solidFill>
                  <a:srgbClr val="00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2800" kern="0" dirty="0" err="1" smtClean="0">
                <a:solidFill>
                  <a:srgbClr val="00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accountability</a:t>
            </a:r>
            <a:r>
              <a:rPr lang="fr-FR" sz="2800" kern="0" dirty="0" smtClean="0">
                <a:solidFill>
                  <a:srgbClr val="00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monitoring </a:t>
            </a:r>
            <a:r>
              <a:rPr lang="fr-FR" sz="2800" kern="0" dirty="0" err="1" smtClean="0">
                <a:solidFill>
                  <a:srgbClr val="00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process</a:t>
            </a:r>
            <a:r>
              <a:rPr lang="fr-FR" sz="2800" kern="0" dirty="0" smtClean="0">
                <a:solidFill>
                  <a:srgbClr val="00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DC7E20-F1FC-5A44-A234-FC9DB4250DAC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917468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DC7E20-F1FC-5A44-A234-FC9DB4250DAC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55204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E091DF-AA8E-8F46-8208-64BDE8F36700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099857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kern="0" dirty="0" smtClean="0">
                <a:solidFill>
                  <a:srgbClr val="00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Global initiatives and donors have a role to play in supporting CSOs being this credible partner </a:t>
            </a:r>
            <a:r>
              <a:rPr lang="en-GB" b="1" kern="0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at the country level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kern="0" dirty="0" smtClean="0">
                <a:solidFill>
                  <a:srgbClr val="00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and money and engagement and accountability framework should be tailored accordingly 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E091DF-AA8E-8F46-8208-64BDE8F36700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873633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DC7E20-F1FC-5A44-A234-FC9DB4250DAC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4602541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DC7E20-F1FC-5A44-A234-FC9DB4250DAC}" type="slidenum">
              <a:rPr lang="fr-FR" smtClean="0"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006601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A4962-F7AF-D045-AF64-7725EDE5F7AF}" type="datetimeFigureOut">
              <a:rPr lang="fr-FR" smtClean="0"/>
              <a:t>22/06/2016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F749F-6EF7-1344-8C9F-2F1A7033B5C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175019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A4962-F7AF-D045-AF64-7725EDE5F7AF}" type="datetimeFigureOut">
              <a:rPr lang="fr-FR" smtClean="0"/>
              <a:t>22/06/2016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F749F-6EF7-1344-8C9F-2F1A7033B5C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453136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A4962-F7AF-D045-AF64-7725EDE5F7AF}" type="datetimeFigureOut">
              <a:rPr lang="fr-FR" smtClean="0"/>
              <a:t>22/06/2016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F749F-6EF7-1344-8C9F-2F1A7033B5C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157780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A4962-F7AF-D045-AF64-7725EDE5F7AF}" type="datetimeFigureOut">
              <a:rPr lang="fr-FR" smtClean="0"/>
              <a:t>22/06/2016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F749F-6EF7-1344-8C9F-2F1A7033B5C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604103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A4962-F7AF-D045-AF64-7725EDE5F7AF}" type="datetimeFigureOut">
              <a:rPr lang="fr-FR" smtClean="0"/>
              <a:t>22/06/2016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F749F-6EF7-1344-8C9F-2F1A7033B5C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7052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A4962-F7AF-D045-AF64-7725EDE5F7AF}" type="datetimeFigureOut">
              <a:rPr lang="fr-FR" smtClean="0"/>
              <a:t>22/06/2016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F749F-6EF7-1344-8C9F-2F1A7033B5C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877552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A4962-F7AF-D045-AF64-7725EDE5F7AF}" type="datetimeFigureOut">
              <a:rPr lang="fr-FR" smtClean="0"/>
              <a:t>22/06/2016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F749F-6EF7-1344-8C9F-2F1A7033B5C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674977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A4962-F7AF-D045-AF64-7725EDE5F7AF}" type="datetimeFigureOut">
              <a:rPr lang="fr-FR" smtClean="0"/>
              <a:t>22/06/2016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F749F-6EF7-1344-8C9F-2F1A7033B5C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766016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A4962-F7AF-D045-AF64-7725EDE5F7AF}" type="datetimeFigureOut">
              <a:rPr lang="fr-FR" smtClean="0"/>
              <a:t>22/06/2016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F749F-6EF7-1344-8C9F-2F1A7033B5C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970608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A4962-F7AF-D045-AF64-7725EDE5F7AF}" type="datetimeFigureOut">
              <a:rPr lang="fr-FR" smtClean="0"/>
              <a:t>22/06/2016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F749F-6EF7-1344-8C9F-2F1A7033B5C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826758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A4962-F7AF-D045-AF64-7725EDE5F7AF}" type="datetimeFigureOut">
              <a:rPr lang="fr-FR" smtClean="0"/>
              <a:t>22/06/2016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F749F-6EF7-1344-8C9F-2F1A7033B5C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41894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3A4962-F7AF-D045-AF64-7725EDE5F7AF}" type="datetimeFigureOut">
              <a:rPr lang="fr-FR" smtClean="0"/>
              <a:t>22/06/2016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6F749F-6EF7-1344-8C9F-2F1A7033B5C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56129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 bwMode="auto">
          <a:xfrm>
            <a:off x="1645920" y="0"/>
            <a:ext cx="9144000" cy="1504582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96CCEE"/>
            </a:outerShd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ctr" defTabSz="911602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66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defRPr>
            </a:lvl1pPr>
            <a:lvl2pPr algn="ctr" defTabSz="911602" rtl="0" fontAlgn="base">
              <a:spcBef>
                <a:spcPct val="0"/>
              </a:spcBef>
              <a:spcAft>
                <a:spcPct val="0"/>
              </a:spcAft>
              <a:defRPr sz="3500" b="1">
                <a:solidFill>
                  <a:srgbClr val="000066"/>
                </a:solidFill>
                <a:latin typeface="Arial" charset="0"/>
                <a:cs typeface="Arial" charset="0"/>
              </a:defRPr>
            </a:lvl2pPr>
            <a:lvl3pPr algn="ctr" defTabSz="911602" rtl="0" fontAlgn="base">
              <a:spcBef>
                <a:spcPct val="0"/>
              </a:spcBef>
              <a:spcAft>
                <a:spcPct val="0"/>
              </a:spcAft>
              <a:defRPr sz="3500" b="1">
                <a:solidFill>
                  <a:srgbClr val="000066"/>
                </a:solidFill>
                <a:latin typeface="Arial" charset="0"/>
                <a:cs typeface="Arial" charset="0"/>
              </a:defRPr>
            </a:lvl3pPr>
            <a:lvl4pPr algn="ctr" defTabSz="911602" rtl="0" fontAlgn="base">
              <a:spcBef>
                <a:spcPct val="0"/>
              </a:spcBef>
              <a:spcAft>
                <a:spcPct val="0"/>
              </a:spcAft>
              <a:defRPr sz="3500" b="1">
                <a:solidFill>
                  <a:srgbClr val="000066"/>
                </a:solidFill>
                <a:latin typeface="Arial" charset="0"/>
                <a:cs typeface="Arial" charset="0"/>
              </a:defRPr>
            </a:lvl4pPr>
            <a:lvl5pPr algn="ctr" defTabSz="911602" rtl="0" fontAlgn="base">
              <a:spcBef>
                <a:spcPct val="0"/>
              </a:spcBef>
              <a:spcAft>
                <a:spcPct val="0"/>
              </a:spcAft>
              <a:defRPr sz="3500" b="1">
                <a:solidFill>
                  <a:srgbClr val="000066"/>
                </a:solidFill>
                <a:latin typeface="Arial" charset="0"/>
                <a:cs typeface="Arial" charset="0"/>
              </a:defRPr>
            </a:lvl5pPr>
            <a:lvl6pPr marL="399602" algn="ctr" defTabSz="911602" rtl="0" fontAlgn="base">
              <a:spcBef>
                <a:spcPct val="0"/>
              </a:spcBef>
              <a:spcAft>
                <a:spcPct val="0"/>
              </a:spcAft>
              <a:defRPr sz="3500" b="1">
                <a:solidFill>
                  <a:srgbClr val="000066"/>
                </a:solidFill>
                <a:latin typeface="Arial" charset="0"/>
                <a:cs typeface="Arial" charset="0"/>
              </a:defRPr>
            </a:lvl6pPr>
            <a:lvl7pPr marL="799204" algn="ctr" defTabSz="911602" rtl="0" fontAlgn="base">
              <a:spcBef>
                <a:spcPct val="0"/>
              </a:spcBef>
              <a:spcAft>
                <a:spcPct val="0"/>
              </a:spcAft>
              <a:defRPr sz="3500" b="1">
                <a:solidFill>
                  <a:srgbClr val="000066"/>
                </a:solidFill>
                <a:latin typeface="Arial" charset="0"/>
                <a:cs typeface="Arial" charset="0"/>
              </a:defRPr>
            </a:lvl7pPr>
            <a:lvl8pPr marL="1198816" algn="ctr" defTabSz="911602" rtl="0" fontAlgn="base">
              <a:spcBef>
                <a:spcPct val="0"/>
              </a:spcBef>
              <a:spcAft>
                <a:spcPct val="0"/>
              </a:spcAft>
              <a:defRPr sz="3500" b="1">
                <a:solidFill>
                  <a:srgbClr val="000066"/>
                </a:solidFill>
                <a:latin typeface="Arial" charset="0"/>
                <a:cs typeface="Arial" charset="0"/>
              </a:defRPr>
            </a:lvl8pPr>
            <a:lvl9pPr marL="1598422" algn="ctr" defTabSz="911602" rtl="0" fontAlgn="base">
              <a:spcBef>
                <a:spcPct val="0"/>
              </a:spcBef>
              <a:spcAft>
                <a:spcPct val="0"/>
              </a:spcAft>
              <a:defRPr sz="3500" b="1">
                <a:solidFill>
                  <a:srgbClr val="000066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r>
              <a:rPr lang="en-GB" sz="4400" kern="0" smtClean="0">
                <a:solidFill>
                  <a:srgbClr val="0070C0"/>
                </a:solidFill>
              </a:rPr>
              <a:t>Engaging CSOs in </a:t>
            </a:r>
            <a:r>
              <a:rPr kumimoji="0" lang="en-GB" sz="4400" b="1" i="0" u="none" strike="noStrike" kern="0" cap="none" spc="0" normalizeH="0" baseline="0" noProof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 pitchFamily="34" charset="0"/>
                <a:ea typeface=""/>
                <a:cs typeface="Calibri" panose="020F0502020204030204" pitchFamily="34" charset="0"/>
              </a:rPr>
              <a:t>UHC 2030</a:t>
            </a:r>
            <a:endParaRPr kumimoji="0" lang="en-GB" sz="4400" b="1" i="0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alibri" panose="020F0502020204030204" pitchFamily="34" charset="0"/>
              <a:ea typeface=""/>
              <a:cs typeface="Calibri" panose="020F0502020204030204" pitchFamily="34" charset="0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1879414" y="2081416"/>
            <a:ext cx="8435148" cy="38906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341328" indent="-341328" algn="l" defTabSz="911602" rtl="0" fontAlgn="base">
              <a:spcBef>
                <a:spcPct val="80000"/>
              </a:spcBef>
              <a:spcAft>
                <a:spcPct val="0"/>
              </a:spcAft>
              <a:buClr>
                <a:srgbClr val="1E7FB8"/>
              </a:buClr>
              <a:buFont typeface="Wingdings" pitchFamily="2" charset="2"/>
              <a:buChar char="l"/>
              <a:defRPr sz="2500">
                <a:solidFill>
                  <a:srgbClr val="000066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803374" indent="-281669" algn="l" defTabSz="911602" rtl="0" fontAlgn="base">
              <a:spcBef>
                <a:spcPct val="20000"/>
              </a:spcBef>
              <a:spcAft>
                <a:spcPct val="0"/>
              </a:spcAft>
              <a:buClr>
                <a:srgbClr val="1E7FB8"/>
              </a:buClr>
              <a:buFont typeface="Arial" charset="0"/>
              <a:buChar char="–"/>
              <a:defRPr sz="2100">
                <a:solidFill>
                  <a:srgbClr val="000066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 marL="1252932" indent="-269178" algn="l" defTabSz="911602" rtl="0" fontAlgn="base">
              <a:spcBef>
                <a:spcPct val="20000"/>
              </a:spcBef>
              <a:spcAft>
                <a:spcPct val="0"/>
              </a:spcAft>
              <a:buClr>
                <a:srgbClr val="1E7FB8"/>
              </a:buClr>
              <a:buChar char="•"/>
              <a:defRPr sz="2100">
                <a:solidFill>
                  <a:srgbClr val="000066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 marL="1659474" indent="-226166" algn="l" defTabSz="911602" rtl="0" fontAlgn="base">
              <a:spcBef>
                <a:spcPct val="20000"/>
              </a:spcBef>
              <a:spcAft>
                <a:spcPct val="0"/>
              </a:spcAft>
              <a:buClr>
                <a:srgbClr val="1E7FB8"/>
              </a:buClr>
              <a:buChar char="–"/>
              <a:defRPr sz="2100">
                <a:solidFill>
                  <a:srgbClr val="000066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 marL="1982767" indent="-144302" algn="r" defTabSz="911602" rtl="1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+mn-lt"/>
                <a:cs typeface="+mn-cs"/>
              </a:defRPr>
            </a:lvl5pPr>
            <a:lvl6pPr marL="2382374" indent="-144302" algn="r" defTabSz="911602" rtl="1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+mn-lt"/>
                <a:cs typeface="+mn-cs"/>
              </a:defRPr>
            </a:lvl6pPr>
            <a:lvl7pPr marL="2781980" indent="-144302" algn="r" defTabSz="911602" rtl="1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+mn-lt"/>
                <a:cs typeface="+mn-cs"/>
              </a:defRPr>
            </a:lvl7pPr>
            <a:lvl8pPr marL="3181585" indent="-144302" algn="r" defTabSz="911602" rtl="1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+mn-lt"/>
                <a:cs typeface="+mn-cs"/>
              </a:defRPr>
            </a:lvl8pPr>
            <a:lvl9pPr marL="3581195" indent="-144302" algn="r" defTabSz="911602" rtl="1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+mn-lt"/>
                <a:cs typeface="+mn-cs"/>
              </a:defRPr>
            </a:lvl9pPr>
          </a:lstStyle>
          <a:p>
            <a:pPr marL="0" marR="0" lvl="0" indent="0" algn="ctr" defTabSz="911602" rtl="0" eaLnBrk="1" fontAlgn="base" latinLnBrk="0" hangingPunct="1">
              <a:lnSpc>
                <a:spcPct val="100000"/>
              </a:lnSpc>
              <a:spcBef>
                <a:spcPct val="80000"/>
              </a:spcBef>
              <a:spcAft>
                <a:spcPct val="0"/>
              </a:spcAft>
              <a:buClr>
                <a:srgbClr val="1E7FB8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GB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Calibri" panose="020F0502020204030204" pitchFamily="34" charset="0"/>
                <a:ea typeface=""/>
                <a:cs typeface="Calibri" panose="020F0502020204030204" pitchFamily="34" charset="0"/>
              </a:rPr>
              <a:t>Bruno Rivalan</a:t>
            </a:r>
            <a:endParaRPr kumimoji="0" lang="en-GB" sz="2800" b="0" i="0" u="none" strike="noStrike" kern="0" cap="none" spc="0" normalizeH="0" baseline="0" noProof="0" dirty="0" smtClean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Calibri" panose="020F0502020204030204" pitchFamily="34" charset="0"/>
              <a:ea typeface=""/>
              <a:cs typeface="Calibri" panose="020F0502020204030204" pitchFamily="34" charset="0"/>
            </a:endParaRPr>
          </a:p>
          <a:p>
            <a:pPr marL="0" marR="0" lvl="0" indent="0" algn="ctr" defTabSz="911602" rtl="0" eaLnBrk="1" fontAlgn="base" latinLnBrk="0" hangingPunct="1">
              <a:lnSpc>
                <a:spcPct val="100000"/>
              </a:lnSpc>
              <a:spcBef>
                <a:spcPct val="80000"/>
              </a:spcBef>
              <a:spcAft>
                <a:spcPct val="0"/>
              </a:spcAft>
              <a:buClr>
                <a:srgbClr val="1E7FB8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GB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Calibri" panose="020F0502020204030204" pitchFamily="34" charset="0"/>
                <a:ea typeface=""/>
                <a:cs typeface="Calibri" panose="020F0502020204030204" pitchFamily="34" charset="0"/>
              </a:rPr>
              <a:t>IHP+ Northern CSO Representative</a:t>
            </a:r>
          </a:p>
          <a:p>
            <a:pPr marL="0" marR="0" lvl="0" indent="0" algn="ctr" defTabSz="911602" rtl="0" eaLnBrk="1" fontAlgn="base" latinLnBrk="0" hangingPunct="1">
              <a:lnSpc>
                <a:spcPct val="100000"/>
              </a:lnSpc>
              <a:spcBef>
                <a:spcPct val="80000"/>
              </a:spcBef>
              <a:spcAft>
                <a:spcPct val="0"/>
              </a:spcAft>
              <a:buClr>
                <a:srgbClr val="1E7FB8"/>
              </a:buClr>
              <a:buSzTx/>
              <a:buFont typeface="Wingdings" pitchFamily="2" charset="2"/>
              <a:buNone/>
              <a:tabLst/>
              <a:defRPr/>
            </a:pPr>
            <a:endParaRPr kumimoji="0" lang="en-GB" sz="2800" b="0" i="0" u="none" strike="noStrike" kern="0" cap="none" spc="0" normalizeH="0" baseline="0" noProof="0" dirty="0" smtClean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Calibri" panose="020F0502020204030204" pitchFamily="34" charset="0"/>
              <a:ea typeface=""/>
              <a:cs typeface="Calibri" panose="020F0502020204030204" pitchFamily="34" charset="0"/>
            </a:endParaRPr>
          </a:p>
          <a:p>
            <a:pPr marL="0" marR="0" lvl="0" indent="0" algn="ctr" defTabSz="911602" rtl="0" eaLnBrk="1" fontAlgn="base" latinLnBrk="0" hangingPunct="1">
              <a:lnSpc>
                <a:spcPct val="100000"/>
              </a:lnSpc>
              <a:spcBef>
                <a:spcPct val="80000"/>
              </a:spcBef>
              <a:spcAft>
                <a:spcPct val="0"/>
              </a:spcAft>
              <a:buClr>
                <a:srgbClr val="1E7FB8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GB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Calibri" panose="020F0502020204030204" pitchFamily="34" charset="0"/>
                <a:ea typeface=""/>
                <a:cs typeface="Calibri" panose="020F0502020204030204" pitchFamily="34" charset="0"/>
              </a:rPr>
              <a:t>IHP+</a:t>
            </a:r>
            <a:r>
              <a:rPr kumimoji="0" lang="en-GB" sz="2800" b="1" i="0" u="none" strike="noStrike" kern="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Calibri" panose="020F0502020204030204" pitchFamily="34" charset="0"/>
                <a:ea typeface=""/>
                <a:cs typeface="Calibri" panose="020F0502020204030204" pitchFamily="34" charset="0"/>
              </a:rPr>
              <a:t> Steering committee </a:t>
            </a:r>
            <a:endParaRPr kumimoji="0" lang="en-GB" sz="2800" b="1" i="0" u="none" strike="noStrike" kern="0" cap="none" spc="0" normalizeH="0" baseline="0" noProof="0" dirty="0" smtClean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Calibri" panose="020F0502020204030204" pitchFamily="34" charset="0"/>
              <a:ea typeface=""/>
              <a:cs typeface="Calibri" panose="020F0502020204030204" pitchFamily="34" charset="0"/>
            </a:endParaRPr>
          </a:p>
          <a:p>
            <a:pPr marL="0" marR="0" lvl="0" indent="0" algn="ctr" defTabSz="911602" rtl="0" eaLnBrk="1" fontAlgn="base" latinLnBrk="0" hangingPunct="1">
              <a:lnSpc>
                <a:spcPct val="100000"/>
              </a:lnSpc>
              <a:spcBef>
                <a:spcPct val="80000"/>
              </a:spcBef>
              <a:spcAft>
                <a:spcPct val="0"/>
              </a:spcAft>
              <a:buClr>
                <a:srgbClr val="1E7FB8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GB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Calibri" panose="020F0502020204030204" pitchFamily="34" charset="0"/>
                <a:ea typeface=""/>
                <a:cs typeface="Calibri" panose="020F0502020204030204" pitchFamily="34" charset="0"/>
              </a:rPr>
              <a:t>21</a:t>
            </a:r>
            <a:r>
              <a:rPr kumimoji="0" lang="en-GB" sz="2800" b="0" i="0" u="none" strike="noStrike" kern="0" cap="none" spc="0" normalizeH="0" baseline="3000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Calibri" panose="020F0502020204030204" pitchFamily="34" charset="0"/>
                <a:ea typeface=""/>
                <a:cs typeface="Calibri" panose="020F0502020204030204" pitchFamily="34" charset="0"/>
              </a:rPr>
              <a:t>th</a:t>
            </a:r>
            <a:r>
              <a:rPr kumimoji="0" lang="en-GB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Calibri" panose="020F0502020204030204" pitchFamily="34" charset="0"/>
                <a:ea typeface=""/>
                <a:cs typeface="Calibri" panose="020F0502020204030204" pitchFamily="34" charset="0"/>
              </a:rPr>
              <a:t> June</a:t>
            </a:r>
            <a:r>
              <a:rPr kumimoji="0" lang="en-GB" sz="2800" b="0" i="0" u="none" strike="noStrike" kern="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Calibri" panose="020F0502020204030204" pitchFamily="34" charset="0"/>
                <a:ea typeface=""/>
                <a:cs typeface="Calibri" panose="020F0502020204030204" pitchFamily="34" charset="0"/>
              </a:rPr>
              <a:t> </a:t>
            </a:r>
            <a:r>
              <a:rPr kumimoji="0" lang="en-GB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Calibri" panose="020F0502020204030204" pitchFamily="34" charset="0"/>
                <a:ea typeface=""/>
                <a:cs typeface="Calibri" panose="020F0502020204030204" pitchFamily="34" charset="0"/>
              </a:rPr>
              <a:t>2016</a:t>
            </a:r>
            <a:endParaRPr kumimoji="0" lang="en-GB" sz="2800" b="0" i="0" u="none" strike="noStrike" kern="0" cap="none" spc="0" normalizeH="0" baseline="0" noProof="0" dirty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Calibri" panose="020F0502020204030204" pitchFamily="34" charset="0"/>
              <a:ea typeface=""/>
              <a:cs typeface="Calibri" panose="020F0502020204030204" pitchFamily="34" charset="0"/>
            </a:endParaRPr>
          </a:p>
        </p:txBody>
      </p:sp>
      <p:pic>
        <p:nvPicPr>
          <p:cNvPr id="10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96784" y="5792721"/>
            <a:ext cx="1942431" cy="8179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1068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kern="0">
                <a:solidFill>
                  <a:srgbClr val="00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</a:t>
            </a:r>
            <a:r>
              <a:rPr lang="fr-FR" b="1" kern="0" smtClean="0">
                <a:solidFill>
                  <a:srgbClr val="00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oving</a:t>
            </a:r>
            <a:r>
              <a:rPr lang="fr-FR" b="1" kern="0" dirty="0" smtClean="0">
                <a:solidFill>
                  <a:srgbClr val="00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b="1" kern="0" dirty="0" err="1" smtClean="0">
                <a:solidFill>
                  <a:srgbClr val="00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forward</a:t>
            </a:r>
            <a:r>
              <a:rPr lang="fr-FR" b="1" kern="0" dirty="0" smtClean="0">
                <a:solidFill>
                  <a:srgbClr val="00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fr-FR" b="1" kern="0" dirty="0" err="1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Find</a:t>
            </a:r>
            <a:r>
              <a:rPr lang="fr-FR" b="1" kern="0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a consensus </a:t>
            </a:r>
            <a:r>
              <a:rPr lang="fr-FR" kern="0" dirty="0">
                <a:solidFill>
                  <a:srgbClr val="00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on the exact </a:t>
            </a:r>
            <a:r>
              <a:rPr lang="fr-FR" kern="0" dirty="0" err="1">
                <a:solidFill>
                  <a:srgbClr val="00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role</a:t>
            </a:r>
            <a:r>
              <a:rPr lang="fr-FR" kern="0" dirty="0">
                <a:solidFill>
                  <a:srgbClr val="00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of </a:t>
            </a:r>
            <a:r>
              <a:rPr lang="fr-FR" kern="0" dirty="0" err="1">
                <a:solidFill>
                  <a:srgbClr val="00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CSOs</a:t>
            </a:r>
            <a:r>
              <a:rPr lang="fr-FR" kern="0" dirty="0">
                <a:solidFill>
                  <a:srgbClr val="00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in UHC 2030 </a:t>
            </a:r>
            <a:r>
              <a:rPr lang="fr-FR" kern="0" dirty="0" smtClean="0">
                <a:solidFill>
                  <a:srgbClr val="00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?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fr-FR" kern="0" dirty="0">
              <a:solidFill>
                <a:srgbClr val="000066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fr-FR" kern="0" dirty="0" err="1">
                <a:solidFill>
                  <a:srgbClr val="00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Ensure</a:t>
            </a:r>
            <a:r>
              <a:rPr lang="fr-FR" kern="0" dirty="0">
                <a:solidFill>
                  <a:srgbClr val="00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a </a:t>
            </a:r>
            <a:r>
              <a:rPr lang="fr-FR" b="1" kern="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large </a:t>
            </a:r>
            <a:r>
              <a:rPr lang="fr-FR" b="1" kern="0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consultation </a:t>
            </a:r>
            <a:r>
              <a:rPr lang="fr-FR" b="1" kern="0" dirty="0" err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with</a:t>
            </a:r>
            <a:r>
              <a:rPr lang="fr-FR" b="1" kern="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CSO </a:t>
            </a:r>
            <a:r>
              <a:rPr lang="fr-FR" kern="0" dirty="0">
                <a:solidFill>
                  <a:srgbClr val="00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 </a:t>
            </a:r>
            <a:r>
              <a:rPr lang="fr-FR" kern="0" dirty="0" err="1">
                <a:solidFill>
                  <a:srgbClr val="00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get</a:t>
            </a:r>
            <a:r>
              <a:rPr lang="fr-FR" kern="0" dirty="0">
                <a:solidFill>
                  <a:srgbClr val="00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kern="0" dirty="0" err="1">
                <a:solidFill>
                  <a:srgbClr val="00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their</a:t>
            </a:r>
            <a:r>
              <a:rPr lang="fr-FR" kern="0" dirty="0">
                <a:solidFill>
                  <a:srgbClr val="00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kern="0" dirty="0" smtClean="0">
                <a:solidFill>
                  <a:srgbClr val="00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visions </a:t>
            </a:r>
            <a:r>
              <a:rPr lang="fr-FR" kern="0" dirty="0" err="1">
                <a:solidFill>
                  <a:srgbClr val="00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reflected</a:t>
            </a:r>
            <a:r>
              <a:rPr lang="fr-FR" kern="0" dirty="0">
                <a:solidFill>
                  <a:srgbClr val="00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and </a:t>
            </a:r>
            <a:r>
              <a:rPr lang="fr-FR" kern="0" dirty="0" err="1">
                <a:solidFill>
                  <a:srgbClr val="00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proposed</a:t>
            </a:r>
            <a:r>
              <a:rPr lang="fr-FR" kern="0" dirty="0">
                <a:solidFill>
                  <a:srgbClr val="00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a </a:t>
            </a:r>
            <a:r>
              <a:rPr lang="fr-FR" kern="0" dirty="0" err="1">
                <a:solidFill>
                  <a:srgbClr val="00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strong</a:t>
            </a:r>
            <a:r>
              <a:rPr lang="fr-FR" kern="0" dirty="0">
                <a:solidFill>
                  <a:srgbClr val="00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CSO </a:t>
            </a:r>
            <a:r>
              <a:rPr lang="fr-FR" kern="0" dirty="0" err="1">
                <a:solidFill>
                  <a:srgbClr val="00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mechanisms</a:t>
            </a:r>
            <a:r>
              <a:rPr lang="fr-FR" kern="0" dirty="0">
                <a:solidFill>
                  <a:srgbClr val="00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kern="0" dirty="0" err="1">
                <a:solidFill>
                  <a:srgbClr val="00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where</a:t>
            </a:r>
            <a:r>
              <a:rPr lang="fr-FR" kern="0" dirty="0">
                <a:solidFill>
                  <a:srgbClr val="00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the national </a:t>
            </a:r>
            <a:r>
              <a:rPr lang="fr-FR" kern="0" dirty="0" err="1">
                <a:solidFill>
                  <a:srgbClr val="00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citizens</a:t>
            </a:r>
            <a:r>
              <a:rPr lang="fr-FR" kern="0" dirty="0">
                <a:solidFill>
                  <a:srgbClr val="00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kern="0" dirty="0" err="1">
                <a:solidFill>
                  <a:srgbClr val="00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voices</a:t>
            </a:r>
            <a:r>
              <a:rPr lang="fr-FR" kern="0" dirty="0">
                <a:solidFill>
                  <a:srgbClr val="00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kern="0" dirty="0" err="1">
                <a:solidFill>
                  <a:srgbClr val="00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can</a:t>
            </a:r>
            <a:r>
              <a:rPr lang="fr-FR" kern="0" dirty="0">
                <a:solidFill>
                  <a:srgbClr val="00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kern="0" dirty="0" err="1">
                <a:solidFill>
                  <a:srgbClr val="00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</a:t>
            </a:r>
            <a:r>
              <a:rPr lang="fr-FR" kern="0" dirty="0">
                <a:solidFill>
                  <a:srgbClr val="00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kern="0" dirty="0" err="1" smtClean="0">
                <a:solidFill>
                  <a:srgbClr val="00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heard</a:t>
            </a:r>
            <a:r>
              <a:rPr lang="fr-FR" kern="0" dirty="0" smtClean="0">
                <a:solidFill>
                  <a:srgbClr val="00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kern="0" dirty="0">
                <a:solidFill>
                  <a:srgbClr val="00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</a:p>
          <a:p>
            <a:endParaRPr lang="fr-FR" kern="0" dirty="0">
              <a:solidFill>
                <a:srgbClr val="000066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fr-FR" kern="0" dirty="0" err="1" smtClean="0">
                <a:solidFill>
                  <a:srgbClr val="00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Avoid</a:t>
            </a:r>
            <a:r>
              <a:rPr lang="fr-FR" kern="0" dirty="0" smtClean="0">
                <a:solidFill>
                  <a:srgbClr val="00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kern="0" dirty="0" err="1">
                <a:solidFill>
                  <a:srgbClr val="00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creating</a:t>
            </a:r>
            <a:r>
              <a:rPr lang="fr-FR" kern="0" dirty="0">
                <a:solidFill>
                  <a:srgbClr val="00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b="1" kern="0" dirty="0" err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additional</a:t>
            </a:r>
            <a:r>
              <a:rPr lang="fr-FR" b="1" kern="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structures and silos at country </a:t>
            </a:r>
            <a:r>
              <a:rPr lang="fr-FR" b="1" kern="0" dirty="0" err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level</a:t>
            </a:r>
            <a:r>
              <a:rPr lang="fr-FR" b="1" kern="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kern="0" dirty="0">
                <a:solidFill>
                  <a:srgbClr val="00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lang="fr-FR" kern="0" dirty="0" err="1">
                <a:solidFill>
                  <a:srgbClr val="00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Need</a:t>
            </a:r>
            <a:r>
              <a:rPr lang="fr-FR" kern="0" dirty="0">
                <a:solidFill>
                  <a:srgbClr val="00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to </a:t>
            </a:r>
            <a:r>
              <a:rPr lang="fr-FR" kern="0" dirty="0" err="1">
                <a:solidFill>
                  <a:srgbClr val="00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discuss</a:t>
            </a:r>
            <a:r>
              <a:rPr lang="fr-FR" kern="0" dirty="0">
                <a:solidFill>
                  <a:srgbClr val="00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how to do </a:t>
            </a:r>
            <a:r>
              <a:rPr lang="fr-FR" kern="0" dirty="0" err="1">
                <a:solidFill>
                  <a:srgbClr val="00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it</a:t>
            </a:r>
            <a:r>
              <a:rPr lang="fr-FR" kern="0" dirty="0">
                <a:solidFill>
                  <a:srgbClr val="00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 </a:t>
            </a:r>
          </a:p>
          <a:p>
            <a:endParaRPr lang="fr-FR" kern="0" dirty="0">
              <a:solidFill>
                <a:srgbClr val="000066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fr-FR" kern="0" dirty="0" err="1" smtClean="0">
                <a:solidFill>
                  <a:srgbClr val="00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Get</a:t>
            </a:r>
            <a:r>
              <a:rPr lang="fr-FR" kern="0" dirty="0" smtClean="0">
                <a:solidFill>
                  <a:srgbClr val="00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kern="0" dirty="0">
                <a:solidFill>
                  <a:srgbClr val="00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</a:t>
            </a:r>
            <a:r>
              <a:rPr lang="fr-FR" kern="0" dirty="0" err="1">
                <a:solidFill>
                  <a:srgbClr val="00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clear</a:t>
            </a:r>
            <a:r>
              <a:rPr lang="fr-FR" kern="0" dirty="0">
                <a:solidFill>
                  <a:srgbClr val="00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kern="0" dirty="0" err="1">
                <a:solidFill>
                  <a:srgbClr val="00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commitment</a:t>
            </a:r>
            <a:r>
              <a:rPr lang="fr-FR" kern="0" dirty="0">
                <a:solidFill>
                  <a:srgbClr val="00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on the </a:t>
            </a:r>
            <a:r>
              <a:rPr lang="fr-FR" kern="0" dirty="0" err="1">
                <a:solidFill>
                  <a:srgbClr val="00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level</a:t>
            </a:r>
            <a:r>
              <a:rPr lang="fr-FR" kern="0" dirty="0">
                <a:solidFill>
                  <a:srgbClr val="00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of </a:t>
            </a:r>
            <a:r>
              <a:rPr lang="fr-FR" b="1" kern="0" dirty="0" err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ressoruces</a:t>
            </a:r>
            <a:r>
              <a:rPr lang="fr-FR" b="1" kern="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b="1" kern="0" dirty="0" err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dedicate</a:t>
            </a:r>
            <a:r>
              <a:rPr lang="fr-FR" b="1" kern="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to CSO </a:t>
            </a:r>
            <a:r>
              <a:rPr lang="fr-FR" b="1" kern="0" dirty="0" err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mechanism</a:t>
            </a:r>
            <a:r>
              <a:rPr lang="fr-FR" b="1" kern="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fr-FR" kern="0" dirty="0">
              <a:solidFill>
                <a:srgbClr val="000066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fr-FR" kern="0" dirty="0">
              <a:solidFill>
                <a:srgbClr val="000066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1084" y="5867672"/>
            <a:ext cx="1942431" cy="8179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9971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2327564"/>
            <a:ext cx="10515600" cy="4162850"/>
          </a:xfrm>
        </p:spPr>
        <p:txBody>
          <a:bodyPr>
            <a:normAutofit/>
          </a:bodyPr>
          <a:lstStyle/>
          <a:p>
            <a:r>
              <a:rPr lang="fr-FR" dirty="0"/>
              <a:t>“</a:t>
            </a:r>
            <a:r>
              <a:rPr lang="fr-FR" kern="0" dirty="0">
                <a:solidFill>
                  <a:srgbClr val="00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</a:t>
            </a:r>
            <a:r>
              <a:rPr lang="fr-FR" kern="0" dirty="0" err="1">
                <a:solidFill>
                  <a:srgbClr val="00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role</a:t>
            </a:r>
            <a:r>
              <a:rPr lang="fr-FR" kern="0" dirty="0">
                <a:solidFill>
                  <a:srgbClr val="00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kern="0" dirty="0" err="1">
                <a:solidFill>
                  <a:srgbClr val="00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that</a:t>
            </a:r>
            <a:r>
              <a:rPr lang="fr-FR" kern="0" dirty="0">
                <a:solidFill>
                  <a:srgbClr val="00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civil </a:t>
            </a:r>
            <a:r>
              <a:rPr lang="fr-FR" kern="0" dirty="0" smtClean="0">
                <a:solidFill>
                  <a:srgbClr val="00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society </a:t>
            </a:r>
            <a:r>
              <a:rPr lang="fr-FR" kern="0" dirty="0" err="1">
                <a:solidFill>
                  <a:srgbClr val="00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plays</a:t>
            </a:r>
            <a:r>
              <a:rPr lang="fr-FR" kern="0" dirty="0">
                <a:solidFill>
                  <a:srgbClr val="00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in </a:t>
            </a:r>
            <a:r>
              <a:rPr lang="fr-FR" b="1" kern="0" dirty="0" err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achievingd</a:t>
            </a:r>
            <a:r>
              <a:rPr lang="fr-FR" b="1" kern="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b="1" kern="0" dirty="0" err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better</a:t>
            </a:r>
            <a:r>
              <a:rPr lang="fr-FR" b="1" kern="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b="1" kern="0" dirty="0" err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health</a:t>
            </a:r>
            <a:r>
              <a:rPr lang="fr-FR" b="1" kern="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b="1" kern="0" dirty="0" err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outcomes</a:t>
            </a:r>
            <a:r>
              <a:rPr lang="fr-FR" b="1" kern="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and outputs at the country </a:t>
            </a:r>
            <a:r>
              <a:rPr lang="fr-FR" b="1" kern="0" dirty="0" err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level</a:t>
            </a:r>
            <a:r>
              <a:rPr lang="fr-FR" b="1" kern="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kern="0" dirty="0" err="1">
                <a:solidFill>
                  <a:srgbClr val="00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is</a:t>
            </a:r>
            <a:r>
              <a:rPr lang="fr-FR" kern="0" dirty="0">
                <a:solidFill>
                  <a:srgbClr val="00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kern="0" dirty="0" err="1">
                <a:solidFill>
                  <a:srgbClr val="00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critical</a:t>
            </a:r>
            <a:r>
              <a:rPr lang="fr-FR" kern="0" dirty="0">
                <a:solidFill>
                  <a:srgbClr val="00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endParaRPr lang="fr-FR" kern="0" dirty="0" smtClean="0">
              <a:solidFill>
                <a:srgbClr val="000066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fr-FR" kern="0" dirty="0" smtClean="0">
                <a:solidFill>
                  <a:srgbClr val="00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Civil </a:t>
            </a:r>
            <a:r>
              <a:rPr lang="fr-FR" kern="0" dirty="0">
                <a:solidFill>
                  <a:srgbClr val="00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Society </a:t>
            </a:r>
            <a:r>
              <a:rPr lang="fr-FR" kern="0" dirty="0" err="1">
                <a:solidFill>
                  <a:srgbClr val="00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Organizations</a:t>
            </a:r>
            <a:r>
              <a:rPr lang="fr-FR" kern="0" dirty="0">
                <a:solidFill>
                  <a:srgbClr val="00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kern="0" dirty="0" err="1">
                <a:solidFill>
                  <a:srgbClr val="00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possess</a:t>
            </a:r>
            <a:r>
              <a:rPr lang="fr-FR" kern="0" dirty="0">
                <a:solidFill>
                  <a:srgbClr val="00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a </a:t>
            </a:r>
            <a:r>
              <a:rPr lang="fr-FR" kern="0" dirty="0" err="1">
                <a:solidFill>
                  <a:srgbClr val="00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wealth</a:t>
            </a:r>
            <a:r>
              <a:rPr lang="fr-FR" kern="0" dirty="0">
                <a:solidFill>
                  <a:srgbClr val="00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of </a:t>
            </a:r>
            <a:r>
              <a:rPr lang="fr-FR" kern="0" dirty="0" err="1">
                <a:solidFill>
                  <a:srgbClr val="00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experience</a:t>
            </a:r>
            <a:r>
              <a:rPr lang="fr-FR" kern="0" dirty="0">
                <a:solidFill>
                  <a:srgbClr val="00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and </a:t>
            </a:r>
            <a:r>
              <a:rPr lang="fr-FR" kern="0" dirty="0" err="1">
                <a:solidFill>
                  <a:srgbClr val="00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provide</a:t>
            </a:r>
            <a:r>
              <a:rPr lang="fr-FR" kern="0" dirty="0">
                <a:solidFill>
                  <a:srgbClr val="00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insight </a:t>
            </a:r>
            <a:r>
              <a:rPr lang="fr-FR" kern="0" dirty="0" err="1">
                <a:solidFill>
                  <a:srgbClr val="00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into</a:t>
            </a:r>
            <a:r>
              <a:rPr lang="fr-FR" kern="0" dirty="0">
                <a:solidFill>
                  <a:srgbClr val="00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b="1" kern="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gaps of </a:t>
            </a:r>
            <a:r>
              <a:rPr lang="fr-FR" b="1" kern="0" dirty="0" err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health</a:t>
            </a:r>
            <a:r>
              <a:rPr lang="fr-FR" b="1" kern="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service </a:t>
            </a:r>
            <a:r>
              <a:rPr lang="fr-FR" b="1" kern="0" dirty="0" err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delivery</a:t>
            </a:r>
            <a:r>
              <a:rPr lang="fr-FR" b="1" kern="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and the real, </a:t>
            </a:r>
            <a:r>
              <a:rPr lang="fr-FR" b="1" kern="0" dirty="0" err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practical</a:t>
            </a:r>
            <a:r>
              <a:rPr lang="fr-FR" b="1" kern="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and </a:t>
            </a:r>
            <a:r>
              <a:rPr lang="fr-FR" b="1" kern="0" dirty="0" err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political</a:t>
            </a:r>
            <a:r>
              <a:rPr lang="fr-FR" b="1" kern="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challenges </a:t>
            </a:r>
            <a:r>
              <a:rPr lang="fr-FR" kern="0" dirty="0" err="1">
                <a:solidFill>
                  <a:srgbClr val="00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that</a:t>
            </a:r>
            <a:r>
              <a:rPr lang="fr-FR" kern="0" dirty="0">
                <a:solidFill>
                  <a:srgbClr val="00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kern="0" dirty="0" err="1">
                <a:solidFill>
                  <a:srgbClr val="00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need</a:t>
            </a:r>
            <a:r>
              <a:rPr lang="fr-FR" kern="0" dirty="0">
                <a:solidFill>
                  <a:srgbClr val="00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to </a:t>
            </a:r>
            <a:r>
              <a:rPr lang="fr-FR" kern="0" dirty="0" err="1">
                <a:solidFill>
                  <a:srgbClr val="00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</a:t>
            </a:r>
            <a:r>
              <a:rPr lang="fr-FR" kern="0" dirty="0">
                <a:solidFill>
                  <a:srgbClr val="00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kern="0" dirty="0" err="1">
                <a:solidFill>
                  <a:srgbClr val="00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overcome</a:t>
            </a:r>
            <a:r>
              <a:rPr lang="fr-FR" kern="0" dirty="0">
                <a:solidFill>
                  <a:srgbClr val="00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to </a:t>
            </a:r>
            <a:r>
              <a:rPr lang="fr-FR" kern="0" dirty="0" err="1">
                <a:solidFill>
                  <a:srgbClr val="00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make</a:t>
            </a:r>
            <a:r>
              <a:rPr lang="fr-FR" kern="0" dirty="0">
                <a:solidFill>
                  <a:srgbClr val="00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kern="0" dirty="0" err="1">
                <a:solidFill>
                  <a:srgbClr val="00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progress</a:t>
            </a:r>
            <a:r>
              <a:rPr lang="fr-FR" kern="0" dirty="0">
                <a:solidFill>
                  <a:srgbClr val="00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in </a:t>
            </a:r>
            <a:r>
              <a:rPr lang="fr-FR" kern="0" dirty="0" err="1">
                <a:solidFill>
                  <a:srgbClr val="00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achieving</a:t>
            </a:r>
            <a:r>
              <a:rPr lang="fr-FR" kern="0" dirty="0">
                <a:solidFill>
                  <a:srgbClr val="00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kern="0" dirty="0" err="1">
                <a:solidFill>
                  <a:srgbClr val="00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improved</a:t>
            </a:r>
            <a:r>
              <a:rPr lang="fr-FR" kern="0" dirty="0">
                <a:solidFill>
                  <a:srgbClr val="00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kern="0" dirty="0" err="1">
                <a:solidFill>
                  <a:srgbClr val="00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health</a:t>
            </a:r>
            <a:r>
              <a:rPr lang="fr-FR" kern="0" dirty="0">
                <a:solidFill>
                  <a:srgbClr val="00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kern="0" dirty="0" err="1">
                <a:solidFill>
                  <a:srgbClr val="00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outcomes</a:t>
            </a:r>
            <a:r>
              <a:rPr lang="fr-FR" kern="0" dirty="0">
                <a:solidFill>
                  <a:srgbClr val="00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and </a:t>
            </a:r>
            <a:r>
              <a:rPr lang="fr-FR" kern="0" dirty="0" err="1">
                <a:solidFill>
                  <a:srgbClr val="00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status</a:t>
            </a:r>
            <a:r>
              <a:rPr lang="fr-FR" kern="0" dirty="0">
                <a:solidFill>
                  <a:srgbClr val="00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endParaRPr lang="fr-FR" kern="0" dirty="0" smtClean="0">
              <a:solidFill>
                <a:srgbClr val="000066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fr-FR" kern="0" dirty="0" err="1" smtClean="0">
                <a:solidFill>
                  <a:srgbClr val="00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They</a:t>
            </a:r>
            <a:r>
              <a:rPr lang="fr-FR" kern="0" dirty="0" smtClean="0">
                <a:solidFill>
                  <a:srgbClr val="00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kern="0" dirty="0" err="1">
                <a:solidFill>
                  <a:srgbClr val="00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also</a:t>
            </a:r>
            <a:r>
              <a:rPr lang="fr-FR" kern="0" dirty="0">
                <a:solidFill>
                  <a:srgbClr val="00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have hands- </a:t>
            </a:r>
            <a:r>
              <a:rPr lang="fr-FR" b="1" kern="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on </a:t>
            </a:r>
            <a:r>
              <a:rPr lang="fr-FR" b="1" kern="0" dirty="0" err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experience</a:t>
            </a:r>
            <a:r>
              <a:rPr lang="fr-FR" b="1" kern="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and </a:t>
            </a:r>
            <a:r>
              <a:rPr lang="fr-FR" b="1" kern="0" dirty="0" err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knowledge</a:t>
            </a:r>
            <a:r>
              <a:rPr lang="fr-FR" b="1" kern="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of </a:t>
            </a:r>
            <a:r>
              <a:rPr lang="fr-FR" b="1" kern="0" dirty="0" err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what</a:t>
            </a:r>
            <a:r>
              <a:rPr lang="fr-FR" b="1" kern="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b="1" kern="0" dirty="0" err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works</a:t>
            </a:r>
            <a:r>
              <a:rPr lang="fr-FR" b="1" kern="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in </a:t>
            </a:r>
            <a:r>
              <a:rPr lang="fr-FR" b="1" kern="0" dirty="0" err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many</a:t>
            </a:r>
            <a:r>
              <a:rPr lang="fr-FR" b="1" kern="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b="1" kern="0" dirty="0" err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different</a:t>
            </a:r>
            <a:r>
              <a:rPr lang="fr-FR" b="1" kern="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settings for </a:t>
            </a:r>
            <a:r>
              <a:rPr lang="fr-FR" b="1" kern="0" dirty="0" err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various</a:t>
            </a:r>
            <a:r>
              <a:rPr lang="fr-FR" b="1" kern="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b="1" kern="0" dirty="0" err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communities</a:t>
            </a:r>
            <a:r>
              <a:rPr lang="fr-FR" b="1" kern="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kern="0" dirty="0" err="1">
                <a:solidFill>
                  <a:srgbClr val="00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that</a:t>
            </a:r>
            <a:r>
              <a:rPr lang="fr-FR" kern="0" dirty="0">
                <a:solidFill>
                  <a:srgbClr val="00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kern="0" dirty="0" err="1">
                <a:solidFill>
                  <a:srgbClr val="00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can</a:t>
            </a:r>
            <a:r>
              <a:rPr lang="fr-FR" kern="0" dirty="0">
                <a:solidFill>
                  <a:srgbClr val="00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kern="0" dirty="0" err="1">
                <a:solidFill>
                  <a:srgbClr val="00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offer</a:t>
            </a:r>
            <a:r>
              <a:rPr lang="fr-FR" kern="0" dirty="0">
                <a:solidFill>
                  <a:srgbClr val="00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solutions to </a:t>
            </a:r>
            <a:r>
              <a:rPr lang="fr-FR" kern="0" dirty="0" err="1">
                <a:solidFill>
                  <a:srgbClr val="00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some</a:t>
            </a:r>
            <a:r>
              <a:rPr lang="fr-FR" kern="0" dirty="0">
                <a:solidFill>
                  <a:srgbClr val="00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of </a:t>
            </a:r>
            <a:r>
              <a:rPr lang="fr-FR" kern="0" dirty="0" err="1">
                <a:solidFill>
                  <a:srgbClr val="00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these</a:t>
            </a:r>
            <a:r>
              <a:rPr lang="fr-FR" kern="0" dirty="0">
                <a:solidFill>
                  <a:srgbClr val="00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challenges.”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838200" y="351151"/>
            <a:ext cx="10515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b="1" kern="0" dirty="0">
                <a:solidFill>
                  <a:srgbClr val="00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Guidance on Civil Society Engagement in Country </a:t>
            </a:r>
            <a:r>
              <a:rPr lang="fr-FR" sz="3600" b="1" kern="0" dirty="0" err="1">
                <a:solidFill>
                  <a:srgbClr val="00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Health</a:t>
            </a:r>
            <a:r>
              <a:rPr lang="fr-FR" sz="3600" b="1" kern="0" dirty="0">
                <a:solidFill>
                  <a:srgbClr val="00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3600" b="1" kern="0" dirty="0" err="1" smtClean="0">
                <a:solidFill>
                  <a:srgbClr val="00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Sector</a:t>
            </a:r>
            <a:r>
              <a:rPr lang="fr-FR" sz="3600" b="1" kern="0" dirty="0" smtClean="0">
                <a:solidFill>
                  <a:srgbClr val="00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3600" b="1" kern="0" dirty="0">
                <a:solidFill>
                  <a:srgbClr val="00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Teams. 2012. International </a:t>
            </a:r>
            <a:r>
              <a:rPr lang="fr-FR" sz="3600" b="1" kern="0" dirty="0" err="1">
                <a:solidFill>
                  <a:srgbClr val="00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Health</a:t>
            </a:r>
            <a:r>
              <a:rPr lang="fr-FR" sz="3600" b="1" kern="0" dirty="0">
                <a:solidFill>
                  <a:srgbClr val="00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3600" b="1" kern="0" dirty="0" err="1">
                <a:solidFill>
                  <a:srgbClr val="00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Partnerships</a:t>
            </a:r>
            <a:r>
              <a:rPr lang="fr-FR" sz="3600" b="1" kern="0" dirty="0">
                <a:solidFill>
                  <a:srgbClr val="00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</a:p>
        </p:txBody>
      </p:sp>
      <p:pic>
        <p:nvPicPr>
          <p:cNvPr id="6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1084" y="5867672"/>
            <a:ext cx="1942431" cy="8179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9071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 bwMode="auto">
          <a:xfrm>
            <a:off x="1285875" y="157163"/>
            <a:ext cx="9144000" cy="1238270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96CCEE"/>
            </a:outerShd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ctr" defTabSz="911602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66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defRPr>
            </a:lvl1pPr>
            <a:lvl2pPr algn="ctr" defTabSz="911602" rtl="0" fontAlgn="base">
              <a:spcBef>
                <a:spcPct val="0"/>
              </a:spcBef>
              <a:spcAft>
                <a:spcPct val="0"/>
              </a:spcAft>
              <a:defRPr sz="3500" b="1">
                <a:solidFill>
                  <a:srgbClr val="000066"/>
                </a:solidFill>
                <a:latin typeface="Arial" charset="0"/>
                <a:cs typeface="Arial" charset="0"/>
              </a:defRPr>
            </a:lvl2pPr>
            <a:lvl3pPr algn="ctr" defTabSz="911602" rtl="0" fontAlgn="base">
              <a:spcBef>
                <a:spcPct val="0"/>
              </a:spcBef>
              <a:spcAft>
                <a:spcPct val="0"/>
              </a:spcAft>
              <a:defRPr sz="3500" b="1">
                <a:solidFill>
                  <a:srgbClr val="000066"/>
                </a:solidFill>
                <a:latin typeface="Arial" charset="0"/>
                <a:cs typeface="Arial" charset="0"/>
              </a:defRPr>
            </a:lvl3pPr>
            <a:lvl4pPr algn="ctr" defTabSz="911602" rtl="0" fontAlgn="base">
              <a:spcBef>
                <a:spcPct val="0"/>
              </a:spcBef>
              <a:spcAft>
                <a:spcPct val="0"/>
              </a:spcAft>
              <a:defRPr sz="3500" b="1">
                <a:solidFill>
                  <a:srgbClr val="000066"/>
                </a:solidFill>
                <a:latin typeface="Arial" charset="0"/>
                <a:cs typeface="Arial" charset="0"/>
              </a:defRPr>
            </a:lvl4pPr>
            <a:lvl5pPr algn="ctr" defTabSz="911602" rtl="0" fontAlgn="base">
              <a:spcBef>
                <a:spcPct val="0"/>
              </a:spcBef>
              <a:spcAft>
                <a:spcPct val="0"/>
              </a:spcAft>
              <a:defRPr sz="3500" b="1">
                <a:solidFill>
                  <a:srgbClr val="000066"/>
                </a:solidFill>
                <a:latin typeface="Arial" charset="0"/>
                <a:cs typeface="Arial" charset="0"/>
              </a:defRPr>
            </a:lvl5pPr>
            <a:lvl6pPr marL="399602" algn="ctr" defTabSz="911602" rtl="0" fontAlgn="base">
              <a:spcBef>
                <a:spcPct val="0"/>
              </a:spcBef>
              <a:spcAft>
                <a:spcPct val="0"/>
              </a:spcAft>
              <a:defRPr sz="3500" b="1">
                <a:solidFill>
                  <a:srgbClr val="000066"/>
                </a:solidFill>
                <a:latin typeface="Arial" charset="0"/>
                <a:cs typeface="Arial" charset="0"/>
              </a:defRPr>
            </a:lvl6pPr>
            <a:lvl7pPr marL="799204" algn="ctr" defTabSz="911602" rtl="0" fontAlgn="base">
              <a:spcBef>
                <a:spcPct val="0"/>
              </a:spcBef>
              <a:spcAft>
                <a:spcPct val="0"/>
              </a:spcAft>
              <a:defRPr sz="3500" b="1">
                <a:solidFill>
                  <a:srgbClr val="000066"/>
                </a:solidFill>
                <a:latin typeface="Arial" charset="0"/>
                <a:cs typeface="Arial" charset="0"/>
              </a:defRPr>
            </a:lvl7pPr>
            <a:lvl8pPr marL="1198816" algn="ctr" defTabSz="911602" rtl="0" fontAlgn="base">
              <a:spcBef>
                <a:spcPct val="0"/>
              </a:spcBef>
              <a:spcAft>
                <a:spcPct val="0"/>
              </a:spcAft>
              <a:defRPr sz="3500" b="1">
                <a:solidFill>
                  <a:srgbClr val="000066"/>
                </a:solidFill>
                <a:latin typeface="Arial" charset="0"/>
                <a:cs typeface="Arial" charset="0"/>
              </a:defRPr>
            </a:lvl8pPr>
            <a:lvl9pPr marL="1598422" algn="ctr" defTabSz="911602" rtl="0" fontAlgn="base">
              <a:spcBef>
                <a:spcPct val="0"/>
              </a:spcBef>
              <a:spcAft>
                <a:spcPct val="0"/>
              </a:spcAft>
              <a:defRPr sz="3500" b="1">
                <a:solidFill>
                  <a:srgbClr val="000066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0" algn="ctr" defTabSz="91160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600" b="1" i="0" u="none" strike="noStrike" kern="0" cap="none" spc="0" normalizeH="0" baseline="0" noProof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Calibri" panose="020F0502020204030204" pitchFamily="34" charset="0"/>
                <a:ea typeface=""/>
                <a:cs typeface="Calibri" panose="020F0502020204030204" pitchFamily="34" charset="0"/>
              </a:rPr>
              <a:t>UHC 2030 structure</a:t>
            </a:r>
            <a:endParaRPr kumimoji="0" lang="en-GB" sz="3600" b="1" i="0" u="none" strike="noStrike" kern="0" cap="none" spc="0" normalizeH="0" baseline="0" noProof="0" dirty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Calibri" panose="020F0502020204030204" pitchFamily="34" charset="0"/>
              <a:ea typeface=""/>
              <a:cs typeface="Calibri" panose="020F0502020204030204" pitchFamily="34" charset="0"/>
            </a:endParaRPr>
          </a:p>
        </p:txBody>
      </p:sp>
      <p:pic>
        <p:nvPicPr>
          <p:cNvPr id="7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96784" y="5792721"/>
            <a:ext cx="1942431" cy="817962"/>
          </a:xfrm>
          <a:prstGeom prst="rect">
            <a:avLst/>
          </a:prstGeom>
        </p:spPr>
      </p:pic>
      <p:pic>
        <p:nvPicPr>
          <p:cNvPr id="2" name="Imag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2820" y="1316181"/>
            <a:ext cx="7813964" cy="52945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6165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04801" y="365125"/>
            <a:ext cx="11049000" cy="1325563"/>
          </a:xfrm>
        </p:spPr>
        <p:txBody>
          <a:bodyPr>
            <a:normAutofit/>
          </a:bodyPr>
          <a:lstStyle/>
          <a:p>
            <a:r>
              <a:rPr lang="fr-FR" b="1" kern="0" dirty="0" smtClean="0">
                <a:solidFill>
                  <a:srgbClr val="00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IHP</a:t>
            </a:r>
            <a:r>
              <a:rPr lang="fr-FR" b="1" kern="0" dirty="0">
                <a:solidFill>
                  <a:srgbClr val="00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+ CSO </a:t>
            </a:r>
            <a:r>
              <a:rPr lang="fr-FR" b="1" kern="0" dirty="0" smtClean="0">
                <a:solidFill>
                  <a:srgbClr val="00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engagement </a:t>
            </a:r>
            <a:r>
              <a:rPr lang="fr-FR" b="1" kern="0" dirty="0" err="1" smtClean="0">
                <a:solidFill>
                  <a:srgbClr val="00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mechanism</a:t>
            </a:r>
            <a:r>
              <a:rPr lang="fr-FR" b="1" kern="0" dirty="0" smtClean="0">
                <a:solidFill>
                  <a:srgbClr val="00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fr-FR" b="1" kern="0" dirty="0">
              <a:solidFill>
                <a:srgbClr val="000066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71501" y="1690688"/>
            <a:ext cx="10515600" cy="4433021"/>
          </a:xfrm>
        </p:spPr>
        <p:txBody>
          <a:bodyPr>
            <a:normAutofit lnSpcReduction="10000"/>
          </a:bodyPr>
          <a:lstStyle/>
          <a:p>
            <a:pPr lvl="1"/>
            <a:r>
              <a:rPr lang="fr-FR" sz="4400" b="1" kern="0" dirty="0" err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Represented</a:t>
            </a:r>
            <a:r>
              <a:rPr lang="fr-FR" sz="4400" b="1" kern="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4400" kern="0" dirty="0" smtClean="0">
                <a:solidFill>
                  <a:srgbClr val="00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 </a:t>
            </a:r>
            <a:r>
              <a:rPr lang="fr-FR" sz="4400" kern="0" dirty="0">
                <a:solidFill>
                  <a:srgbClr val="00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IHP+ bodies </a:t>
            </a:r>
          </a:p>
          <a:p>
            <a:pPr lvl="1"/>
            <a:endParaRPr lang="fr-FR" sz="4400" kern="0" dirty="0" smtClean="0">
              <a:solidFill>
                <a:srgbClr val="000066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r>
              <a:rPr lang="fr-FR" sz="4400" b="1" kern="0" dirty="0" err="1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Reflected</a:t>
            </a:r>
            <a:r>
              <a:rPr lang="fr-FR" sz="4400" b="1" kern="0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4400" kern="0" dirty="0">
                <a:solidFill>
                  <a:srgbClr val="00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 IHP+ </a:t>
            </a:r>
            <a:r>
              <a:rPr lang="fr-FR" sz="4400" kern="0" dirty="0" smtClean="0">
                <a:solidFill>
                  <a:srgbClr val="00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guidelines</a:t>
            </a:r>
          </a:p>
          <a:p>
            <a:pPr lvl="1"/>
            <a:endParaRPr lang="fr-FR" sz="4400" kern="0" dirty="0" smtClean="0">
              <a:solidFill>
                <a:srgbClr val="000066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r>
              <a:rPr lang="fr-FR" sz="4400" b="1" kern="0" dirty="0" err="1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Supporting</a:t>
            </a:r>
            <a:r>
              <a:rPr lang="fr-FR" sz="4400" b="1" kern="0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4400" b="1" kern="0" dirty="0" err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advocacy</a:t>
            </a:r>
            <a:r>
              <a:rPr lang="fr-FR" sz="4400" b="1" kern="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4400" kern="0" dirty="0">
                <a:solidFill>
                  <a:srgbClr val="00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of country-</a:t>
            </a:r>
            <a:r>
              <a:rPr lang="fr-FR" sz="4400" kern="0" dirty="0" err="1">
                <a:solidFill>
                  <a:srgbClr val="00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based</a:t>
            </a:r>
            <a:r>
              <a:rPr lang="fr-FR" sz="4400" kern="0" dirty="0">
                <a:solidFill>
                  <a:srgbClr val="00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4400" kern="0" dirty="0" err="1">
                <a:solidFill>
                  <a:srgbClr val="00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CSOs</a:t>
            </a:r>
            <a:r>
              <a:rPr lang="fr-FR" sz="4400" kern="0" dirty="0">
                <a:solidFill>
                  <a:srgbClr val="00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to engage in </a:t>
            </a:r>
            <a:r>
              <a:rPr lang="fr-FR" sz="4400" kern="0" dirty="0" err="1">
                <a:solidFill>
                  <a:srgbClr val="00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health</a:t>
            </a:r>
            <a:r>
              <a:rPr lang="fr-FR" sz="4400" kern="0" dirty="0">
                <a:solidFill>
                  <a:srgbClr val="00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4400" kern="0" dirty="0" err="1">
                <a:solidFill>
                  <a:srgbClr val="00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sector</a:t>
            </a:r>
            <a:r>
              <a:rPr lang="fr-FR" sz="4400" kern="0" dirty="0">
                <a:solidFill>
                  <a:srgbClr val="00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dialogue and </a:t>
            </a:r>
            <a:r>
              <a:rPr lang="fr-FR" sz="4400" kern="0" dirty="0" err="1">
                <a:solidFill>
                  <a:srgbClr val="00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processes</a:t>
            </a:r>
            <a:r>
              <a:rPr lang="fr-FR" sz="4400" kern="0" dirty="0">
                <a:solidFill>
                  <a:srgbClr val="00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–HPAF </a:t>
            </a:r>
            <a:endParaRPr lang="fr-FR" sz="4400" kern="0" dirty="0" smtClean="0">
              <a:solidFill>
                <a:srgbClr val="000066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2"/>
            <a:endParaRPr lang="en-GB" sz="4400" dirty="0"/>
          </a:p>
          <a:p>
            <a:pPr lvl="2"/>
            <a:endParaRPr lang="fr-FR" sz="4400" kern="0" dirty="0">
              <a:solidFill>
                <a:srgbClr val="000066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fr-FR" sz="4400" dirty="0"/>
          </a:p>
        </p:txBody>
      </p:sp>
    </p:spTree>
    <p:extLst>
      <p:ext uri="{BB962C8B-B14F-4D97-AF65-F5344CB8AC3E}">
        <p14:creationId xmlns:p14="http://schemas.microsoft.com/office/powerpoint/2010/main" val="1464542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7" y="894637"/>
            <a:ext cx="1792576" cy="823912"/>
          </a:xfrm>
        </p:spPr>
        <p:txBody>
          <a:bodyPr/>
          <a:lstStyle/>
          <a:p>
            <a:r>
              <a:rPr lang="fr-FR" dirty="0" smtClean="0"/>
              <a:t>I</a:t>
            </a:r>
            <a:r>
              <a:rPr lang="fr-FR" kern="0" dirty="0" smtClean="0">
                <a:solidFill>
                  <a:srgbClr val="00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mpact</a:t>
            </a:r>
            <a:endParaRPr lang="fr-FR" kern="0" dirty="0">
              <a:solidFill>
                <a:srgbClr val="000066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7" y="1834038"/>
            <a:ext cx="5157787" cy="4589463"/>
          </a:xfrm>
        </p:spPr>
        <p:txBody>
          <a:bodyPr/>
          <a:lstStyle/>
          <a:p>
            <a:pPr marL="228600" lvl="1">
              <a:spcBef>
                <a:spcPts val="1000"/>
              </a:spcBef>
            </a:pPr>
            <a:r>
              <a:rPr lang="en-GB" sz="2800" kern="0" dirty="0" smtClean="0">
                <a:solidFill>
                  <a:srgbClr val="00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Participation </a:t>
            </a:r>
            <a:r>
              <a:rPr lang="en-GB" sz="2800" kern="0" dirty="0">
                <a:solidFill>
                  <a:srgbClr val="00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is </a:t>
            </a:r>
            <a:r>
              <a:rPr lang="en-GB" sz="2800" b="1" kern="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increasing in health planning and policies </a:t>
            </a:r>
            <a:r>
              <a:rPr lang="en-GB" sz="2800" kern="0" dirty="0" smtClean="0">
                <a:solidFill>
                  <a:srgbClr val="00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since </a:t>
            </a:r>
            <a:r>
              <a:rPr lang="en-GB" sz="2800" kern="0" dirty="0">
                <a:solidFill>
                  <a:srgbClr val="00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2005 </a:t>
            </a:r>
          </a:p>
          <a:p>
            <a:pPr marL="228600" lvl="1">
              <a:spcBef>
                <a:spcPts val="1000"/>
              </a:spcBef>
            </a:pPr>
            <a:r>
              <a:rPr lang="en-GB" sz="2800" kern="0" dirty="0">
                <a:solidFill>
                  <a:srgbClr val="00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Unmet need for broad CS engagement to </a:t>
            </a:r>
            <a:r>
              <a:rPr lang="en-GB" sz="2800" b="1" kern="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address cross-cutting systemic issues</a:t>
            </a:r>
          </a:p>
          <a:p>
            <a:pPr marL="228600" lvl="1">
              <a:spcBef>
                <a:spcPts val="1000"/>
              </a:spcBef>
            </a:pPr>
            <a:r>
              <a:rPr lang="en-GB" sz="2800" kern="0" dirty="0">
                <a:solidFill>
                  <a:srgbClr val="00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Seen as a </a:t>
            </a:r>
            <a:r>
              <a:rPr lang="en-GB" sz="2800" b="1" kern="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reliable source of evidence</a:t>
            </a:r>
            <a:r>
              <a:rPr lang="en-GB" sz="2800" b="1" kern="0" dirty="0">
                <a:solidFill>
                  <a:srgbClr val="00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marL="228600" lvl="1">
              <a:spcBef>
                <a:spcPts val="1000"/>
              </a:spcBef>
            </a:pPr>
            <a:endParaRPr lang="en-GB" dirty="0" smtClean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927259"/>
            <a:ext cx="5183188" cy="791290"/>
          </a:xfrm>
        </p:spPr>
        <p:txBody>
          <a:bodyPr>
            <a:normAutofit/>
          </a:bodyPr>
          <a:lstStyle/>
          <a:p>
            <a:r>
              <a:rPr lang="fr-FR" kern="0" smtClean="0">
                <a:solidFill>
                  <a:srgbClr val="00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Challenges</a:t>
            </a:r>
            <a:endParaRPr lang="fr-FR" kern="0" dirty="0">
              <a:solidFill>
                <a:srgbClr val="000066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1834038"/>
            <a:ext cx="5183188" cy="4489371"/>
          </a:xfrm>
        </p:spPr>
        <p:txBody>
          <a:bodyPr>
            <a:normAutofit/>
          </a:bodyPr>
          <a:lstStyle/>
          <a:p>
            <a:r>
              <a:rPr lang="fr-FR" kern="0" dirty="0" err="1">
                <a:solidFill>
                  <a:srgbClr val="00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Less</a:t>
            </a:r>
            <a:r>
              <a:rPr lang="fr-FR" kern="0" dirty="0">
                <a:solidFill>
                  <a:srgbClr val="00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participation </a:t>
            </a:r>
            <a:r>
              <a:rPr lang="fr-FR" kern="0" dirty="0" err="1">
                <a:solidFill>
                  <a:srgbClr val="00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when</a:t>
            </a:r>
            <a:r>
              <a:rPr lang="fr-FR" kern="0" dirty="0">
                <a:solidFill>
                  <a:srgbClr val="00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b="1" kern="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key </a:t>
            </a:r>
            <a:r>
              <a:rPr lang="fr-FR" b="1" kern="0" dirty="0" err="1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decisions</a:t>
            </a:r>
            <a:r>
              <a:rPr lang="fr-FR" b="1" kern="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are </a:t>
            </a:r>
            <a:r>
              <a:rPr lang="fr-FR" b="1" kern="0" dirty="0" err="1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taken</a:t>
            </a:r>
            <a:r>
              <a:rPr lang="fr-FR" b="1" kern="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r>
              <a:rPr lang="fr-FR" kern="0" dirty="0">
                <a:solidFill>
                  <a:srgbClr val="00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HPAF</a:t>
            </a:r>
            <a:r>
              <a:rPr lang="fr-FR" b="1" kern="0" dirty="0">
                <a:solidFill>
                  <a:srgbClr val="00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b="1" kern="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not a </a:t>
            </a:r>
            <a:r>
              <a:rPr lang="fr-FR" b="1" kern="0" dirty="0" err="1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scale</a:t>
            </a:r>
            <a:r>
              <a:rPr lang="fr-FR" b="1" kern="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kern="0" dirty="0">
                <a:solidFill>
                  <a:srgbClr val="00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 show </a:t>
            </a:r>
            <a:r>
              <a:rPr lang="fr-FR" kern="0" dirty="0" err="1">
                <a:solidFill>
                  <a:srgbClr val="00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significant</a:t>
            </a:r>
            <a:r>
              <a:rPr lang="fr-FR" kern="0" dirty="0">
                <a:solidFill>
                  <a:srgbClr val="00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kern="0" dirty="0" err="1">
                <a:solidFill>
                  <a:srgbClr val="00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progress</a:t>
            </a:r>
            <a:r>
              <a:rPr lang="fr-FR" kern="0" dirty="0">
                <a:solidFill>
                  <a:srgbClr val="00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r>
              <a:rPr lang="fr-FR" kern="0" dirty="0" err="1">
                <a:solidFill>
                  <a:srgbClr val="00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Lack</a:t>
            </a:r>
            <a:r>
              <a:rPr lang="fr-FR" kern="0" dirty="0">
                <a:solidFill>
                  <a:srgbClr val="00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of </a:t>
            </a:r>
            <a:r>
              <a:rPr lang="fr-FR" b="1" kern="0" dirty="0" err="1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community</a:t>
            </a:r>
            <a:r>
              <a:rPr lang="fr-FR" b="1" kern="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b="1" kern="0" dirty="0" err="1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involvement</a:t>
            </a:r>
            <a:endParaRPr lang="fr-FR" b="1" kern="0" dirty="0" smtClean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fr-FR" kern="0" dirty="0" err="1">
                <a:solidFill>
                  <a:srgbClr val="00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Weak</a:t>
            </a:r>
            <a:r>
              <a:rPr lang="fr-FR" kern="0" dirty="0">
                <a:solidFill>
                  <a:srgbClr val="00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kern="0" dirty="0" err="1">
                <a:solidFill>
                  <a:srgbClr val="00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link</a:t>
            </a:r>
            <a:r>
              <a:rPr lang="fr-FR" kern="0" dirty="0">
                <a:solidFill>
                  <a:srgbClr val="00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kern="0" dirty="0" err="1">
                <a:solidFill>
                  <a:srgbClr val="00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between</a:t>
            </a:r>
            <a:r>
              <a:rPr lang="fr-FR" kern="0" dirty="0">
                <a:solidFill>
                  <a:srgbClr val="00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b="1" kern="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local, </a:t>
            </a:r>
            <a:r>
              <a:rPr lang="fr-FR" b="1" kern="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national and global  </a:t>
            </a:r>
          </a:p>
          <a:p>
            <a:endParaRPr lang="fr-FR" kern="0" dirty="0">
              <a:solidFill>
                <a:srgbClr val="000066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fr-FR" dirty="0" smtClean="0"/>
          </a:p>
        </p:txBody>
      </p:sp>
      <p:sp>
        <p:nvSpPr>
          <p:cNvPr id="9" name="Titre 1"/>
          <p:cNvSpPr>
            <a:spLocks noGrp="1"/>
          </p:cNvSpPr>
          <p:nvPr>
            <p:ph type="title"/>
          </p:nvPr>
        </p:nvSpPr>
        <p:spPr>
          <a:xfrm>
            <a:off x="304801" y="365125"/>
            <a:ext cx="11049000" cy="798657"/>
          </a:xfrm>
        </p:spPr>
        <p:txBody>
          <a:bodyPr>
            <a:normAutofit/>
          </a:bodyPr>
          <a:lstStyle/>
          <a:p>
            <a:r>
              <a:rPr lang="fr-FR" b="1" kern="0" dirty="0" smtClean="0">
                <a:solidFill>
                  <a:srgbClr val="00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IHP</a:t>
            </a:r>
            <a:r>
              <a:rPr lang="fr-FR" b="1" kern="0" dirty="0">
                <a:solidFill>
                  <a:srgbClr val="00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+ CSO </a:t>
            </a:r>
            <a:r>
              <a:rPr lang="fr-FR" b="1" kern="0" dirty="0" smtClean="0">
                <a:solidFill>
                  <a:srgbClr val="00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engagement </a:t>
            </a:r>
            <a:r>
              <a:rPr lang="fr-FR" b="1" kern="0" dirty="0" err="1" smtClean="0">
                <a:solidFill>
                  <a:srgbClr val="00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mechanism</a:t>
            </a:r>
            <a:r>
              <a:rPr lang="fr-FR" b="1" kern="0" dirty="0" smtClean="0">
                <a:solidFill>
                  <a:srgbClr val="00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fr-FR" b="1" kern="0" dirty="0">
              <a:solidFill>
                <a:srgbClr val="000066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8695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GPSA 2016 partners meeting - Health Workshop </a:t>
            </a:r>
            <a:endParaRPr lang="fr-FR"/>
          </a:p>
        </p:txBody>
      </p:sp>
      <p:pic>
        <p:nvPicPr>
          <p:cNvPr id="5" name="Espace réservé du contenu 3" descr="Capture d'écran 2015-04-21 18.13.52.png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0701" b="-30701"/>
          <a:stretch>
            <a:fillRect/>
          </a:stretch>
        </p:blipFill>
        <p:spPr>
          <a:xfrm>
            <a:off x="398312" y="-715883"/>
            <a:ext cx="11395376" cy="8045346"/>
          </a:xfrm>
        </p:spPr>
      </p:pic>
      <p:pic>
        <p:nvPicPr>
          <p:cNvPr id="6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96784" y="5792721"/>
            <a:ext cx="1942431" cy="8179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2338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kern="0" dirty="0" err="1" smtClean="0">
                <a:solidFill>
                  <a:srgbClr val="00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Comparing</a:t>
            </a:r>
            <a:r>
              <a:rPr lang="fr-FR" b="1" kern="0" dirty="0" smtClean="0">
                <a:solidFill>
                  <a:srgbClr val="00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CSO support </a:t>
            </a:r>
            <a:r>
              <a:rPr lang="fr-FR" b="1" kern="0" dirty="0" err="1" smtClean="0">
                <a:solidFill>
                  <a:srgbClr val="00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frameworks</a:t>
            </a:r>
            <a:r>
              <a:rPr lang="fr-FR" b="1" kern="0" dirty="0" smtClean="0">
                <a:solidFill>
                  <a:srgbClr val="00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b="1" kern="0" dirty="0" err="1" smtClean="0">
                <a:solidFill>
                  <a:srgbClr val="00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from</a:t>
            </a:r>
            <a:r>
              <a:rPr lang="fr-FR" b="1" kern="0" dirty="0" smtClean="0">
                <a:solidFill>
                  <a:srgbClr val="00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b="1" kern="0" dirty="0" smtClean="0">
                <a:solidFill>
                  <a:srgbClr val="00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major </a:t>
            </a:r>
            <a:r>
              <a:rPr lang="fr-FR" b="1" kern="0" dirty="0" err="1" smtClean="0">
                <a:solidFill>
                  <a:srgbClr val="00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GHIs</a:t>
            </a:r>
            <a:r>
              <a:rPr lang="fr-FR" b="1" kern="0" dirty="0" smtClean="0">
                <a:solidFill>
                  <a:srgbClr val="00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28363218"/>
              </p:ext>
            </p:extLst>
          </p:nvPr>
        </p:nvGraphicFramePr>
        <p:xfrm>
          <a:off x="838200" y="1690688"/>
          <a:ext cx="10190019" cy="47932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01230"/>
                <a:gridCol w="2498588"/>
                <a:gridCol w="2067354"/>
                <a:gridCol w="2498588"/>
                <a:gridCol w="924259"/>
              </a:tblGrid>
              <a:tr h="38686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 </a:t>
                      </a:r>
                      <a:endParaRPr lang="fr-FR" sz="120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IHP+ </a:t>
                      </a:r>
                      <a:endParaRPr lang="fr-FR" sz="120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GFATM </a:t>
                      </a:r>
                      <a:endParaRPr lang="fr-FR" sz="120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Gavi </a:t>
                      </a:r>
                      <a:endParaRPr lang="fr-FR" sz="120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GFF  </a:t>
                      </a:r>
                      <a:endParaRPr lang="fr-FR" sz="120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</a:tr>
              <a:tr h="123659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Participation in governing bodies </a:t>
                      </a:r>
                      <a:endParaRPr lang="fr-FR" sz="120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Yes </a:t>
                      </a:r>
                      <a:endParaRPr lang="fr-FR" sz="120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Yes </a:t>
                      </a:r>
                      <a:endParaRPr lang="fr-FR" sz="120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Yes </a:t>
                      </a:r>
                      <a:endParaRPr lang="fr-FR" sz="120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Yes </a:t>
                      </a:r>
                      <a:endParaRPr lang="fr-FR" sz="120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</a:tr>
              <a:tr h="77373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Country level guidelines </a:t>
                      </a:r>
                      <a:endParaRPr lang="fr-FR" sz="120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Recommended </a:t>
                      </a:r>
                      <a:endParaRPr lang="fr-FR" sz="120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Mandatory </a:t>
                      </a:r>
                      <a:endParaRPr lang="fr-FR" sz="120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Recommended </a:t>
                      </a:r>
                      <a:endParaRPr lang="fr-FR" sz="120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NC</a:t>
                      </a:r>
                      <a:endParaRPr lang="fr-FR" sz="120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</a:tr>
              <a:tr h="116060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Financial support country level </a:t>
                      </a:r>
                      <a:endParaRPr lang="fr-FR" sz="120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Small grants </a:t>
                      </a:r>
                      <a:endParaRPr lang="fr-FR" sz="120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Dual track funding Advocacy support </a:t>
                      </a:r>
                      <a:endParaRPr lang="fr-FR" sz="12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Multicounty grants </a:t>
                      </a:r>
                      <a:endParaRPr lang="fr-FR" sz="120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Country platform support </a:t>
                      </a:r>
                      <a:endParaRPr lang="fr-FR" sz="12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Regional grant</a:t>
                      </a:r>
                      <a:endParaRPr lang="fr-FR" sz="1200" dirty="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No </a:t>
                      </a:r>
                      <a:endParaRPr lang="fr-FR" sz="120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</a:tr>
              <a:tr h="123544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Financial support global level </a:t>
                      </a:r>
                      <a:endParaRPr lang="fr-FR" sz="1200" dirty="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0,5 FTE</a:t>
                      </a:r>
                      <a:endParaRPr lang="fr-FR" sz="12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1 annual meeting  </a:t>
                      </a:r>
                      <a:endParaRPr lang="fr-FR" sz="1200" dirty="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1FTE / delegations </a:t>
                      </a:r>
                      <a:endParaRPr lang="fr-FR" sz="12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Pre board meetings </a:t>
                      </a:r>
                      <a:endParaRPr lang="fr-FR" sz="120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2FTE + prep board meetings </a:t>
                      </a:r>
                      <a:endParaRPr lang="fr-FR" sz="1200" dirty="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No </a:t>
                      </a:r>
                      <a:endParaRPr lang="fr-FR" sz="1200" dirty="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3897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76257"/>
          </a:xfrm>
        </p:spPr>
        <p:txBody>
          <a:bodyPr>
            <a:noAutofit/>
          </a:bodyPr>
          <a:lstStyle/>
          <a:p>
            <a:r>
              <a:rPr lang="fr-FR" sz="4000" b="1" kern="0" dirty="0" smtClean="0">
                <a:solidFill>
                  <a:srgbClr val="00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Learning </a:t>
            </a:r>
            <a:r>
              <a:rPr lang="fr-FR" sz="4000" b="1" kern="0" dirty="0" err="1" smtClean="0">
                <a:solidFill>
                  <a:srgbClr val="00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from</a:t>
            </a:r>
            <a:r>
              <a:rPr lang="fr-FR" sz="4000" b="1" kern="0" dirty="0" smtClean="0">
                <a:solidFill>
                  <a:srgbClr val="00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CSO engagement </a:t>
            </a:r>
            <a:r>
              <a:rPr lang="fr-FR" sz="4000" b="1" kern="0" dirty="0" err="1" smtClean="0">
                <a:solidFill>
                  <a:srgbClr val="00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frameworks</a:t>
            </a:r>
            <a:r>
              <a:rPr lang="fr-FR" sz="4000" b="1" kern="0" dirty="0" smtClean="0">
                <a:solidFill>
                  <a:srgbClr val="00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endParaRPr lang="fr-FR" sz="4000" b="1" kern="0" dirty="0">
              <a:solidFill>
                <a:srgbClr val="000066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441382"/>
            <a:ext cx="10515600" cy="4914967"/>
          </a:xfrm>
        </p:spPr>
        <p:txBody>
          <a:bodyPr>
            <a:normAutofit/>
          </a:bodyPr>
          <a:lstStyle/>
          <a:p>
            <a:pPr lvl="0"/>
            <a:r>
              <a:rPr lang="en-GB" b="1" kern="0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Explicit function </a:t>
            </a:r>
            <a:r>
              <a:rPr lang="en-GB" kern="0" dirty="0">
                <a:solidFill>
                  <a:srgbClr val="00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of CSOs in UHC 2030 </a:t>
            </a:r>
            <a:r>
              <a:rPr lang="en-GB" kern="0" dirty="0" smtClean="0">
                <a:solidFill>
                  <a:srgbClr val="00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should be clearly defined </a:t>
            </a:r>
            <a:endParaRPr lang="en-GB" kern="0" dirty="0">
              <a:solidFill>
                <a:srgbClr val="000066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b="1" kern="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Institutionalisation </a:t>
            </a:r>
            <a:r>
              <a:rPr lang="en-GB" kern="0" dirty="0">
                <a:solidFill>
                  <a:srgbClr val="00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is critical </a:t>
            </a:r>
            <a:r>
              <a:rPr lang="en-GB" dirty="0"/>
              <a:t>–</a:t>
            </a:r>
            <a:r>
              <a:rPr lang="en-GB" b="1" kern="0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Independency </a:t>
            </a:r>
            <a:r>
              <a:rPr lang="en-GB" kern="0" dirty="0">
                <a:solidFill>
                  <a:srgbClr val="00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is vital </a:t>
            </a:r>
            <a:endParaRPr lang="en-GB" kern="0" dirty="0" smtClean="0">
              <a:solidFill>
                <a:srgbClr val="000066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b="1" kern="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Diverse </a:t>
            </a:r>
            <a:r>
              <a:rPr lang="en-GB" kern="0" dirty="0" smtClean="0">
                <a:solidFill>
                  <a:srgbClr val="00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representation and</a:t>
            </a:r>
            <a:r>
              <a:rPr lang="en-GB" b="1" kern="0" dirty="0" smtClean="0">
                <a:solidFill>
                  <a:srgbClr val="00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b="1" kern="0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transparency </a:t>
            </a:r>
            <a:r>
              <a:rPr lang="en-GB" b="1" kern="0" dirty="0" smtClean="0">
                <a:solidFill>
                  <a:srgbClr val="00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kern="0" dirty="0" smtClean="0">
                <a:solidFill>
                  <a:srgbClr val="00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are needed </a:t>
            </a:r>
            <a:endParaRPr lang="en-GB" kern="0" dirty="0" smtClean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/>
            <a:r>
              <a:rPr lang="en-GB" b="1" kern="0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Flexibility - </a:t>
            </a:r>
            <a:r>
              <a:rPr lang="en-GB" kern="0" dirty="0">
                <a:solidFill>
                  <a:srgbClr val="00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</a:t>
            </a:r>
            <a:r>
              <a:rPr lang="en-GB" kern="0" dirty="0" smtClean="0">
                <a:solidFill>
                  <a:srgbClr val="00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 </a:t>
            </a:r>
            <a:r>
              <a:rPr lang="en-GB" kern="0" dirty="0">
                <a:solidFill>
                  <a:srgbClr val="00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single way to support CS engagement in national health policy processes </a:t>
            </a:r>
          </a:p>
          <a:p>
            <a:pPr lvl="0"/>
            <a:r>
              <a:rPr lang="en-GB" kern="0" dirty="0" smtClean="0">
                <a:solidFill>
                  <a:srgbClr val="00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Direct financial support and </a:t>
            </a:r>
            <a:r>
              <a:rPr lang="en-GB" kern="0" dirty="0">
                <a:solidFill>
                  <a:srgbClr val="00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capacity building are </a:t>
            </a:r>
            <a:r>
              <a:rPr lang="en-GB" b="1" kern="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critical </a:t>
            </a:r>
            <a:r>
              <a:rPr lang="en-GB" kern="0" dirty="0" smtClean="0">
                <a:solidFill>
                  <a:srgbClr val="00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and </a:t>
            </a:r>
            <a:r>
              <a:rPr lang="en-GB" b="1" kern="0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interlinked </a:t>
            </a:r>
            <a:endParaRPr lang="en-GB" b="1" kern="0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/>
            <a:r>
              <a:rPr lang="en-GB" kern="0" dirty="0" smtClean="0">
                <a:solidFill>
                  <a:srgbClr val="00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Long time frame for results as building </a:t>
            </a:r>
            <a:r>
              <a:rPr lang="en-GB" kern="0" dirty="0">
                <a:solidFill>
                  <a:srgbClr val="00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relationships with government officials </a:t>
            </a:r>
            <a:r>
              <a:rPr lang="en-GB" b="1" kern="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takes </a:t>
            </a:r>
            <a:r>
              <a:rPr lang="en-GB" b="1" kern="0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time</a:t>
            </a:r>
          </a:p>
          <a:p>
            <a:pPr lvl="0"/>
            <a:r>
              <a:rPr lang="en-GB" kern="0" dirty="0" smtClean="0">
                <a:solidFill>
                  <a:srgbClr val="00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Strong </a:t>
            </a:r>
            <a:r>
              <a:rPr lang="en-GB" kern="0" dirty="0">
                <a:solidFill>
                  <a:srgbClr val="00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commitments at the </a:t>
            </a:r>
            <a:r>
              <a:rPr lang="en-GB" b="1" kern="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highest </a:t>
            </a:r>
            <a:r>
              <a:rPr lang="en-GB" b="1" kern="0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political </a:t>
            </a:r>
            <a:r>
              <a:rPr lang="en-GB" b="1" kern="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level </a:t>
            </a:r>
          </a:p>
          <a:p>
            <a:pPr lvl="0"/>
            <a:endParaRPr lang="en-GB" dirty="0" smtClean="0"/>
          </a:p>
          <a:p>
            <a:endParaRPr lang="en-GB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GPSA 2016 partners meeting - Health Workshop </a:t>
            </a:r>
            <a:endParaRPr lang="fr-FR"/>
          </a:p>
        </p:txBody>
      </p:sp>
      <p:pic>
        <p:nvPicPr>
          <p:cNvPr id="5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96784" y="5792721"/>
            <a:ext cx="1942431" cy="8179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6961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57163" y="1185862"/>
            <a:ext cx="11630025" cy="5457825"/>
          </a:xfrm>
        </p:spPr>
        <p:txBody>
          <a:bodyPr>
            <a:normAutofit fontScale="62500" lnSpcReduction="20000"/>
          </a:bodyPr>
          <a:lstStyle/>
          <a:p>
            <a:pPr marL="341328" indent="-341328" defTabSz="911602" fontAlgn="base">
              <a:lnSpc>
                <a:spcPct val="100000"/>
              </a:lnSpc>
              <a:spcBef>
                <a:spcPct val="80000"/>
              </a:spcBef>
              <a:spcAft>
                <a:spcPct val="0"/>
              </a:spcAft>
              <a:buClr>
                <a:srgbClr val="1E7FB8"/>
              </a:buClr>
              <a:buFont typeface="Wingdings" pitchFamily="2" charset="2"/>
              <a:buChar char="l"/>
              <a:defRPr/>
            </a:pPr>
            <a:r>
              <a:rPr lang="fr-FR" sz="3200" kern="0" dirty="0" err="1" smtClean="0">
                <a:solidFill>
                  <a:srgbClr val="00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Why</a:t>
            </a:r>
            <a:r>
              <a:rPr lang="fr-FR" sz="3200" kern="0" dirty="0" smtClean="0">
                <a:solidFill>
                  <a:srgbClr val="00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a CSO engagement ?  </a:t>
            </a:r>
          </a:p>
          <a:p>
            <a:pPr marL="798528" lvl="1" indent="-341328" defTabSz="911602" fontAlgn="base">
              <a:lnSpc>
                <a:spcPct val="100000"/>
              </a:lnSpc>
              <a:spcBef>
                <a:spcPct val="80000"/>
              </a:spcBef>
              <a:spcAft>
                <a:spcPct val="0"/>
              </a:spcAft>
              <a:buClr>
                <a:srgbClr val="1E7FB8"/>
              </a:buClr>
              <a:buFont typeface="Wingdings" pitchFamily="2" charset="2"/>
              <a:buChar char="l"/>
              <a:defRPr/>
            </a:pPr>
            <a:r>
              <a:rPr lang="fr-FR" sz="2900" kern="0" dirty="0" smtClean="0">
                <a:solidFill>
                  <a:srgbClr val="00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 </a:t>
            </a:r>
            <a:r>
              <a:rPr lang="fr-FR" sz="2900" kern="0" dirty="0" err="1">
                <a:solidFill>
                  <a:srgbClr val="00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raise</a:t>
            </a:r>
            <a:r>
              <a:rPr lang="fr-FR" sz="2900" kern="0" dirty="0">
                <a:solidFill>
                  <a:srgbClr val="00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2900" b="1" kern="0" dirty="0" err="1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"/>
                <a:cs typeface="Calibri" panose="020F0502020204030204" pitchFamily="34" charset="0"/>
              </a:rPr>
              <a:t>political</a:t>
            </a:r>
            <a:r>
              <a:rPr lang="fr-FR" sz="2900" b="1" kern="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"/>
                <a:cs typeface="Calibri" panose="020F0502020204030204" pitchFamily="34" charset="0"/>
              </a:rPr>
              <a:t> </a:t>
            </a:r>
            <a:r>
              <a:rPr lang="fr-FR" sz="2900" b="1" kern="0" dirty="0" err="1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"/>
                <a:cs typeface="Calibri" panose="020F0502020204030204" pitchFamily="34" charset="0"/>
              </a:rPr>
              <a:t>momentum</a:t>
            </a:r>
            <a:r>
              <a:rPr lang="fr-FR" sz="2900" b="1" kern="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"/>
                <a:cs typeface="Calibri" panose="020F0502020204030204" pitchFamily="34" charset="0"/>
              </a:rPr>
              <a:t> </a:t>
            </a:r>
            <a:r>
              <a:rPr lang="fr-FR" sz="2900" kern="0" dirty="0" smtClean="0">
                <a:solidFill>
                  <a:srgbClr val="00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on</a:t>
            </a:r>
            <a:r>
              <a:rPr lang="fr-FR" sz="2900" b="1" kern="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"/>
                <a:cs typeface="Calibri" panose="020F0502020204030204" pitchFamily="34" charset="0"/>
              </a:rPr>
              <a:t> </a:t>
            </a:r>
            <a:r>
              <a:rPr lang="fr-FR" sz="2900" b="1" kern="0" dirty="0" err="1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"/>
                <a:cs typeface="Calibri" panose="020F0502020204030204" pitchFamily="34" charset="0"/>
              </a:rPr>
              <a:t>citizen</a:t>
            </a:r>
            <a:r>
              <a:rPr lang="fr-FR" sz="2900" b="1" kern="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"/>
                <a:cs typeface="Calibri" panose="020F0502020204030204" pitchFamily="34" charset="0"/>
              </a:rPr>
              <a:t> </a:t>
            </a:r>
            <a:r>
              <a:rPr lang="fr-FR" sz="2900" b="1" kern="0" dirty="0" err="1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"/>
                <a:cs typeface="Calibri" panose="020F0502020204030204" pitchFamily="34" charset="0"/>
              </a:rPr>
              <a:t>demand</a:t>
            </a:r>
            <a:r>
              <a:rPr lang="fr-FR" sz="2900" b="1" kern="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"/>
                <a:cs typeface="Calibri" panose="020F0502020204030204" pitchFamily="34" charset="0"/>
              </a:rPr>
              <a:t> </a:t>
            </a:r>
            <a:endParaRPr lang="fr-FR" sz="2900" b="1" kern="0" dirty="0" smtClean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ea typeface=""/>
              <a:cs typeface="Calibri" panose="020F0502020204030204" pitchFamily="34" charset="0"/>
            </a:endParaRPr>
          </a:p>
          <a:p>
            <a:pPr marL="798528" lvl="1" indent="-341328" defTabSz="911602" fontAlgn="base">
              <a:lnSpc>
                <a:spcPct val="100000"/>
              </a:lnSpc>
              <a:spcBef>
                <a:spcPct val="80000"/>
              </a:spcBef>
              <a:spcAft>
                <a:spcPct val="0"/>
              </a:spcAft>
              <a:buClr>
                <a:srgbClr val="1E7FB8"/>
              </a:buClr>
              <a:buFont typeface="Wingdings" pitchFamily="2" charset="2"/>
              <a:buChar char="l"/>
              <a:defRPr/>
            </a:pPr>
            <a:r>
              <a:rPr lang="fr-FR" sz="2900" kern="0" dirty="0" smtClean="0">
                <a:solidFill>
                  <a:srgbClr val="00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 </a:t>
            </a:r>
            <a:r>
              <a:rPr lang="fr-FR" sz="2900" kern="0" dirty="0">
                <a:solidFill>
                  <a:srgbClr val="00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influence </a:t>
            </a:r>
            <a:r>
              <a:rPr lang="fr-FR" sz="2900" kern="0" dirty="0" err="1">
                <a:solidFill>
                  <a:srgbClr val="00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policy</a:t>
            </a:r>
            <a:r>
              <a:rPr lang="fr-FR" sz="2900" kern="0" dirty="0">
                <a:solidFill>
                  <a:srgbClr val="00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design and </a:t>
            </a:r>
            <a:r>
              <a:rPr lang="fr-FR" sz="2900" kern="0" dirty="0" err="1">
                <a:solidFill>
                  <a:srgbClr val="00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implementation</a:t>
            </a:r>
            <a:r>
              <a:rPr lang="fr-FR" sz="2900" kern="0" dirty="0">
                <a:solidFill>
                  <a:srgbClr val="00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2900" kern="0" dirty="0" err="1" smtClean="0">
                <a:solidFill>
                  <a:srgbClr val="00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through</a:t>
            </a:r>
            <a:r>
              <a:rPr lang="fr-FR" sz="2900" kern="0" dirty="0" smtClean="0">
                <a:solidFill>
                  <a:srgbClr val="00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an </a:t>
            </a:r>
            <a:r>
              <a:rPr lang="fr-FR" sz="2900" kern="0" dirty="0" err="1" smtClean="0">
                <a:solidFill>
                  <a:srgbClr val="00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equity</a:t>
            </a:r>
            <a:r>
              <a:rPr lang="fr-FR" sz="2900" kern="0" dirty="0" smtClean="0">
                <a:solidFill>
                  <a:srgbClr val="00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focus agenda </a:t>
            </a:r>
          </a:p>
          <a:p>
            <a:pPr marL="798528" lvl="1" indent="-341328" defTabSz="911602" fontAlgn="base">
              <a:lnSpc>
                <a:spcPct val="100000"/>
              </a:lnSpc>
              <a:spcBef>
                <a:spcPct val="80000"/>
              </a:spcBef>
              <a:spcAft>
                <a:spcPct val="0"/>
              </a:spcAft>
              <a:buClr>
                <a:srgbClr val="1E7FB8"/>
              </a:buClr>
              <a:buFont typeface="Wingdings" pitchFamily="2" charset="2"/>
              <a:buChar char="l"/>
              <a:defRPr/>
            </a:pPr>
            <a:r>
              <a:rPr lang="fr-FR" sz="2900" kern="0" dirty="0" smtClean="0">
                <a:solidFill>
                  <a:srgbClr val="00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 </a:t>
            </a:r>
            <a:r>
              <a:rPr lang="fr-FR" sz="2900" kern="0" dirty="0" err="1">
                <a:solidFill>
                  <a:srgbClr val="00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strengthen</a:t>
            </a:r>
            <a:r>
              <a:rPr lang="fr-FR" sz="2900" kern="0" dirty="0">
                <a:solidFill>
                  <a:srgbClr val="00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2900" kern="0" dirty="0" err="1">
                <a:solidFill>
                  <a:srgbClr val="00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citizen-led</a:t>
            </a:r>
            <a:r>
              <a:rPr lang="fr-FR" sz="2900" kern="0" dirty="0">
                <a:solidFill>
                  <a:srgbClr val="00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and social </a:t>
            </a:r>
            <a:r>
              <a:rPr lang="fr-FR" sz="2900" kern="0" dirty="0" err="1">
                <a:solidFill>
                  <a:srgbClr val="00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accountability</a:t>
            </a:r>
            <a:r>
              <a:rPr lang="fr-FR" sz="2900" kern="0" dirty="0">
                <a:solidFill>
                  <a:srgbClr val="00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2900" kern="0" dirty="0" err="1">
                <a:solidFill>
                  <a:srgbClr val="00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mechanisms</a:t>
            </a:r>
            <a:r>
              <a:rPr lang="fr-FR" sz="2900" kern="0" dirty="0">
                <a:solidFill>
                  <a:srgbClr val="00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at </a:t>
            </a:r>
            <a:r>
              <a:rPr lang="fr-FR" sz="2900" kern="0" dirty="0" err="1">
                <a:solidFill>
                  <a:srgbClr val="00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sub</a:t>
            </a:r>
            <a:r>
              <a:rPr lang="fr-FR" sz="2900" kern="0" dirty="0">
                <a:solidFill>
                  <a:srgbClr val="00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national, national, </a:t>
            </a:r>
            <a:r>
              <a:rPr lang="fr-FR" sz="2900" kern="0" dirty="0" err="1">
                <a:solidFill>
                  <a:srgbClr val="00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regional</a:t>
            </a:r>
            <a:r>
              <a:rPr lang="fr-FR" sz="2900" kern="0" dirty="0">
                <a:solidFill>
                  <a:srgbClr val="00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and global </a:t>
            </a:r>
            <a:r>
              <a:rPr lang="fr-FR" sz="2900" kern="0" dirty="0" err="1">
                <a:solidFill>
                  <a:srgbClr val="00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level</a:t>
            </a:r>
            <a:r>
              <a:rPr lang="fr-FR" sz="2900" kern="0" dirty="0">
                <a:solidFill>
                  <a:srgbClr val="00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fr-FR" sz="2900" kern="0" dirty="0" smtClean="0">
              <a:solidFill>
                <a:srgbClr val="000066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1328" indent="-341328" defTabSz="911602" fontAlgn="base">
              <a:lnSpc>
                <a:spcPct val="100000"/>
              </a:lnSpc>
              <a:spcBef>
                <a:spcPct val="80000"/>
              </a:spcBef>
              <a:spcAft>
                <a:spcPct val="0"/>
              </a:spcAft>
              <a:buClr>
                <a:srgbClr val="1E7FB8"/>
              </a:buClr>
              <a:buFont typeface="Wingdings" pitchFamily="2" charset="2"/>
              <a:buChar char="l"/>
              <a:defRPr/>
            </a:pPr>
            <a:r>
              <a:rPr lang="fr-FR" sz="3200" kern="0" dirty="0" err="1" smtClean="0">
                <a:solidFill>
                  <a:srgbClr val="00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What</a:t>
            </a:r>
            <a:r>
              <a:rPr lang="fr-FR" sz="3200" kern="0" dirty="0" smtClean="0">
                <a:solidFill>
                  <a:srgbClr val="00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3200" kern="0" dirty="0" err="1" smtClean="0">
                <a:solidFill>
                  <a:srgbClr val="00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role</a:t>
            </a:r>
            <a:r>
              <a:rPr lang="fr-FR" sz="3200" kern="0" dirty="0" smtClean="0">
                <a:solidFill>
                  <a:srgbClr val="00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for </a:t>
            </a:r>
            <a:r>
              <a:rPr lang="fr-FR" sz="3200" kern="0" dirty="0" err="1" smtClean="0">
                <a:solidFill>
                  <a:srgbClr val="00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CSOs</a:t>
            </a:r>
            <a:r>
              <a:rPr lang="fr-FR" sz="3200" kern="0" dirty="0" smtClean="0">
                <a:solidFill>
                  <a:srgbClr val="00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? </a:t>
            </a:r>
          </a:p>
          <a:p>
            <a:pPr marL="798528" lvl="1" indent="-341328" defTabSz="911602" fontAlgn="base">
              <a:lnSpc>
                <a:spcPct val="100000"/>
              </a:lnSpc>
              <a:spcBef>
                <a:spcPct val="80000"/>
              </a:spcBef>
              <a:spcAft>
                <a:spcPct val="0"/>
              </a:spcAft>
              <a:buClr>
                <a:srgbClr val="1E7FB8"/>
              </a:buClr>
              <a:buFont typeface="Wingdings" pitchFamily="2" charset="2"/>
              <a:buChar char="l"/>
              <a:defRPr/>
            </a:pPr>
            <a:r>
              <a:rPr lang="fr-FR" sz="2900" kern="0" dirty="0" err="1" smtClean="0">
                <a:solidFill>
                  <a:srgbClr val="00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Representing</a:t>
            </a:r>
            <a:r>
              <a:rPr lang="fr-FR" sz="2900" kern="0" dirty="0" smtClean="0">
                <a:solidFill>
                  <a:srgbClr val="00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2900" kern="0" dirty="0">
                <a:solidFill>
                  <a:srgbClr val="00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CSO </a:t>
            </a:r>
            <a:r>
              <a:rPr lang="fr-FR" sz="2900" kern="0" dirty="0" err="1">
                <a:solidFill>
                  <a:srgbClr val="00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voice</a:t>
            </a:r>
            <a:r>
              <a:rPr lang="fr-FR" sz="2900" kern="0" dirty="0">
                <a:solidFill>
                  <a:srgbClr val="00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in UHC Alliance </a:t>
            </a:r>
            <a:r>
              <a:rPr lang="fr-FR" sz="2900" kern="0" dirty="0" err="1">
                <a:solidFill>
                  <a:srgbClr val="00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including</a:t>
            </a:r>
            <a:r>
              <a:rPr lang="fr-FR" sz="2900" kern="0" dirty="0">
                <a:solidFill>
                  <a:srgbClr val="00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2900" b="1" kern="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"/>
                <a:cs typeface="Calibri" panose="020F0502020204030204" pitchFamily="34" charset="0"/>
              </a:rPr>
              <a:t>participation in the UHC Alliance </a:t>
            </a:r>
            <a:r>
              <a:rPr lang="fr-FR" sz="2900" b="1" kern="0" dirty="0" err="1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"/>
                <a:cs typeface="Calibri" panose="020F0502020204030204" pitchFamily="34" charset="0"/>
              </a:rPr>
              <a:t>Steering</a:t>
            </a:r>
            <a:r>
              <a:rPr lang="fr-FR" sz="2900" b="1" kern="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"/>
                <a:cs typeface="Calibri" panose="020F0502020204030204" pitchFamily="34" charset="0"/>
              </a:rPr>
              <a:t> </a:t>
            </a:r>
            <a:r>
              <a:rPr lang="fr-FR" sz="2900" b="1" kern="0" dirty="0" err="1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"/>
                <a:cs typeface="Calibri" panose="020F0502020204030204" pitchFamily="34" charset="0"/>
              </a:rPr>
              <a:t>Committee</a:t>
            </a:r>
            <a:r>
              <a:rPr lang="fr-FR" sz="2900" b="1" kern="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"/>
                <a:cs typeface="Calibri" panose="020F0502020204030204" pitchFamily="34" charset="0"/>
              </a:rPr>
              <a:t> </a:t>
            </a:r>
          </a:p>
          <a:p>
            <a:pPr marL="798528" lvl="1" indent="-341328" defTabSz="911602" fontAlgn="base">
              <a:lnSpc>
                <a:spcPct val="100000"/>
              </a:lnSpc>
              <a:spcBef>
                <a:spcPct val="80000"/>
              </a:spcBef>
              <a:spcAft>
                <a:spcPct val="0"/>
              </a:spcAft>
              <a:buClr>
                <a:srgbClr val="1E7FB8"/>
              </a:buClr>
              <a:buFont typeface="Wingdings" pitchFamily="2" charset="2"/>
              <a:buChar char="l"/>
              <a:defRPr/>
            </a:pPr>
            <a:r>
              <a:rPr lang="fr-FR" sz="2900" b="1" kern="0" dirty="0" err="1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"/>
                <a:cs typeface="Calibri" panose="020F0502020204030204" pitchFamily="34" charset="0"/>
              </a:rPr>
              <a:t>Facilitating</a:t>
            </a:r>
            <a:r>
              <a:rPr lang="fr-FR" sz="2900" b="1" kern="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"/>
                <a:cs typeface="Calibri" panose="020F0502020204030204" pitchFamily="34" charset="0"/>
              </a:rPr>
              <a:t> information sharing </a:t>
            </a:r>
            <a:r>
              <a:rPr lang="fr-FR" sz="2900" b="1" kern="0" dirty="0" err="1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"/>
                <a:cs typeface="Calibri" panose="020F0502020204030204" pitchFamily="34" charset="0"/>
              </a:rPr>
              <a:t>across</a:t>
            </a:r>
            <a:r>
              <a:rPr lang="fr-FR" sz="2900" b="1" kern="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"/>
                <a:cs typeface="Calibri" panose="020F0502020204030204" pitchFamily="34" charset="0"/>
              </a:rPr>
              <a:t> CSO network </a:t>
            </a:r>
            <a:r>
              <a:rPr lang="fr-FR" sz="2900" kern="0" dirty="0">
                <a:solidFill>
                  <a:srgbClr val="00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on </a:t>
            </a:r>
            <a:r>
              <a:rPr lang="fr-FR" sz="2900" kern="0" dirty="0" err="1">
                <a:solidFill>
                  <a:srgbClr val="00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advocacy</a:t>
            </a:r>
            <a:r>
              <a:rPr lang="fr-FR" sz="2900" kern="0" dirty="0">
                <a:solidFill>
                  <a:srgbClr val="00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and </a:t>
            </a:r>
            <a:r>
              <a:rPr lang="fr-FR" sz="2900" kern="0" dirty="0" err="1">
                <a:solidFill>
                  <a:srgbClr val="00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accountability</a:t>
            </a:r>
            <a:r>
              <a:rPr lang="fr-FR" sz="2900" kern="0" dirty="0">
                <a:solidFill>
                  <a:srgbClr val="00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efforts for </a:t>
            </a:r>
            <a:r>
              <a:rPr lang="fr-FR" sz="2900" kern="0" dirty="0" err="1">
                <a:solidFill>
                  <a:srgbClr val="00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health</a:t>
            </a:r>
            <a:r>
              <a:rPr lang="fr-FR" sz="2900" kern="0" dirty="0">
                <a:solidFill>
                  <a:srgbClr val="00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2900" kern="0" dirty="0" err="1">
                <a:solidFill>
                  <a:srgbClr val="00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systems</a:t>
            </a:r>
            <a:r>
              <a:rPr lang="fr-FR" sz="2900" kern="0" dirty="0">
                <a:solidFill>
                  <a:srgbClr val="00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and UHC </a:t>
            </a:r>
            <a:r>
              <a:rPr lang="fr-FR" sz="2900" kern="0" dirty="0" err="1">
                <a:solidFill>
                  <a:srgbClr val="00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from</a:t>
            </a:r>
            <a:r>
              <a:rPr lang="fr-FR" sz="2900" kern="0" dirty="0">
                <a:solidFill>
                  <a:srgbClr val="00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global to local and </a:t>
            </a:r>
            <a:r>
              <a:rPr lang="fr-FR" sz="2900" kern="0" dirty="0" smtClean="0">
                <a:solidFill>
                  <a:srgbClr val="00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vice versa </a:t>
            </a:r>
            <a:endParaRPr lang="fr-FR" sz="2900" kern="0" dirty="0">
              <a:solidFill>
                <a:srgbClr val="000066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798528" lvl="1" indent="-341328" defTabSz="911602" fontAlgn="base">
              <a:lnSpc>
                <a:spcPct val="100000"/>
              </a:lnSpc>
              <a:spcBef>
                <a:spcPct val="80000"/>
              </a:spcBef>
              <a:spcAft>
                <a:spcPct val="0"/>
              </a:spcAft>
              <a:buClr>
                <a:srgbClr val="1E7FB8"/>
              </a:buClr>
              <a:buFont typeface="Wingdings" pitchFamily="2" charset="2"/>
              <a:buChar char="l"/>
              <a:defRPr/>
            </a:pPr>
            <a:r>
              <a:rPr lang="fr-FR" sz="2900" b="1" kern="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"/>
                <a:cs typeface="Calibri" panose="020F0502020204030204" pitchFamily="34" charset="0"/>
              </a:rPr>
              <a:t>Monitoring of UHC </a:t>
            </a:r>
            <a:r>
              <a:rPr lang="fr-FR" sz="2900" b="1" kern="0" dirty="0" err="1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"/>
                <a:cs typeface="Calibri" panose="020F0502020204030204" pitchFamily="34" charset="0"/>
              </a:rPr>
              <a:t>implementation</a:t>
            </a:r>
            <a:r>
              <a:rPr lang="fr-FR" sz="2900" b="1" kern="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"/>
                <a:cs typeface="Calibri" panose="020F0502020204030204" pitchFamily="34" charset="0"/>
              </a:rPr>
              <a:t> at country </a:t>
            </a:r>
            <a:r>
              <a:rPr lang="fr-FR" sz="2900" b="1" kern="0" dirty="0" err="1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"/>
                <a:cs typeface="Calibri" panose="020F0502020204030204" pitchFamily="34" charset="0"/>
              </a:rPr>
              <a:t>level</a:t>
            </a:r>
            <a:r>
              <a:rPr lang="fr-FR" sz="2900" b="1" kern="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"/>
                <a:cs typeface="Calibri" panose="020F0502020204030204" pitchFamily="34" charset="0"/>
              </a:rPr>
              <a:t> </a:t>
            </a:r>
            <a:r>
              <a:rPr lang="fr-FR" sz="2900" kern="0" dirty="0" err="1">
                <a:solidFill>
                  <a:srgbClr val="00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with</a:t>
            </a:r>
            <a:r>
              <a:rPr lang="fr-FR" sz="2900" kern="0" dirty="0">
                <a:solidFill>
                  <a:srgbClr val="00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the production of </a:t>
            </a:r>
            <a:r>
              <a:rPr lang="fr-FR" sz="2900" kern="0" dirty="0" smtClean="0">
                <a:solidFill>
                  <a:srgbClr val="00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2900" kern="0" dirty="0" err="1" smtClean="0">
                <a:solidFill>
                  <a:srgbClr val="00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independant</a:t>
            </a:r>
            <a:r>
              <a:rPr lang="fr-FR" sz="2900" kern="0" dirty="0" smtClean="0">
                <a:solidFill>
                  <a:srgbClr val="00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report </a:t>
            </a:r>
            <a:endParaRPr lang="fr-FR" sz="2900" kern="0" dirty="0">
              <a:solidFill>
                <a:srgbClr val="000066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798528" lvl="1" indent="-341328" defTabSz="911602" fontAlgn="base">
              <a:lnSpc>
                <a:spcPct val="100000"/>
              </a:lnSpc>
              <a:spcBef>
                <a:spcPct val="80000"/>
              </a:spcBef>
              <a:spcAft>
                <a:spcPct val="0"/>
              </a:spcAft>
              <a:buClr>
                <a:srgbClr val="1E7FB8"/>
              </a:buClr>
              <a:buFont typeface="Wingdings" pitchFamily="2" charset="2"/>
              <a:buChar char="l"/>
              <a:defRPr/>
            </a:pPr>
            <a:r>
              <a:rPr lang="fr-FR" sz="2900" kern="0" dirty="0" err="1">
                <a:solidFill>
                  <a:srgbClr val="00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Coordinating</a:t>
            </a:r>
            <a:r>
              <a:rPr lang="fr-FR" sz="2900" kern="0" dirty="0">
                <a:solidFill>
                  <a:srgbClr val="00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2900" kern="0" dirty="0" err="1">
                <a:solidFill>
                  <a:srgbClr val="00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advocacy</a:t>
            </a:r>
            <a:r>
              <a:rPr lang="fr-FR" sz="2900" kern="0" dirty="0">
                <a:solidFill>
                  <a:srgbClr val="00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consultations, communication and </a:t>
            </a:r>
            <a:r>
              <a:rPr lang="fr-FR" sz="2900" b="1" kern="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"/>
                <a:cs typeface="Calibri" panose="020F0502020204030204" pitchFamily="34" charset="0"/>
              </a:rPr>
              <a:t>engagement of </a:t>
            </a:r>
            <a:r>
              <a:rPr lang="fr-FR" sz="2900" b="1" kern="0" dirty="0" err="1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"/>
                <a:cs typeface="Calibri" panose="020F0502020204030204" pitchFamily="34" charset="0"/>
              </a:rPr>
              <a:t>CSOs</a:t>
            </a:r>
            <a:r>
              <a:rPr lang="fr-FR" sz="2900" b="1" kern="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"/>
                <a:cs typeface="Calibri" panose="020F0502020204030204" pitchFamily="34" charset="0"/>
              </a:rPr>
              <a:t> in global and </a:t>
            </a:r>
            <a:r>
              <a:rPr lang="fr-FR" sz="2900" b="1" kern="0" dirty="0" err="1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"/>
                <a:cs typeface="Calibri" panose="020F0502020204030204" pitchFamily="34" charset="0"/>
              </a:rPr>
              <a:t>regional</a:t>
            </a:r>
            <a:r>
              <a:rPr lang="fr-FR" sz="2900" b="1" kern="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"/>
                <a:cs typeface="Calibri" panose="020F0502020204030204" pitchFamily="34" charset="0"/>
              </a:rPr>
              <a:t> UHC </a:t>
            </a:r>
            <a:r>
              <a:rPr lang="fr-FR" sz="2900" b="1" kern="0" dirty="0" err="1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"/>
                <a:cs typeface="Calibri" panose="020F0502020204030204" pitchFamily="34" charset="0"/>
              </a:rPr>
              <a:t>processes</a:t>
            </a:r>
            <a:endParaRPr lang="fr-FR" sz="2900" kern="0" dirty="0">
              <a:solidFill>
                <a:srgbClr val="000066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798528" lvl="1" indent="-341328" defTabSz="911602" fontAlgn="base">
              <a:lnSpc>
                <a:spcPct val="100000"/>
              </a:lnSpc>
              <a:spcBef>
                <a:spcPct val="80000"/>
              </a:spcBef>
              <a:spcAft>
                <a:spcPct val="0"/>
              </a:spcAft>
              <a:buClr>
                <a:srgbClr val="1E7FB8"/>
              </a:buClr>
              <a:buFont typeface="Wingdings" pitchFamily="2" charset="2"/>
              <a:buChar char="l"/>
              <a:defRPr/>
            </a:pPr>
            <a:r>
              <a:rPr lang="fr-FR" sz="2900" b="1" kern="0" dirty="0" err="1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"/>
                <a:cs typeface="Calibri" panose="020F0502020204030204" pitchFamily="34" charset="0"/>
              </a:rPr>
              <a:t>Coordinating</a:t>
            </a:r>
            <a:r>
              <a:rPr lang="fr-FR" sz="2900" b="1" kern="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"/>
                <a:cs typeface="Calibri" panose="020F0502020204030204" pitchFamily="34" charset="0"/>
              </a:rPr>
              <a:t> and </a:t>
            </a:r>
            <a:r>
              <a:rPr lang="fr-FR" sz="2900" b="1" kern="0" dirty="0" err="1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"/>
                <a:cs typeface="Calibri" panose="020F0502020204030204" pitchFamily="34" charset="0"/>
              </a:rPr>
              <a:t>collaborating</a:t>
            </a:r>
            <a:r>
              <a:rPr lang="fr-FR" sz="2900" b="1" kern="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"/>
                <a:cs typeface="Calibri" panose="020F0502020204030204" pitchFamily="34" charset="0"/>
              </a:rPr>
              <a:t> </a:t>
            </a:r>
            <a:r>
              <a:rPr lang="fr-FR" sz="2900" kern="0" dirty="0" err="1">
                <a:solidFill>
                  <a:srgbClr val="00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with</a:t>
            </a:r>
            <a:r>
              <a:rPr lang="fr-FR" sz="2900" kern="0" dirty="0">
                <a:solidFill>
                  <a:srgbClr val="00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2900" kern="0" dirty="0" err="1">
                <a:solidFill>
                  <a:srgbClr val="00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other</a:t>
            </a:r>
            <a:r>
              <a:rPr lang="fr-FR" sz="2900" kern="0" dirty="0">
                <a:solidFill>
                  <a:srgbClr val="00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2900" kern="0" dirty="0" err="1">
                <a:solidFill>
                  <a:srgbClr val="00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related</a:t>
            </a:r>
            <a:r>
              <a:rPr lang="fr-FR" sz="2900" kern="0" dirty="0">
                <a:solidFill>
                  <a:srgbClr val="00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initiatives </a:t>
            </a:r>
          </a:p>
          <a:p>
            <a:pPr marL="798528" lvl="1" indent="-341328" defTabSz="911602" fontAlgn="base">
              <a:lnSpc>
                <a:spcPct val="100000"/>
              </a:lnSpc>
              <a:spcBef>
                <a:spcPct val="80000"/>
              </a:spcBef>
              <a:spcAft>
                <a:spcPct val="0"/>
              </a:spcAft>
              <a:buClr>
                <a:srgbClr val="1E7FB8"/>
              </a:buClr>
              <a:buFont typeface="Wingdings" pitchFamily="2" charset="2"/>
              <a:buChar char="l"/>
              <a:defRPr/>
            </a:pPr>
            <a:r>
              <a:rPr lang="fr-FR" sz="2900" kern="0" dirty="0" err="1">
                <a:solidFill>
                  <a:srgbClr val="00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Facilitate</a:t>
            </a:r>
            <a:r>
              <a:rPr lang="fr-FR" sz="2900" kern="0" dirty="0">
                <a:solidFill>
                  <a:srgbClr val="00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2900" b="1" kern="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"/>
                <a:cs typeface="Calibri" panose="020F0502020204030204" pitchFamily="34" charset="0"/>
              </a:rPr>
              <a:t>CSO </a:t>
            </a:r>
            <a:r>
              <a:rPr lang="fr-FR" sz="2900" b="1" kern="0" dirty="0" err="1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"/>
                <a:cs typeface="Calibri" panose="020F0502020204030204" pitchFamily="34" charset="0"/>
              </a:rPr>
              <a:t>Capacity</a:t>
            </a:r>
            <a:r>
              <a:rPr lang="fr-FR" sz="2900" b="1" kern="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"/>
                <a:cs typeface="Calibri" panose="020F0502020204030204" pitchFamily="34" charset="0"/>
              </a:rPr>
              <a:t> building</a:t>
            </a:r>
          </a:p>
          <a:p>
            <a:pPr lvl="1"/>
            <a:endParaRPr lang="fr-FR" sz="2900" dirty="0">
              <a:solidFill>
                <a:schemeClr val="accent5"/>
              </a:solidFill>
            </a:endParaRPr>
          </a:p>
          <a:p>
            <a:pPr lvl="1"/>
            <a:endParaRPr lang="fr-FR" dirty="0" smtClean="0">
              <a:solidFill>
                <a:schemeClr val="accent5"/>
              </a:solidFill>
            </a:endParaRPr>
          </a:p>
          <a:p>
            <a:endParaRPr lang="fr-FR" dirty="0">
              <a:solidFill>
                <a:schemeClr val="accent5"/>
              </a:solidFill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-123825" y="106680"/>
            <a:ext cx="12192000" cy="1238270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96CCEE"/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ctr" defTabSz="911602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66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defRPr>
            </a:lvl1pPr>
            <a:lvl2pPr algn="ctr" defTabSz="911602" rtl="0" fontAlgn="base">
              <a:spcBef>
                <a:spcPct val="0"/>
              </a:spcBef>
              <a:spcAft>
                <a:spcPct val="0"/>
              </a:spcAft>
              <a:defRPr sz="3500" b="1">
                <a:solidFill>
                  <a:srgbClr val="000066"/>
                </a:solidFill>
                <a:latin typeface="Arial" charset="0"/>
                <a:cs typeface="Arial" charset="0"/>
              </a:defRPr>
            </a:lvl2pPr>
            <a:lvl3pPr algn="ctr" defTabSz="911602" rtl="0" fontAlgn="base">
              <a:spcBef>
                <a:spcPct val="0"/>
              </a:spcBef>
              <a:spcAft>
                <a:spcPct val="0"/>
              </a:spcAft>
              <a:defRPr sz="3500" b="1">
                <a:solidFill>
                  <a:srgbClr val="000066"/>
                </a:solidFill>
                <a:latin typeface="Arial" charset="0"/>
                <a:cs typeface="Arial" charset="0"/>
              </a:defRPr>
            </a:lvl3pPr>
            <a:lvl4pPr algn="ctr" defTabSz="911602" rtl="0" fontAlgn="base">
              <a:spcBef>
                <a:spcPct val="0"/>
              </a:spcBef>
              <a:spcAft>
                <a:spcPct val="0"/>
              </a:spcAft>
              <a:defRPr sz="3500" b="1">
                <a:solidFill>
                  <a:srgbClr val="000066"/>
                </a:solidFill>
                <a:latin typeface="Arial" charset="0"/>
                <a:cs typeface="Arial" charset="0"/>
              </a:defRPr>
            </a:lvl4pPr>
            <a:lvl5pPr algn="ctr" defTabSz="911602" rtl="0" fontAlgn="base">
              <a:spcBef>
                <a:spcPct val="0"/>
              </a:spcBef>
              <a:spcAft>
                <a:spcPct val="0"/>
              </a:spcAft>
              <a:defRPr sz="3500" b="1">
                <a:solidFill>
                  <a:srgbClr val="000066"/>
                </a:solidFill>
                <a:latin typeface="Arial" charset="0"/>
                <a:cs typeface="Arial" charset="0"/>
              </a:defRPr>
            </a:lvl5pPr>
            <a:lvl6pPr marL="399602" algn="ctr" defTabSz="911602" rtl="0" fontAlgn="base">
              <a:spcBef>
                <a:spcPct val="0"/>
              </a:spcBef>
              <a:spcAft>
                <a:spcPct val="0"/>
              </a:spcAft>
              <a:defRPr sz="3500" b="1">
                <a:solidFill>
                  <a:srgbClr val="000066"/>
                </a:solidFill>
                <a:latin typeface="Arial" charset="0"/>
                <a:cs typeface="Arial" charset="0"/>
              </a:defRPr>
            </a:lvl6pPr>
            <a:lvl7pPr marL="799204" algn="ctr" defTabSz="911602" rtl="0" fontAlgn="base">
              <a:spcBef>
                <a:spcPct val="0"/>
              </a:spcBef>
              <a:spcAft>
                <a:spcPct val="0"/>
              </a:spcAft>
              <a:defRPr sz="3500" b="1">
                <a:solidFill>
                  <a:srgbClr val="000066"/>
                </a:solidFill>
                <a:latin typeface="Arial" charset="0"/>
                <a:cs typeface="Arial" charset="0"/>
              </a:defRPr>
            </a:lvl7pPr>
            <a:lvl8pPr marL="1198816" algn="ctr" defTabSz="911602" rtl="0" fontAlgn="base">
              <a:spcBef>
                <a:spcPct val="0"/>
              </a:spcBef>
              <a:spcAft>
                <a:spcPct val="0"/>
              </a:spcAft>
              <a:defRPr sz="3500" b="1">
                <a:solidFill>
                  <a:srgbClr val="000066"/>
                </a:solidFill>
                <a:latin typeface="Arial" charset="0"/>
                <a:cs typeface="Arial" charset="0"/>
              </a:defRPr>
            </a:lvl8pPr>
            <a:lvl9pPr marL="1598422" algn="ctr" defTabSz="911602" rtl="0" fontAlgn="base">
              <a:spcBef>
                <a:spcPct val="0"/>
              </a:spcBef>
              <a:spcAft>
                <a:spcPct val="0"/>
              </a:spcAft>
              <a:defRPr sz="3500" b="1">
                <a:solidFill>
                  <a:srgbClr val="000066"/>
                </a:solidFill>
                <a:latin typeface="Arial" charset="0"/>
                <a:cs typeface="Arial" charset="0"/>
              </a:defRPr>
            </a:lvl9pPr>
          </a:lstStyle>
          <a:p>
            <a:r>
              <a:rPr kumimoji="0" lang="en-GB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Calibri" panose="020F0502020204030204" pitchFamily="34" charset="0"/>
                <a:ea typeface=""/>
                <a:cs typeface="Calibri" panose="020F0502020204030204" pitchFamily="34" charset="0"/>
              </a:rPr>
              <a:t>UHC 2030 CSO Engagement Mechanism- </a:t>
            </a:r>
            <a:r>
              <a:rPr lang="en-GB" kern="0" dirty="0">
                <a:solidFill>
                  <a:schemeClr val="accent1">
                    <a:lumMod val="75000"/>
                  </a:schemeClr>
                </a:solidFill>
              </a:rPr>
              <a:t>Why and </a:t>
            </a:r>
            <a:r>
              <a:rPr lang="en-GB" kern="0" dirty="0" smtClean="0">
                <a:solidFill>
                  <a:schemeClr val="accent1">
                    <a:lumMod val="75000"/>
                  </a:schemeClr>
                </a:solidFill>
              </a:rPr>
              <a:t>What</a:t>
            </a:r>
            <a:endParaRPr kumimoji="0" lang="en-GB" sz="3200" b="1" i="0" u="none" strike="noStrike" kern="0" cap="none" spc="0" normalizeH="0" baseline="0" noProof="0" dirty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Calibri" panose="020F0502020204030204" pitchFamily="34" charset="0"/>
              <a:ea typeface=""/>
              <a:cs typeface="Calibri" panose="020F0502020204030204" pitchFamily="34" charset="0"/>
            </a:endParaRPr>
          </a:p>
        </p:txBody>
      </p:sp>
      <p:pic>
        <p:nvPicPr>
          <p:cNvPr id="6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96784" y="5792721"/>
            <a:ext cx="1942431" cy="8179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8694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87680" y="1171249"/>
            <a:ext cx="11445240" cy="4851064"/>
          </a:xfrm>
        </p:spPr>
        <p:txBody>
          <a:bodyPr>
            <a:normAutofit fontScale="70000" lnSpcReduction="20000"/>
          </a:bodyPr>
          <a:lstStyle/>
          <a:p>
            <a:pPr marL="341328" indent="-341328" defTabSz="911602" fontAlgn="base">
              <a:lnSpc>
                <a:spcPct val="100000"/>
              </a:lnSpc>
              <a:spcBef>
                <a:spcPct val="80000"/>
              </a:spcBef>
              <a:spcAft>
                <a:spcPct val="0"/>
              </a:spcAft>
              <a:buClr>
                <a:srgbClr val="1E7FB8"/>
              </a:buClr>
              <a:buFont typeface="Wingdings" pitchFamily="2" charset="2"/>
              <a:buChar char="l"/>
              <a:defRPr/>
            </a:pPr>
            <a:r>
              <a:rPr lang="en-GB" sz="2500" kern="0" dirty="0" smtClean="0">
                <a:solidFill>
                  <a:srgbClr val="00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As the IHP+ is shifting to a UHC alliance - The CSO engagement mechanism should be</a:t>
            </a:r>
          </a:p>
          <a:p>
            <a:pPr marL="798528" lvl="1" indent="-341328" defTabSz="911602" fontAlgn="base">
              <a:lnSpc>
                <a:spcPct val="100000"/>
              </a:lnSpc>
              <a:spcBef>
                <a:spcPct val="80000"/>
              </a:spcBef>
              <a:spcAft>
                <a:spcPct val="0"/>
              </a:spcAft>
              <a:buClr>
                <a:srgbClr val="1E7FB8"/>
              </a:buClr>
              <a:buFont typeface="Wingdings" pitchFamily="2" charset="2"/>
              <a:buChar char="l"/>
              <a:defRPr/>
            </a:pPr>
            <a:r>
              <a:rPr lang="en-GB" sz="2600" kern="0" dirty="0" smtClean="0">
                <a:solidFill>
                  <a:srgbClr val="00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based on </a:t>
            </a:r>
            <a:r>
              <a:rPr lang="en-GB" sz="2600" b="1" kern="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existing IHP+ CSO engagement </a:t>
            </a:r>
          </a:p>
          <a:p>
            <a:pPr marL="798528" lvl="1" indent="-341328" defTabSz="911602" fontAlgn="base">
              <a:lnSpc>
                <a:spcPct val="100000"/>
              </a:lnSpc>
              <a:spcBef>
                <a:spcPct val="80000"/>
              </a:spcBef>
              <a:spcAft>
                <a:spcPct val="0"/>
              </a:spcAft>
              <a:buClr>
                <a:srgbClr val="1E7FB8"/>
              </a:buClr>
              <a:buFont typeface="Wingdings" pitchFamily="2" charset="2"/>
              <a:buChar char="l"/>
              <a:defRPr/>
            </a:pPr>
            <a:r>
              <a:rPr lang="en-GB" sz="2600" kern="0" dirty="0" smtClean="0">
                <a:solidFill>
                  <a:srgbClr val="00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while expanding  </a:t>
            </a:r>
            <a:r>
              <a:rPr lang="en-GB" sz="2600" b="1" kern="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members, mandate, functions and expertise </a:t>
            </a:r>
            <a:r>
              <a:rPr lang="en-GB" sz="2600" kern="0" dirty="0" smtClean="0">
                <a:solidFill>
                  <a:srgbClr val="00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 be aligned with the new UHC Alliance </a:t>
            </a:r>
          </a:p>
          <a:p>
            <a:pPr marL="341328" lvl="1" indent="-341328" defTabSz="911602" fontAlgn="base">
              <a:lnSpc>
                <a:spcPct val="100000"/>
              </a:lnSpc>
              <a:spcBef>
                <a:spcPct val="80000"/>
              </a:spcBef>
              <a:spcAft>
                <a:spcPct val="0"/>
              </a:spcAft>
              <a:buClr>
                <a:srgbClr val="1E7FB8"/>
              </a:buClr>
              <a:buFont typeface="Wingdings" pitchFamily="2" charset="2"/>
              <a:buChar char="l"/>
              <a:defRPr/>
            </a:pPr>
            <a:r>
              <a:rPr lang="en-GB" sz="2500" kern="0" dirty="0" smtClean="0">
                <a:solidFill>
                  <a:srgbClr val="00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Civil society engagement mechanism proposed governance and organisation </a:t>
            </a:r>
            <a:endParaRPr lang="en-GB" sz="2000" kern="0" dirty="0" smtClean="0">
              <a:solidFill>
                <a:srgbClr val="000066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798528" lvl="1" indent="-341328" defTabSz="911602" fontAlgn="base">
              <a:lnSpc>
                <a:spcPct val="100000"/>
              </a:lnSpc>
              <a:spcBef>
                <a:spcPct val="80000"/>
              </a:spcBef>
              <a:spcAft>
                <a:spcPct val="0"/>
              </a:spcAft>
              <a:buClr>
                <a:srgbClr val="1E7FB8"/>
              </a:buClr>
              <a:buFont typeface="Wingdings" pitchFamily="2" charset="2"/>
              <a:buChar char="l"/>
              <a:defRPr/>
            </a:pPr>
            <a:r>
              <a:rPr lang="en-GB" sz="2500" kern="0" dirty="0" smtClean="0">
                <a:solidFill>
                  <a:srgbClr val="00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CSO country groups members: </a:t>
            </a:r>
            <a:r>
              <a:rPr lang="en-GB" sz="2500" b="1" kern="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CSOs platforms working on UHC/HSS at country level to </a:t>
            </a:r>
            <a:r>
              <a:rPr lang="en-GB" sz="2500" kern="0" dirty="0" smtClean="0">
                <a:solidFill>
                  <a:srgbClr val="00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participate in UHC alliance country mechanism as well as direct advocacy, accountability and bottom up information sharing </a:t>
            </a:r>
          </a:p>
          <a:p>
            <a:pPr marL="798528" lvl="1" indent="-341328" defTabSz="911602" fontAlgn="base">
              <a:lnSpc>
                <a:spcPct val="100000"/>
              </a:lnSpc>
              <a:spcBef>
                <a:spcPct val="80000"/>
              </a:spcBef>
              <a:spcAft>
                <a:spcPct val="0"/>
              </a:spcAft>
              <a:buClr>
                <a:srgbClr val="1E7FB8"/>
              </a:buClr>
              <a:buFont typeface="Wingdings" pitchFamily="2" charset="2"/>
              <a:buChar char="l"/>
              <a:defRPr/>
            </a:pPr>
            <a:r>
              <a:rPr lang="en-GB" sz="2500" kern="0" dirty="0" smtClean="0">
                <a:solidFill>
                  <a:srgbClr val="00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CSO advisory group </a:t>
            </a:r>
            <a:r>
              <a:rPr lang="en-GB" sz="2500" b="1" kern="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with CSOs representatives from diverse regions and health constituencies to set the priorities </a:t>
            </a:r>
            <a:r>
              <a:rPr lang="en-GB" sz="2500" kern="0" dirty="0" smtClean="0">
                <a:solidFill>
                  <a:srgbClr val="00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for the CSO coalition and agree on the </a:t>
            </a:r>
            <a:r>
              <a:rPr lang="en-GB" sz="2500" kern="0" dirty="0" err="1" smtClean="0">
                <a:solidFill>
                  <a:srgbClr val="00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workplan</a:t>
            </a:r>
            <a:r>
              <a:rPr lang="en-GB" sz="2500" kern="0" dirty="0" smtClean="0">
                <a:solidFill>
                  <a:srgbClr val="00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marL="798528" lvl="1" indent="-341328" defTabSz="911602" fontAlgn="base">
              <a:lnSpc>
                <a:spcPct val="100000"/>
              </a:lnSpc>
              <a:spcBef>
                <a:spcPct val="80000"/>
              </a:spcBef>
              <a:spcAft>
                <a:spcPct val="0"/>
              </a:spcAft>
              <a:buClr>
                <a:srgbClr val="1E7FB8"/>
              </a:buClr>
              <a:buFont typeface="Wingdings" pitchFamily="2" charset="2"/>
              <a:buChar char="l"/>
              <a:defRPr/>
            </a:pPr>
            <a:r>
              <a:rPr lang="en-GB" sz="2500" kern="0" dirty="0" smtClean="0">
                <a:solidFill>
                  <a:srgbClr val="00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CSO participation in the UHC Alliance Steering Committee</a:t>
            </a:r>
            <a:r>
              <a:rPr lang="en-GB" sz="2500" b="1" kern="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en-GB" sz="2500" kern="0" dirty="0" smtClean="0">
                <a:solidFill>
                  <a:srgbClr val="00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 CS representatives and 3 alternates to </a:t>
            </a:r>
            <a:r>
              <a:rPr lang="en-GB" sz="2500" b="1" kern="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represent CSOs in UHC Alliance Steering Committee</a:t>
            </a:r>
          </a:p>
          <a:p>
            <a:pPr marL="798528" lvl="1" indent="-341328" defTabSz="911602" fontAlgn="base">
              <a:lnSpc>
                <a:spcPct val="100000"/>
              </a:lnSpc>
              <a:spcBef>
                <a:spcPct val="80000"/>
              </a:spcBef>
              <a:spcAft>
                <a:spcPct val="0"/>
              </a:spcAft>
              <a:buClr>
                <a:srgbClr val="1E7FB8"/>
              </a:buClr>
              <a:buFont typeface="Wingdings" pitchFamily="2" charset="2"/>
              <a:buChar char="l"/>
              <a:defRPr/>
            </a:pPr>
            <a:r>
              <a:rPr lang="en-GB" sz="2500" kern="0" dirty="0" smtClean="0">
                <a:solidFill>
                  <a:srgbClr val="00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CSO secretariat: A co-hosted secretariat to </a:t>
            </a:r>
            <a:r>
              <a:rPr lang="en-GB" sz="2500" b="1" kern="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deliver the </a:t>
            </a:r>
            <a:r>
              <a:rPr lang="en-GB" sz="2500" b="1" kern="0" dirty="0" err="1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workplan</a:t>
            </a:r>
            <a:r>
              <a:rPr lang="en-GB" sz="2500" b="1" kern="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GB" sz="2500" kern="0" dirty="0">
                <a:solidFill>
                  <a:srgbClr val="00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with a coordinator in the Alliance Secretariat and another in a CSO organisation based in the </a:t>
            </a:r>
            <a:r>
              <a:rPr lang="en-GB" sz="2500" kern="0" dirty="0" smtClean="0">
                <a:solidFill>
                  <a:srgbClr val="00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south ( option supported by the IHP+ Core team ) </a:t>
            </a:r>
            <a:endParaRPr lang="en-GB" sz="2500" kern="0" dirty="0">
              <a:solidFill>
                <a:srgbClr val="000066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1638300" y="98106"/>
            <a:ext cx="9144000" cy="1238270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96CCEE"/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ctr" defTabSz="911602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66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defRPr>
            </a:lvl1pPr>
            <a:lvl2pPr algn="ctr" defTabSz="911602" rtl="0" fontAlgn="base">
              <a:spcBef>
                <a:spcPct val="0"/>
              </a:spcBef>
              <a:spcAft>
                <a:spcPct val="0"/>
              </a:spcAft>
              <a:defRPr sz="3500" b="1">
                <a:solidFill>
                  <a:srgbClr val="000066"/>
                </a:solidFill>
                <a:latin typeface="Arial" charset="0"/>
                <a:cs typeface="Arial" charset="0"/>
              </a:defRPr>
            </a:lvl2pPr>
            <a:lvl3pPr algn="ctr" defTabSz="911602" rtl="0" fontAlgn="base">
              <a:spcBef>
                <a:spcPct val="0"/>
              </a:spcBef>
              <a:spcAft>
                <a:spcPct val="0"/>
              </a:spcAft>
              <a:defRPr sz="3500" b="1">
                <a:solidFill>
                  <a:srgbClr val="000066"/>
                </a:solidFill>
                <a:latin typeface="Arial" charset="0"/>
                <a:cs typeface="Arial" charset="0"/>
              </a:defRPr>
            </a:lvl3pPr>
            <a:lvl4pPr algn="ctr" defTabSz="911602" rtl="0" fontAlgn="base">
              <a:spcBef>
                <a:spcPct val="0"/>
              </a:spcBef>
              <a:spcAft>
                <a:spcPct val="0"/>
              </a:spcAft>
              <a:defRPr sz="3500" b="1">
                <a:solidFill>
                  <a:srgbClr val="000066"/>
                </a:solidFill>
                <a:latin typeface="Arial" charset="0"/>
                <a:cs typeface="Arial" charset="0"/>
              </a:defRPr>
            </a:lvl4pPr>
            <a:lvl5pPr algn="ctr" defTabSz="911602" rtl="0" fontAlgn="base">
              <a:spcBef>
                <a:spcPct val="0"/>
              </a:spcBef>
              <a:spcAft>
                <a:spcPct val="0"/>
              </a:spcAft>
              <a:defRPr sz="3500" b="1">
                <a:solidFill>
                  <a:srgbClr val="000066"/>
                </a:solidFill>
                <a:latin typeface="Arial" charset="0"/>
                <a:cs typeface="Arial" charset="0"/>
              </a:defRPr>
            </a:lvl5pPr>
            <a:lvl6pPr marL="399602" algn="ctr" defTabSz="911602" rtl="0" fontAlgn="base">
              <a:spcBef>
                <a:spcPct val="0"/>
              </a:spcBef>
              <a:spcAft>
                <a:spcPct val="0"/>
              </a:spcAft>
              <a:defRPr sz="3500" b="1">
                <a:solidFill>
                  <a:srgbClr val="000066"/>
                </a:solidFill>
                <a:latin typeface="Arial" charset="0"/>
                <a:cs typeface="Arial" charset="0"/>
              </a:defRPr>
            </a:lvl6pPr>
            <a:lvl7pPr marL="799204" algn="ctr" defTabSz="911602" rtl="0" fontAlgn="base">
              <a:spcBef>
                <a:spcPct val="0"/>
              </a:spcBef>
              <a:spcAft>
                <a:spcPct val="0"/>
              </a:spcAft>
              <a:defRPr sz="3500" b="1">
                <a:solidFill>
                  <a:srgbClr val="000066"/>
                </a:solidFill>
                <a:latin typeface="Arial" charset="0"/>
                <a:cs typeface="Arial" charset="0"/>
              </a:defRPr>
            </a:lvl7pPr>
            <a:lvl8pPr marL="1198816" algn="ctr" defTabSz="911602" rtl="0" fontAlgn="base">
              <a:spcBef>
                <a:spcPct val="0"/>
              </a:spcBef>
              <a:spcAft>
                <a:spcPct val="0"/>
              </a:spcAft>
              <a:defRPr sz="3500" b="1">
                <a:solidFill>
                  <a:srgbClr val="000066"/>
                </a:solidFill>
                <a:latin typeface="Arial" charset="0"/>
                <a:cs typeface="Arial" charset="0"/>
              </a:defRPr>
            </a:lvl8pPr>
            <a:lvl9pPr marL="1598422" algn="ctr" defTabSz="911602" rtl="0" fontAlgn="base">
              <a:spcBef>
                <a:spcPct val="0"/>
              </a:spcBef>
              <a:spcAft>
                <a:spcPct val="0"/>
              </a:spcAft>
              <a:defRPr sz="3500" b="1">
                <a:solidFill>
                  <a:srgbClr val="000066"/>
                </a:solidFill>
                <a:latin typeface="Arial" charset="0"/>
                <a:cs typeface="Arial" charset="0"/>
              </a:defRPr>
            </a:lvl9pPr>
          </a:lstStyle>
          <a:p>
            <a:pPr lvl="0"/>
            <a:r>
              <a:rPr kumimoji="0" lang="en-GB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Calibri" panose="020F0502020204030204" pitchFamily="34" charset="0"/>
                <a:ea typeface=""/>
                <a:cs typeface="Calibri" panose="020F0502020204030204" pitchFamily="34" charset="0"/>
              </a:rPr>
              <a:t>UHC 2030 CSO Engagement Mechanism – </a:t>
            </a:r>
            <a:r>
              <a:rPr lang="en-GB" kern="0" dirty="0" smtClean="0">
                <a:solidFill>
                  <a:schemeClr val="accent1">
                    <a:lumMod val="75000"/>
                  </a:schemeClr>
                </a:solidFill>
              </a:rPr>
              <a:t>How</a:t>
            </a:r>
            <a:endParaRPr kumimoji="0" lang="en-GB" sz="3200" b="1" i="0" u="none" strike="noStrike" kern="0" cap="none" spc="0" normalizeH="0" baseline="0" noProof="0" dirty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Calibri" panose="020F0502020204030204" pitchFamily="34" charset="0"/>
              <a:ea typeface=""/>
              <a:cs typeface="Calibri" panose="020F0502020204030204" pitchFamily="34" charset="0"/>
            </a:endParaRPr>
          </a:p>
        </p:txBody>
      </p:sp>
      <p:pic>
        <p:nvPicPr>
          <p:cNvPr id="7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1084" y="5867672"/>
            <a:ext cx="1942431" cy="8179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6828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Bureau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Bureau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751</TotalTime>
  <Words>766</Words>
  <Application>Microsoft Macintosh PowerPoint</Application>
  <PresentationFormat>Grand écran</PresentationFormat>
  <Paragraphs>107</Paragraphs>
  <Slides>11</Slides>
  <Notes>6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9" baseType="lpstr">
      <vt:lpstr>Calibri</vt:lpstr>
      <vt:lpstr>Calibri Light</vt:lpstr>
      <vt:lpstr>Cambria</vt:lpstr>
      <vt:lpstr>ＭＳ 明朝</vt:lpstr>
      <vt:lpstr>Times New Roman</vt:lpstr>
      <vt:lpstr>Wingdings</vt:lpstr>
      <vt:lpstr>Arial</vt:lpstr>
      <vt:lpstr>Thème Office</vt:lpstr>
      <vt:lpstr>Présentation PowerPoint</vt:lpstr>
      <vt:lpstr>Présentation PowerPoint</vt:lpstr>
      <vt:lpstr>IHP+ CSO engagement mechanism </vt:lpstr>
      <vt:lpstr>IHP+ CSO engagement mechanism </vt:lpstr>
      <vt:lpstr>Présentation PowerPoint</vt:lpstr>
      <vt:lpstr>Comparing CSO support frameworks from major GHIs  </vt:lpstr>
      <vt:lpstr>Learning from CSO engagement frameworks  </vt:lpstr>
      <vt:lpstr>Présentation PowerPoint</vt:lpstr>
      <vt:lpstr>Présentation PowerPoint</vt:lpstr>
      <vt:lpstr>Moving forward </vt:lpstr>
      <vt:lpstr>Présentation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Bruno Rivalan</dc:creator>
  <cp:lastModifiedBy>Bruno Rivalan</cp:lastModifiedBy>
  <cp:revision>38</cp:revision>
  <dcterms:created xsi:type="dcterms:W3CDTF">2016-05-18T21:57:52Z</dcterms:created>
  <dcterms:modified xsi:type="dcterms:W3CDTF">2016-06-22T08:28:07Z</dcterms:modified>
</cp:coreProperties>
</file>