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0" r:id="rId5"/>
    <p:sldId id="279" r:id="rId6"/>
    <p:sldId id="276" r:id="rId7"/>
    <p:sldId id="269" r:id="rId8"/>
    <p:sldId id="277" r:id="rId9"/>
    <p:sldId id="280" r:id="rId10"/>
    <p:sldId id="278" r:id="rId11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B08C"/>
    <a:srgbClr val="3CA5DD"/>
    <a:srgbClr val="289791"/>
    <a:srgbClr val="223E4C"/>
    <a:srgbClr val="70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9521"/>
    <p:restoredTop sz="94671" autoAdjust="0"/>
  </p:normalViewPr>
  <p:slideViewPr>
    <p:cSldViewPr snapToGrid="0" snapToObjects="1" showGuides="1">
      <p:cViewPr>
        <p:scale>
          <a:sx n="62" d="100"/>
          <a:sy n="62" d="100"/>
        </p:scale>
        <p:origin x="-2184" y="-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7C2DD-67A5-684E-B4B0-295735A1ED00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2712F-90E8-1D4D-B9AB-639BB20B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3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27FC9-6883-E444-8AF6-14248BDB2C72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35B9B-9EE5-E040-8468-97B50564C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F58BC-0810-4C3A-804B-B8086143222B}" type="slidenum">
              <a:rPr lang="es-MX" smtClean="0">
                <a:solidFill>
                  <a:prstClr val="black"/>
                </a:solidFill>
              </a:rPr>
              <a:pPr/>
              <a:t>2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26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F58BC-0810-4C3A-804B-B8086143222B}" type="slidenum">
              <a:rPr lang="es-MX" smtClean="0">
                <a:solidFill>
                  <a:prstClr val="black"/>
                </a:solidFill>
              </a:rPr>
              <a:pPr/>
              <a:t>3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26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F58BC-0810-4C3A-804B-B8086143222B}" type="slidenum">
              <a:rPr lang="es-MX" smtClean="0">
                <a:solidFill>
                  <a:prstClr val="black"/>
                </a:solidFill>
              </a:rPr>
              <a:pPr/>
              <a:t>4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26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F58BC-0810-4C3A-804B-B8086143222B}" type="slidenum">
              <a:rPr lang="es-MX" smtClean="0">
                <a:solidFill>
                  <a:prstClr val="black"/>
                </a:solidFill>
              </a:rPr>
              <a:pPr/>
              <a:t>5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26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F58BC-0810-4C3A-804B-B8086143222B}" type="slidenum">
              <a:rPr lang="es-MX" smtClean="0">
                <a:solidFill>
                  <a:prstClr val="black"/>
                </a:solidFill>
              </a:rPr>
              <a:pPr/>
              <a:t>6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26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F58BC-0810-4C3A-804B-B8086143222B}" type="slidenum">
              <a:rPr lang="es-MX" smtClean="0">
                <a:solidFill>
                  <a:prstClr val="black"/>
                </a:solidFill>
              </a:rPr>
              <a:pPr/>
              <a:t>7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2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1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_2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1720" y="250823"/>
            <a:ext cx="19241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rPr>
              <a:t>“</a:t>
            </a:r>
            <a:endParaRPr lang="en-US" sz="20000" b="1" dirty="0">
              <a:solidFill>
                <a:schemeClr val="bg1"/>
              </a:solidFill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0450" y="1832120"/>
            <a:ext cx="11536587" cy="35764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Nam,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sapid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quat</a:t>
            </a:r>
            <a:r>
              <a:rPr lang="en-US" dirty="0" smtClean="0"/>
              <a:t> </a:t>
            </a:r>
            <a:r>
              <a:rPr lang="en-US" dirty="0" err="1" smtClean="0"/>
              <a:t>iscil</a:t>
            </a:r>
            <a:r>
              <a:rPr lang="en-US" dirty="0" smtClean="0"/>
              <a:t> </a:t>
            </a:r>
            <a:r>
              <a:rPr lang="en-US" dirty="0" err="1" smtClean="0"/>
              <a:t>inime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expliquis</a:t>
            </a:r>
            <a:r>
              <a:rPr lang="en-US" dirty="0" smtClean="0"/>
              <a:t> </a:t>
            </a:r>
            <a:r>
              <a:rPr lang="en-US" dirty="0" err="1" smtClean="0"/>
              <a:t>audi</a:t>
            </a:r>
            <a:r>
              <a:rPr lang="en-US" dirty="0" smtClean="0"/>
              <a:t> nus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  <a:r>
              <a:rPr lang="en-US" dirty="0" err="1" smtClean="0"/>
              <a:t>optaquam</a:t>
            </a:r>
            <a:r>
              <a:rPr lang="en-US" dirty="0" smtClean="0"/>
              <a:t> </a:t>
            </a:r>
            <a:r>
              <a:rPr lang="en-US" dirty="0" err="1" smtClean="0"/>
              <a:t>aligent</a:t>
            </a:r>
            <a:r>
              <a:rPr lang="en-US" dirty="0" smtClean="0"/>
              <a:t> </a:t>
            </a:r>
            <a:r>
              <a:rPr lang="en-US" dirty="0" err="1" smtClean="0"/>
              <a:t>otatemquam</a:t>
            </a:r>
            <a:r>
              <a:rPr lang="en-US" dirty="0" smtClean="0"/>
              <a:t> lab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autem</a:t>
            </a:r>
            <a:r>
              <a:rPr lang="en-US" dirty="0" smtClean="0"/>
              <a:t>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hiciis</a:t>
            </a:r>
            <a:r>
              <a:rPr lang="en-US" dirty="0" smtClean="0"/>
              <a:t> </a:t>
            </a:r>
            <a:r>
              <a:rPr lang="en-US" dirty="0" err="1" smtClean="0"/>
              <a:t>quidebis</a:t>
            </a:r>
            <a:r>
              <a:rPr lang="en-US" dirty="0" smtClean="0"/>
              <a:t> a </a:t>
            </a:r>
            <a:r>
              <a:rPr lang="en-US" dirty="0" err="1" smtClean="0"/>
              <a:t>velendae</a:t>
            </a:r>
            <a:r>
              <a:rPr lang="en-US" dirty="0" smtClean="0"/>
              <a:t>. </a:t>
            </a:r>
            <a:r>
              <a:rPr lang="en-US" dirty="0" err="1" smtClean="0"/>
              <a:t>Temquas</a:t>
            </a:r>
            <a:r>
              <a:rPr lang="en-US" dirty="0" smtClean="0"/>
              <a:t> </a:t>
            </a:r>
            <a:r>
              <a:rPr lang="en-US" dirty="0" err="1" smtClean="0"/>
              <a:t>itatur</a:t>
            </a:r>
            <a:r>
              <a:rPr lang="en-US" dirty="0" smtClean="0"/>
              <a:t>,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eost</a:t>
            </a:r>
            <a:r>
              <a:rPr lang="en-US" dirty="0" smtClean="0"/>
              <a:t> </a:t>
            </a:r>
            <a:r>
              <a:rPr lang="en-US" dirty="0" err="1" smtClean="0"/>
              <a:t>atquamusa</a:t>
            </a:r>
            <a:r>
              <a:rPr lang="en-US" dirty="0" smtClean="0"/>
              <a:t> sum </a:t>
            </a:r>
            <a:r>
              <a:rPr lang="en-US" dirty="0" err="1" smtClean="0"/>
              <a:t>quiandae</a:t>
            </a:r>
            <a:r>
              <a:rPr lang="en-US" dirty="0" smtClean="0"/>
              <a:t> am,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ecuptatquia</a:t>
            </a:r>
            <a:r>
              <a:rPr lang="en-US" dirty="0" smtClean="0"/>
              <a:t> </a:t>
            </a:r>
            <a:r>
              <a:rPr lang="en-US" dirty="0" err="1" smtClean="0"/>
              <a:t>quat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eosa</a:t>
            </a:r>
            <a:r>
              <a:rPr lang="en-US" dirty="0" smtClean="0"/>
              <a:t> </a:t>
            </a:r>
            <a:r>
              <a:rPr lang="en-US" dirty="0" err="1" smtClean="0"/>
              <a:t>dolorum</a:t>
            </a:r>
            <a:r>
              <a:rPr lang="en-US" dirty="0" smtClean="0"/>
              <a:t> </a:t>
            </a:r>
            <a:r>
              <a:rPr lang="en-US" dirty="0" err="1" smtClean="0"/>
              <a:t>quaeriam</a:t>
            </a:r>
            <a:r>
              <a:rPr lang="en-US" dirty="0" smtClean="0"/>
              <a:t>, sin </a:t>
            </a:r>
            <a:r>
              <a:rPr lang="en-US" dirty="0" err="1" smtClean="0"/>
              <a:t>nobitat</a:t>
            </a:r>
            <a:r>
              <a:rPr lang="en-US" dirty="0" smtClean="0"/>
              <a:t>.”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Eosa</a:t>
            </a:r>
            <a:r>
              <a:rPr lang="en-US" dirty="0" smtClean="0"/>
              <a:t> </a:t>
            </a:r>
            <a:r>
              <a:rPr lang="en-US" dirty="0" err="1" smtClean="0"/>
              <a:t>Dolorum</a:t>
            </a:r>
            <a:r>
              <a:rPr lang="en-US" dirty="0" smtClean="0"/>
              <a:t> (2017)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iture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5498811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5498811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4"/>
          </p:nvPr>
        </p:nvSpPr>
        <p:spPr>
          <a:xfrm>
            <a:off x="6096000" y="0"/>
            <a:ext cx="6096000" cy="69961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smtClean="0"/>
              <a:t>Title </a:t>
            </a:r>
            <a:r>
              <a:rPr lang="en-US" dirty="0" smtClean="0"/>
              <a:t>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11606357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11511279" cy="3409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 marL="9144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 marL="13716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 marL="18288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6" y="1869936"/>
            <a:ext cx="11620211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11606356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11511279" cy="3409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 marL="9144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 marL="13716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 marL="18288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6" y="1869936"/>
            <a:ext cx="11620211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2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3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2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Title </a:t>
            </a:r>
            <a:r>
              <a:rPr lang="en-US" dirty="0" smtClean="0"/>
              <a:t>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4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109854" y="-159328"/>
            <a:ext cx="6484961" cy="7176655"/>
          </a:xfrm>
          <a:prstGeom prst="rect">
            <a:avLst/>
          </a:prstGeom>
          <a:gradFill>
            <a:gsLst>
              <a:gs pos="0">
                <a:srgbClr val="48B5E4">
                  <a:lumMod val="0"/>
                  <a:lumOff val="100000"/>
                  <a:alpha val="30000"/>
                </a:srgbClr>
              </a:gs>
              <a:gs pos="0">
                <a:srgbClr val="30B08C"/>
              </a:gs>
              <a:gs pos="100000">
                <a:srgbClr val="48B5E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03445" y="1772817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59563" y="3645024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08E6C0-94AE-4ECE-98A3-786E21CD295F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ED0C32E-ED6F-4DF2-90F4-72AA1C527597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83" y="0"/>
            <a:ext cx="12240683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1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3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4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Title </a:t>
            </a:r>
            <a:r>
              <a:rPr lang="en-US" dirty="0" smtClean="0"/>
              <a:t>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5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7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Title </a:t>
            </a:r>
            <a:r>
              <a:rPr lang="en-US" dirty="0" smtClean="0"/>
              <a:t>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8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-70306" y="-29033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image here at 30% transparency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Title </a:t>
            </a:r>
            <a:r>
              <a:rPr lang="en-US" dirty="0" smtClean="0"/>
              <a:t>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9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-70306" y="-29033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image here at 30% transparency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_1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1720" y="250823"/>
            <a:ext cx="19241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rPr>
              <a:t>“</a:t>
            </a:r>
            <a:endParaRPr lang="en-US" sz="20000" b="1" dirty="0">
              <a:solidFill>
                <a:schemeClr val="bg1"/>
              </a:solidFill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0450" y="1832120"/>
            <a:ext cx="11536587" cy="35764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Nam,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sapid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quat</a:t>
            </a:r>
            <a:r>
              <a:rPr lang="en-US" dirty="0" smtClean="0"/>
              <a:t> </a:t>
            </a:r>
            <a:r>
              <a:rPr lang="en-US" dirty="0" err="1" smtClean="0"/>
              <a:t>iscil</a:t>
            </a:r>
            <a:r>
              <a:rPr lang="en-US" dirty="0" smtClean="0"/>
              <a:t> </a:t>
            </a:r>
            <a:r>
              <a:rPr lang="en-US" dirty="0" err="1" smtClean="0"/>
              <a:t>inime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expliquis</a:t>
            </a:r>
            <a:r>
              <a:rPr lang="en-US" dirty="0" smtClean="0"/>
              <a:t> </a:t>
            </a:r>
            <a:r>
              <a:rPr lang="en-US" dirty="0" err="1" smtClean="0"/>
              <a:t>audi</a:t>
            </a:r>
            <a:r>
              <a:rPr lang="en-US" dirty="0" smtClean="0"/>
              <a:t> nus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  <a:r>
              <a:rPr lang="en-US" dirty="0" err="1" smtClean="0"/>
              <a:t>optaquam</a:t>
            </a:r>
            <a:r>
              <a:rPr lang="en-US" dirty="0" smtClean="0"/>
              <a:t> </a:t>
            </a:r>
            <a:r>
              <a:rPr lang="en-US" dirty="0" err="1" smtClean="0"/>
              <a:t>aligent</a:t>
            </a:r>
            <a:r>
              <a:rPr lang="en-US" dirty="0" smtClean="0"/>
              <a:t> </a:t>
            </a:r>
            <a:r>
              <a:rPr lang="en-US" dirty="0" err="1" smtClean="0"/>
              <a:t>otatemquam</a:t>
            </a:r>
            <a:r>
              <a:rPr lang="en-US" dirty="0" smtClean="0"/>
              <a:t> lab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autem</a:t>
            </a:r>
            <a:r>
              <a:rPr lang="en-US" dirty="0" smtClean="0"/>
              <a:t>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hiciis</a:t>
            </a:r>
            <a:r>
              <a:rPr lang="en-US" dirty="0" smtClean="0"/>
              <a:t> </a:t>
            </a:r>
            <a:r>
              <a:rPr lang="en-US" dirty="0" err="1" smtClean="0"/>
              <a:t>quidebis</a:t>
            </a:r>
            <a:r>
              <a:rPr lang="en-US" dirty="0" smtClean="0"/>
              <a:t> a </a:t>
            </a:r>
            <a:r>
              <a:rPr lang="en-US" dirty="0" err="1" smtClean="0"/>
              <a:t>velendae</a:t>
            </a:r>
            <a:r>
              <a:rPr lang="en-US" dirty="0" smtClean="0"/>
              <a:t>. </a:t>
            </a:r>
            <a:r>
              <a:rPr lang="en-US" dirty="0" err="1" smtClean="0"/>
              <a:t>Temquas</a:t>
            </a:r>
            <a:r>
              <a:rPr lang="en-US" dirty="0" smtClean="0"/>
              <a:t> </a:t>
            </a:r>
            <a:r>
              <a:rPr lang="en-US" dirty="0" err="1" smtClean="0"/>
              <a:t>itatur</a:t>
            </a:r>
            <a:r>
              <a:rPr lang="en-US" dirty="0" smtClean="0"/>
              <a:t>,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eost</a:t>
            </a:r>
            <a:r>
              <a:rPr lang="en-US" dirty="0" smtClean="0"/>
              <a:t> </a:t>
            </a:r>
            <a:r>
              <a:rPr lang="en-US" dirty="0" err="1" smtClean="0"/>
              <a:t>atquamusa</a:t>
            </a:r>
            <a:r>
              <a:rPr lang="en-US" dirty="0" smtClean="0"/>
              <a:t> sum </a:t>
            </a:r>
            <a:r>
              <a:rPr lang="en-US" dirty="0" err="1" smtClean="0"/>
              <a:t>quiandae</a:t>
            </a:r>
            <a:r>
              <a:rPr lang="en-US" dirty="0" smtClean="0"/>
              <a:t> am,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ecuptatquia</a:t>
            </a:r>
            <a:r>
              <a:rPr lang="en-US" dirty="0" smtClean="0"/>
              <a:t> </a:t>
            </a:r>
            <a:r>
              <a:rPr lang="en-US" dirty="0" err="1" smtClean="0"/>
              <a:t>quat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eosa</a:t>
            </a:r>
            <a:r>
              <a:rPr lang="en-US" dirty="0" smtClean="0"/>
              <a:t> </a:t>
            </a:r>
            <a:r>
              <a:rPr lang="en-US" dirty="0" err="1" smtClean="0"/>
              <a:t>dolorum</a:t>
            </a:r>
            <a:r>
              <a:rPr lang="en-US" dirty="0" smtClean="0"/>
              <a:t> </a:t>
            </a:r>
            <a:r>
              <a:rPr lang="en-US" dirty="0" err="1" smtClean="0"/>
              <a:t>quaeriam</a:t>
            </a:r>
            <a:r>
              <a:rPr lang="en-US" dirty="0" smtClean="0"/>
              <a:t>, sin </a:t>
            </a:r>
            <a:r>
              <a:rPr lang="en-US" dirty="0" err="1" smtClean="0"/>
              <a:t>nobitat</a:t>
            </a:r>
            <a:r>
              <a:rPr lang="en-US" dirty="0" smtClean="0"/>
              <a:t>.”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Eosa</a:t>
            </a:r>
            <a:r>
              <a:rPr lang="en-US" dirty="0" smtClean="0"/>
              <a:t> </a:t>
            </a:r>
            <a:r>
              <a:rPr lang="en-US" dirty="0" err="1" smtClean="0"/>
              <a:t>Dolorum</a:t>
            </a:r>
            <a:r>
              <a:rPr lang="en-US" dirty="0" smtClean="0"/>
              <a:t> (2017)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4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1" r:id="rId7"/>
    <p:sldLayoutId id="2147483670" r:id="rId8"/>
    <p:sldLayoutId id="2147483656" r:id="rId9"/>
    <p:sldLayoutId id="2147483662" r:id="rId10"/>
    <p:sldLayoutId id="2147483659" r:id="rId11"/>
    <p:sldLayoutId id="2147483658" r:id="rId12"/>
    <p:sldLayoutId id="2147483660" r:id="rId13"/>
    <p:sldLayoutId id="2147483661" r:id="rId14"/>
    <p:sldLayoutId id="2147483668" r:id="rId15"/>
    <p:sldLayoutId id="2147483669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orient="horz" pos="459" userDrawn="1">
          <p15:clr>
            <a:srgbClr val="F26B43"/>
          </p15:clr>
        </p15:guide>
        <p15:guide id="3" orient="horz" pos="686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1139" userDrawn="1">
          <p15:clr>
            <a:srgbClr val="F26B43"/>
          </p15:clr>
        </p15:guide>
        <p15:guide id="6" orient="horz" pos="1366" userDrawn="1">
          <p15:clr>
            <a:srgbClr val="F26B43"/>
          </p15:clr>
        </p15:guide>
        <p15:guide id="7" orient="horz" pos="1593" userDrawn="1">
          <p15:clr>
            <a:srgbClr val="F26B43"/>
          </p15:clr>
        </p15:guide>
        <p15:guide id="8" orient="horz" pos="1820" userDrawn="1">
          <p15:clr>
            <a:srgbClr val="F26B43"/>
          </p15:clr>
        </p15:guide>
        <p15:guide id="9" orient="horz" pos="2047" userDrawn="1">
          <p15:clr>
            <a:srgbClr val="F26B43"/>
          </p15:clr>
        </p15:guide>
        <p15:guide id="10" orient="horz" pos="2273" userDrawn="1">
          <p15:clr>
            <a:srgbClr val="F26B43"/>
          </p15:clr>
        </p15:guide>
        <p15:guide id="11" orient="horz" pos="2500" userDrawn="1">
          <p15:clr>
            <a:srgbClr val="F26B43"/>
          </p15:clr>
        </p15:guide>
        <p15:guide id="12" orient="horz" pos="2727" userDrawn="1">
          <p15:clr>
            <a:srgbClr val="F26B43"/>
          </p15:clr>
        </p15:guide>
        <p15:guide id="13" orient="horz" pos="2954" userDrawn="1">
          <p15:clr>
            <a:srgbClr val="F26B43"/>
          </p15:clr>
        </p15:guide>
        <p15:guide id="14" orient="horz" pos="3181" userDrawn="1">
          <p15:clr>
            <a:srgbClr val="F26B43"/>
          </p15:clr>
        </p15:guide>
        <p15:guide id="15" orient="horz" pos="3407" userDrawn="1">
          <p15:clr>
            <a:srgbClr val="F26B43"/>
          </p15:clr>
        </p15:guide>
        <p15:guide id="16" orient="horz" pos="3634" userDrawn="1">
          <p15:clr>
            <a:srgbClr val="F26B43"/>
          </p15:clr>
        </p15:guide>
        <p15:guide id="17" orient="horz" pos="3861" userDrawn="1">
          <p15:clr>
            <a:srgbClr val="F26B43"/>
          </p15:clr>
        </p15:guide>
        <p15:guide id="18" orient="horz" pos="4088" userDrawn="1">
          <p15:clr>
            <a:srgbClr val="F26B43"/>
          </p15:clr>
        </p15:guide>
        <p15:guide id="19" orient="horz" pos="4320" userDrawn="1">
          <p15:clr>
            <a:srgbClr val="F26B43"/>
          </p15:clr>
        </p15:guide>
        <p15:guide id="20" orient="horz" pos="5" userDrawn="1">
          <p15:clr>
            <a:srgbClr val="F26B43"/>
          </p15:clr>
        </p15:guide>
        <p15:guide id="21" userDrawn="1">
          <p15:clr>
            <a:srgbClr val="F26B43"/>
          </p15:clr>
        </p15:guide>
        <p15:guide id="22" pos="211" userDrawn="1">
          <p15:clr>
            <a:srgbClr val="F26B43"/>
          </p15:clr>
        </p15:guide>
        <p15:guide id="23" pos="438" userDrawn="1">
          <p15:clr>
            <a:srgbClr val="F26B43"/>
          </p15:clr>
        </p15:guide>
        <p15:guide id="24" pos="665" userDrawn="1">
          <p15:clr>
            <a:srgbClr val="F26B43"/>
          </p15:clr>
        </p15:guide>
        <p15:guide id="25" pos="892" userDrawn="1">
          <p15:clr>
            <a:srgbClr val="F26B43"/>
          </p15:clr>
        </p15:guide>
        <p15:guide id="26" pos="1118" userDrawn="1">
          <p15:clr>
            <a:srgbClr val="F26B43"/>
          </p15:clr>
        </p15:guide>
        <p15:guide id="27" pos="1345" userDrawn="1">
          <p15:clr>
            <a:srgbClr val="F26B43"/>
          </p15:clr>
        </p15:guide>
        <p15:guide id="28" pos="1572" userDrawn="1">
          <p15:clr>
            <a:srgbClr val="F26B43"/>
          </p15:clr>
        </p15:guide>
        <p15:guide id="29" pos="1799" userDrawn="1">
          <p15:clr>
            <a:srgbClr val="F26B43"/>
          </p15:clr>
        </p15:guide>
        <p15:guide id="30" pos="2026" userDrawn="1">
          <p15:clr>
            <a:srgbClr val="F26B43"/>
          </p15:clr>
        </p15:guide>
        <p15:guide id="31" pos="2252" userDrawn="1">
          <p15:clr>
            <a:srgbClr val="F26B43"/>
          </p15:clr>
        </p15:guide>
        <p15:guide id="32" pos="2479" userDrawn="1">
          <p15:clr>
            <a:srgbClr val="F26B43"/>
          </p15:clr>
        </p15:guide>
        <p15:guide id="33" pos="2706" userDrawn="1">
          <p15:clr>
            <a:srgbClr val="F26B43"/>
          </p15:clr>
        </p15:guide>
        <p15:guide id="34" pos="2933" userDrawn="1">
          <p15:clr>
            <a:srgbClr val="F26B43"/>
          </p15:clr>
        </p15:guide>
        <p15:guide id="35" pos="3160" userDrawn="1">
          <p15:clr>
            <a:srgbClr val="F26B43"/>
          </p15:clr>
        </p15:guide>
        <p15:guide id="36" pos="3386" userDrawn="1">
          <p15:clr>
            <a:srgbClr val="F26B43"/>
          </p15:clr>
        </p15:guide>
        <p15:guide id="37" pos="3613" userDrawn="1">
          <p15:clr>
            <a:srgbClr val="F26B43"/>
          </p15:clr>
        </p15:guide>
        <p15:guide id="38" pos="3840" userDrawn="1">
          <p15:clr>
            <a:srgbClr val="F26B43"/>
          </p15:clr>
        </p15:guide>
        <p15:guide id="39" pos="4067" userDrawn="1">
          <p15:clr>
            <a:srgbClr val="F26B43"/>
          </p15:clr>
        </p15:guide>
        <p15:guide id="40" pos="4294" userDrawn="1">
          <p15:clr>
            <a:srgbClr val="F26B43"/>
          </p15:clr>
        </p15:guide>
        <p15:guide id="41" pos="4520" userDrawn="1">
          <p15:clr>
            <a:srgbClr val="F26B43"/>
          </p15:clr>
        </p15:guide>
        <p15:guide id="42" pos="4747" userDrawn="1">
          <p15:clr>
            <a:srgbClr val="F26B43"/>
          </p15:clr>
        </p15:guide>
        <p15:guide id="43" pos="4974" userDrawn="1">
          <p15:clr>
            <a:srgbClr val="F26B43"/>
          </p15:clr>
        </p15:guide>
        <p15:guide id="44" pos="5201" userDrawn="1">
          <p15:clr>
            <a:srgbClr val="F26B43"/>
          </p15:clr>
        </p15:guide>
        <p15:guide id="45" pos="5428" userDrawn="1">
          <p15:clr>
            <a:srgbClr val="F26B43"/>
          </p15:clr>
        </p15:guide>
        <p15:guide id="46" pos="5654" userDrawn="1">
          <p15:clr>
            <a:srgbClr val="F26B43"/>
          </p15:clr>
        </p15:guide>
        <p15:guide id="47" pos="5881" userDrawn="1">
          <p15:clr>
            <a:srgbClr val="F26B43"/>
          </p15:clr>
        </p15:guide>
        <p15:guide id="48" pos="6108" userDrawn="1">
          <p15:clr>
            <a:srgbClr val="F26B43"/>
          </p15:clr>
        </p15:guide>
        <p15:guide id="49" pos="6335" userDrawn="1">
          <p15:clr>
            <a:srgbClr val="F26B43"/>
          </p15:clr>
        </p15:guide>
        <p15:guide id="50" pos="6562" userDrawn="1">
          <p15:clr>
            <a:srgbClr val="F26B43"/>
          </p15:clr>
        </p15:guide>
        <p15:guide id="51" pos="6788" userDrawn="1">
          <p15:clr>
            <a:srgbClr val="F26B43"/>
          </p15:clr>
        </p15:guide>
        <p15:guide id="52" pos="7015" userDrawn="1">
          <p15:clr>
            <a:srgbClr val="F26B43"/>
          </p15:clr>
        </p15:guide>
        <p15:guide id="53" pos="7242" userDrawn="1">
          <p15:clr>
            <a:srgbClr val="F26B43"/>
          </p15:clr>
        </p15:guide>
        <p15:guide id="54" pos="7469" userDrawn="1">
          <p15:clr>
            <a:srgbClr val="F26B43"/>
          </p15:clr>
        </p15:guide>
        <p15:guide id="55" pos="7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34964" y="2212257"/>
            <a:ext cx="11522074" cy="1187709"/>
          </a:xfrm>
        </p:spPr>
        <p:txBody>
          <a:bodyPr/>
          <a:lstStyle/>
          <a:p>
            <a:r>
              <a:rPr lang="en-GB" sz="4000" dirty="0" smtClean="0"/>
              <a:t>Feedback from a meeting with disease/health programs on sustainability and transition </a:t>
            </a:r>
            <a:endParaRPr lang="en-US" sz="40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Maria </a:t>
            </a:r>
            <a:r>
              <a:rPr lang="en-GB" dirty="0" err="1" smtClean="0"/>
              <a:t>Skarphedinsdottir</a:t>
            </a:r>
            <a:endParaRPr lang="en-GB" dirty="0" smtClean="0"/>
          </a:p>
          <a:p>
            <a:r>
              <a:rPr lang="en-GB" dirty="0" smtClean="0"/>
              <a:t>UHC2030 core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1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0" y="178047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400" dirty="0">
              <a:solidFill>
                <a:prstClr val="white"/>
              </a:solidFill>
              <a:latin typeface="Franklin Gothic Heavy" pitchFamily="34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330785" y="1124744"/>
            <a:ext cx="1180931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4BACC6">
                    <a:lumMod val="75000"/>
                  </a:srgbClr>
                </a:solidFill>
              </a:rPr>
              <a:t>Background </a:t>
            </a:r>
            <a:endParaRPr lang="en-US" sz="2400" b="1" dirty="0">
              <a:solidFill>
                <a:srgbClr val="4BACC6">
                  <a:lumMod val="75000"/>
                </a:srgbClr>
              </a:solidFill>
            </a:endParaRPr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WG has focused on placing sustainability and transition in a context of countries moving towards UHC. </a:t>
            </a:r>
            <a:endParaRPr lang="en-US" sz="2000" dirty="0"/>
          </a:p>
          <a:p>
            <a:pPr lvl="0"/>
            <a:endParaRPr lang="en-GB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Bridging </a:t>
            </a:r>
            <a:r>
              <a:rPr lang="en-GB" sz="2000" dirty="0"/>
              <a:t>the discussion between the different players (including working on overall system broadly vs those working on particular health or disease outcomes</a:t>
            </a:r>
            <a:r>
              <a:rPr lang="en-GB" sz="2000" dirty="0" smtClean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The WG has been broad (reps from different </a:t>
            </a:r>
            <a:r>
              <a:rPr lang="en-GB" sz="2000" dirty="0" smtClean="0"/>
              <a:t>constituencies </a:t>
            </a:r>
            <a:r>
              <a:rPr lang="en-GB" sz="2000" dirty="0"/>
              <a:t>including programs )but has used HF as a main entry point </a:t>
            </a:r>
            <a:endParaRPr lang="en-GB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At a point in the discussion where it would be good to hear more from disease/health programs. </a:t>
            </a:r>
            <a:endParaRPr lang="en-GB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A meeting Dec 10</a:t>
            </a:r>
            <a:r>
              <a:rPr lang="en-GB" sz="2000" baseline="30000" dirty="0"/>
              <a:t>th</a:t>
            </a:r>
            <a:r>
              <a:rPr lang="en-GB" sz="2000" dirty="0"/>
              <a:t> with WHO programs  on TB, HIV, Malaria, NCDs, RMNCH, NTDs, Polio, EPI, - HF, JWT, (SD) – UNAIDS, RBM, STB – GHI. Geneva based. </a:t>
            </a:r>
            <a:endParaRPr lang="en-GB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Report with more detail – vetted by participants- but some feedback on the overall. 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717F7F30-2A11-4B40-A2F9-44FFC13EE58E}"/>
              </a:ext>
            </a:extLst>
          </p:cNvPr>
          <p:cNvSpPr/>
          <p:nvPr/>
        </p:nvSpPr>
        <p:spPr>
          <a:xfrm>
            <a:off x="431372" y="178048"/>
            <a:ext cx="11713792" cy="830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prstClr val="white"/>
                </a:solidFill>
                <a:latin typeface="Franklin Gothic Heavy" pitchFamily="34" charset="0"/>
              </a:rPr>
              <a:t>Program perspectives on sustainability and transition</a:t>
            </a:r>
            <a:endParaRPr lang="en-US" sz="2400" dirty="0">
              <a:solidFill>
                <a:prstClr val="white"/>
              </a:solidFill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0" y="178047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400" dirty="0">
              <a:solidFill>
                <a:prstClr val="white"/>
              </a:solidFill>
              <a:latin typeface="Franklin Gothic Heavy" pitchFamily="34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330785" y="1124744"/>
            <a:ext cx="1180931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dirty="0" smtClean="0">
              <a:solidFill>
                <a:prstClr val="black"/>
              </a:solidFill>
            </a:endParaRPr>
          </a:p>
          <a:p>
            <a:pPr lvl="1"/>
            <a:endParaRPr lang="en-GB" sz="24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717F7F30-2A11-4B40-A2F9-44FFC13EE58E}"/>
              </a:ext>
            </a:extLst>
          </p:cNvPr>
          <p:cNvSpPr/>
          <p:nvPr/>
        </p:nvSpPr>
        <p:spPr>
          <a:xfrm>
            <a:off x="431372" y="178048"/>
            <a:ext cx="11713792" cy="830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prstClr val="white"/>
                </a:solidFill>
                <a:latin typeface="Franklin Gothic Heavy" pitchFamily="34" charset="0"/>
              </a:rPr>
              <a:t>Program perspectives on sustainability and transition</a:t>
            </a:r>
            <a:endParaRPr lang="en-US" sz="2400" dirty="0">
              <a:solidFill>
                <a:prstClr val="white"/>
              </a:solidFill>
              <a:latin typeface="Franklin Gothic Heavy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7720" y="1443841"/>
            <a:ext cx="833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1040" y="1720840"/>
            <a:ext cx="9235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Background to the work so far-</a:t>
            </a:r>
            <a:endParaRPr lang="en-US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Placing sustainability and transition within the context of UHC. 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Framing: Getting the sustainability question right. 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The centrality of the consensus on </a:t>
            </a:r>
            <a:r>
              <a:rPr lang="en-GB" sz="2400" dirty="0" smtClean="0"/>
              <a:t>aiming </a:t>
            </a:r>
            <a:r>
              <a:rPr lang="en-GB" sz="2400" dirty="0"/>
              <a:t>to </a:t>
            </a:r>
            <a:r>
              <a:rPr lang="en-GB" sz="2400" i="1" dirty="0">
                <a:solidFill>
                  <a:srgbClr val="FF0000"/>
                </a:solidFill>
              </a:rPr>
              <a:t>sustain the effective coverage of quality priority interventions and outcomes - toward UHC</a:t>
            </a:r>
            <a:r>
              <a:rPr lang="en-GB" sz="2400" dirty="0"/>
              <a:t>. </a:t>
            </a:r>
            <a:endParaRPr lang="en-US" sz="2400" dirty="0"/>
          </a:p>
          <a:p>
            <a:r>
              <a:rPr lang="en-GB" sz="2400" dirty="0"/>
              <a:t>	</a:t>
            </a:r>
            <a:endParaRPr lang="en-US" sz="2400" dirty="0"/>
          </a:p>
          <a:p>
            <a:r>
              <a:rPr lang="en-GB" sz="2400" b="1" dirty="0"/>
              <a:t>General:</a:t>
            </a:r>
            <a:endParaRPr lang="en-US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Complex discussion but interesting to look across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Two agendas – the “efficiency” agenda on HS barriers to improving outcomes vs the “harmonization” agenda more related to DAH instruments and EDC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66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0" y="178047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400" dirty="0">
              <a:solidFill>
                <a:prstClr val="white"/>
              </a:solidFill>
              <a:latin typeface="Franklin Gothic Heavy" pitchFamily="34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330785" y="1124744"/>
            <a:ext cx="1180931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dirty="0" smtClean="0">
              <a:solidFill>
                <a:prstClr val="black"/>
              </a:solidFill>
            </a:endParaRPr>
          </a:p>
          <a:p>
            <a:pPr lvl="1"/>
            <a:endParaRPr lang="en-GB" sz="24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717F7F30-2A11-4B40-A2F9-44FFC13EE58E}"/>
              </a:ext>
            </a:extLst>
          </p:cNvPr>
          <p:cNvSpPr/>
          <p:nvPr/>
        </p:nvSpPr>
        <p:spPr>
          <a:xfrm>
            <a:off x="431372" y="178048"/>
            <a:ext cx="11713792" cy="830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prstClr val="white"/>
                </a:solidFill>
                <a:latin typeface="Franklin Gothic Heavy" pitchFamily="34" charset="0"/>
              </a:rPr>
              <a:t>Program perspectives – some of the “scares”</a:t>
            </a:r>
            <a:endParaRPr lang="en-US" sz="2400" dirty="0">
              <a:solidFill>
                <a:prstClr val="white"/>
              </a:solidFill>
              <a:latin typeface="Franklin Gothic Heavy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9" y="1124744"/>
            <a:ext cx="10981174" cy="515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9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0" y="178047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400" dirty="0">
              <a:solidFill>
                <a:prstClr val="white"/>
              </a:solidFill>
              <a:latin typeface="Franklin Gothic Heavy" pitchFamily="34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330785" y="1124744"/>
            <a:ext cx="1180931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dirty="0" smtClean="0">
              <a:solidFill>
                <a:prstClr val="black"/>
              </a:solidFill>
            </a:endParaRPr>
          </a:p>
          <a:p>
            <a:pPr lvl="1"/>
            <a:endParaRPr lang="en-GB" sz="24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717F7F30-2A11-4B40-A2F9-44FFC13EE58E}"/>
              </a:ext>
            </a:extLst>
          </p:cNvPr>
          <p:cNvSpPr/>
          <p:nvPr/>
        </p:nvSpPr>
        <p:spPr>
          <a:xfrm>
            <a:off x="431372" y="178048"/>
            <a:ext cx="11713792" cy="830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prstClr val="white"/>
                </a:solidFill>
                <a:latin typeface="Franklin Gothic Heavy" pitchFamily="34" charset="0"/>
              </a:rPr>
              <a:t>Program perspectives on sustainability and transition</a:t>
            </a:r>
            <a:endParaRPr lang="en-US" sz="2400" dirty="0">
              <a:solidFill>
                <a:prstClr val="white"/>
              </a:solidFill>
              <a:latin typeface="Franklin Gothic Heavy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954289"/>
              </p:ext>
            </p:extLst>
          </p:nvPr>
        </p:nvGraphicFramePr>
        <p:xfrm>
          <a:off x="1021080" y="1249680"/>
          <a:ext cx="9296400" cy="4764542"/>
        </p:xfrm>
        <a:graphic>
          <a:graphicData uri="http://schemas.openxmlformats.org/drawingml/2006/table">
            <a:tbl>
              <a:tblPr firstRow="1" firstCol="1" bandRow="1"/>
              <a:tblGrid>
                <a:gridCol w="1619297"/>
                <a:gridCol w="7677103"/>
              </a:tblGrid>
              <a:tr h="447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4401" marR="6440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Some of the “scares” </a:t>
                      </a:r>
                      <a:r>
                        <a:rPr lang="en-GB" sz="20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mentioned </a:t>
                      </a:r>
                      <a:r>
                        <a:rPr lang="en-GB" sz="2000" b="1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con’t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4401" marR="6440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4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NCD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4401" marR="6440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000" dirty="0">
                          <a:effectLst/>
                          <a:latin typeface="Calibri"/>
                          <a:ea typeface="SimSun"/>
                          <a:cs typeface="Arial"/>
                        </a:rPr>
                        <a:t>Huge disease burden but apathy – 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reliant on domestic systems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000" dirty="0">
                          <a:effectLst/>
                          <a:latin typeface="Calibri"/>
                          <a:ea typeface="SimSun"/>
                          <a:cs typeface="Arial"/>
                        </a:rPr>
                        <a:t>Need to work both on individual (HT, cholesterol reducing)  and population based services  (tobacco alcohol, dietary determinants)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000" dirty="0">
                          <a:effectLst/>
                          <a:latin typeface="Calibri"/>
                          <a:ea typeface="SimSun"/>
                          <a:cs typeface="Arial"/>
                        </a:rPr>
                        <a:t>Strengthen PHC – for better NCD control /chronic care </a:t>
                      </a:r>
                      <a:r>
                        <a:rPr lang="en-GB" sz="2000" dirty="0" err="1">
                          <a:effectLst/>
                          <a:latin typeface="Calibri"/>
                          <a:ea typeface="SimSun"/>
                          <a:cs typeface="Arial"/>
                        </a:rPr>
                        <a:t>etc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000" dirty="0">
                          <a:effectLst/>
                          <a:latin typeface="Calibri"/>
                          <a:ea typeface="SimSun"/>
                          <a:cs typeface="Arial"/>
                        </a:rPr>
                        <a:t>Limited data availability – strengthen HMIS 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000" dirty="0">
                          <a:effectLst/>
                          <a:latin typeface="Calibri"/>
                          <a:ea typeface="SimSun"/>
                          <a:cs typeface="Arial"/>
                        </a:rPr>
                        <a:t>Economies of scale vs quality – e.g. on cancer care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4401" marR="6440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790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Calibri"/>
                          <a:ea typeface="SimSun"/>
                          <a:cs typeface="Arial"/>
                        </a:rPr>
                        <a:t>General </a:t>
                      </a:r>
                      <a:endParaRPr lang="en-US" sz="20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4401" marR="6440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000" dirty="0">
                          <a:effectLst/>
                          <a:latin typeface="Calibri"/>
                          <a:ea typeface="SimSun"/>
                          <a:cs typeface="Arial"/>
                        </a:rPr>
                        <a:t>Programs need to be there, not only about interventions, but understanding what are the cross cutting elements for work on UHC. 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0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Eradication/</a:t>
                      </a:r>
                      <a:r>
                        <a:rPr lang="en-GB" sz="2000" dirty="0" err="1" smtClean="0">
                          <a:effectLst/>
                          <a:latin typeface="Calibri"/>
                          <a:ea typeface="SimSun"/>
                          <a:cs typeface="Arial"/>
                        </a:rPr>
                        <a:t>eliminatin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Calibri"/>
                          <a:ea typeface="SimSun"/>
                          <a:cs typeface="Arial"/>
                        </a:rPr>
                        <a:t>where this is feasible – vs UHC – can contradict. 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000" dirty="0">
                          <a:effectLst/>
                          <a:latin typeface="Calibri"/>
                          <a:ea typeface="SimSun"/>
                          <a:cs typeface="Arial"/>
                        </a:rPr>
                        <a:t>Different country contexts fragility vs. more stable 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contexts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0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HS issues similar for NCD</a:t>
                      </a:r>
                      <a:r>
                        <a:rPr lang="en-GB" sz="2000" baseline="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 vs donor reliant programs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4401" marR="6440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6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0" y="178047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400" dirty="0">
              <a:solidFill>
                <a:prstClr val="white"/>
              </a:solidFill>
              <a:latin typeface="Franklin Gothic Heavy" pitchFamily="34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330785" y="1124744"/>
            <a:ext cx="1180931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dirty="0" smtClean="0">
              <a:solidFill>
                <a:prstClr val="black"/>
              </a:solidFill>
            </a:endParaRPr>
          </a:p>
          <a:p>
            <a:pPr lvl="1"/>
            <a:endParaRPr lang="en-GB" sz="24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717F7F30-2A11-4B40-A2F9-44FFC13EE58E}"/>
              </a:ext>
            </a:extLst>
          </p:cNvPr>
          <p:cNvSpPr/>
          <p:nvPr/>
        </p:nvSpPr>
        <p:spPr>
          <a:xfrm>
            <a:off x="431372" y="178048"/>
            <a:ext cx="11713792" cy="830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prstClr val="white"/>
                </a:solidFill>
                <a:latin typeface="Franklin Gothic Heavy" pitchFamily="34" charset="0"/>
              </a:rPr>
              <a:t>Program perspectives on sustainability and transition</a:t>
            </a:r>
            <a:endParaRPr lang="en-US" sz="2400" dirty="0">
              <a:solidFill>
                <a:prstClr val="white"/>
              </a:solidFill>
              <a:latin typeface="Franklin Gothic Heavy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653872"/>
              </p:ext>
            </p:extLst>
          </p:nvPr>
        </p:nvGraphicFramePr>
        <p:xfrm>
          <a:off x="792480" y="1505744"/>
          <a:ext cx="9418320" cy="4618161"/>
        </p:xfrm>
        <a:graphic>
          <a:graphicData uri="http://schemas.openxmlformats.org/drawingml/2006/table">
            <a:tbl>
              <a:tblPr firstRow="1" firstCol="1" bandRow="1"/>
              <a:tblGrid>
                <a:gridCol w="4709160"/>
                <a:gridCol w="4709160"/>
              </a:tblGrid>
              <a:tr h="5211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Some issues cutting across – not a whole HS framework but some priority </a:t>
                      </a:r>
                      <a:r>
                        <a:rPr lang="en-GB" sz="18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cross cutting issues mentioned</a:t>
                      </a:r>
                      <a:r>
                        <a:rPr lang="en-GB" sz="1800" b="1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 by programs.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62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Procurement and supply systems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SimSun"/>
                          <a:cs typeface="Arial"/>
                        </a:rPr>
                        <a:t>TB, malaria, VPI,</a:t>
                      </a:r>
                      <a:endParaRPr lang="en-US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108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Need for multi sector ways of working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SimSun"/>
                          <a:cs typeface="Arial"/>
                        </a:rPr>
                        <a:t>NCDs: Tobacco, alcohol, dietary polices</a:t>
                      </a:r>
                      <a:endParaRPr lang="en-US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SimSun"/>
                          <a:cs typeface="Arial"/>
                        </a:rPr>
                        <a:t>TB/HIV: e.g. prisons</a:t>
                      </a:r>
                      <a:endParaRPr lang="en-US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SimSun"/>
                          <a:cs typeface="Arial"/>
                        </a:rPr>
                        <a:t>Malaria:  vector control </a:t>
                      </a:r>
                      <a:endParaRPr lang="en-US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Strengthening </a:t>
                      </a:r>
                      <a:r>
                        <a:rPr lang="en-GB" sz="18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service </a:t>
                      </a:r>
                      <a:r>
                        <a:rPr lang="en-GB" sz="1800" b="1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delivery models  </a:t>
                      </a:r>
                      <a:r>
                        <a:rPr lang="en-GB" sz="18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PHC, other levels, 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SimSun"/>
                          <a:cs typeface="Arial"/>
                        </a:rPr>
                        <a:t>All</a:t>
                      </a:r>
                      <a:endParaRPr lang="en-US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362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Data and HMIS systems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SimSun"/>
                          <a:cs typeface="Arial"/>
                        </a:rPr>
                        <a:t>All</a:t>
                      </a:r>
                      <a:endParaRPr lang="en-US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Hard to reach populations. </a:t>
                      </a:r>
                      <a:r>
                        <a:rPr lang="en-GB" sz="1800" b="1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Strengthen</a:t>
                      </a:r>
                      <a:r>
                        <a:rPr lang="en-GB" sz="1800" b="1" baseline="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 </a:t>
                      </a:r>
                      <a:r>
                        <a:rPr lang="en-GB" sz="1800" b="1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capacity </a:t>
                      </a:r>
                      <a:r>
                        <a:rPr lang="en-GB" sz="18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for social contracting of NGOs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SimSun"/>
                          <a:cs typeface="Arial"/>
                        </a:rPr>
                        <a:t>HIV, TB, malaria, polio, </a:t>
                      </a:r>
                      <a:endParaRPr lang="en-US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362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Better ways of working at subnational levels. 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SimSun"/>
                          <a:cs typeface="Arial"/>
                        </a:rPr>
                        <a:t>Malaria, NCD,TB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PFM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Make</a:t>
                      </a:r>
                      <a:r>
                        <a:rPr lang="en-GB" sz="1800" baseline="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 systems conducive </a:t>
                      </a:r>
                      <a:r>
                        <a:rPr lang="en-GB" sz="1800" baseline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for integrated SD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7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0" y="178047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400" dirty="0">
              <a:solidFill>
                <a:prstClr val="white"/>
              </a:solidFill>
              <a:latin typeface="Franklin Gothic Heavy" pitchFamily="34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330785" y="1124744"/>
            <a:ext cx="1180931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dirty="0" smtClean="0">
              <a:solidFill>
                <a:prstClr val="black"/>
              </a:solidFill>
            </a:endParaRPr>
          </a:p>
          <a:p>
            <a:pPr lvl="1"/>
            <a:endParaRPr lang="en-GB" sz="24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717F7F30-2A11-4B40-A2F9-44FFC13EE58E}"/>
              </a:ext>
            </a:extLst>
          </p:cNvPr>
          <p:cNvSpPr/>
          <p:nvPr/>
        </p:nvSpPr>
        <p:spPr>
          <a:xfrm>
            <a:off x="431372" y="178048"/>
            <a:ext cx="11713792" cy="830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prstClr val="white"/>
                </a:solidFill>
                <a:latin typeface="Franklin Gothic Heavy" pitchFamily="34" charset="0"/>
              </a:rPr>
              <a:t>Program perspectives on sustainability and transition</a:t>
            </a:r>
            <a:endParaRPr lang="en-US" sz="2400" dirty="0">
              <a:solidFill>
                <a:prstClr val="white"/>
              </a:solidFill>
              <a:latin typeface="Franklin Gothic Heavy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992637"/>
              </p:ext>
            </p:extLst>
          </p:nvPr>
        </p:nvGraphicFramePr>
        <p:xfrm>
          <a:off x="990600" y="1554478"/>
          <a:ext cx="9464040" cy="4008121"/>
        </p:xfrm>
        <a:graphic>
          <a:graphicData uri="http://schemas.openxmlformats.org/drawingml/2006/table">
            <a:tbl>
              <a:tblPr firstRow="1" firstCol="1" bandRow="1"/>
              <a:tblGrid>
                <a:gridCol w="4632960"/>
                <a:gridCol w="4831080"/>
              </a:tblGrid>
              <a:tr h="5010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Arial"/>
                        </a:rPr>
                        <a:t>Some donor related issues 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2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/>
                          <a:ea typeface="SimSun"/>
                          <a:cs typeface="Arial"/>
                        </a:rPr>
                        <a:t>Fragmented DP approaches to transition </a:t>
                      </a:r>
                      <a:endParaRPr lang="en-US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SimSun"/>
                          <a:cs typeface="Arial"/>
                        </a:rPr>
                        <a:t>Need to work across the board of GF, GAVI and WB for a synchronized approach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004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0" algn="l"/>
                        </a:tabLst>
                      </a:pPr>
                      <a:r>
                        <a:rPr lang="en-GB" sz="1800" b="1">
                          <a:effectLst/>
                          <a:latin typeface="Calibri"/>
                          <a:ea typeface="SimSun"/>
                          <a:cs typeface="Arial"/>
                        </a:rPr>
                        <a:t>Assumption at the start transition was an easy process	</a:t>
                      </a:r>
                      <a:endParaRPr lang="en-US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SimSun"/>
                          <a:cs typeface="Arial"/>
                        </a:rPr>
                        <a:t>Understanding the local context to engage on </a:t>
                      </a:r>
                      <a:r>
                        <a:rPr lang="en-GB" sz="18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UHC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SimSun"/>
                          <a:cs typeface="Arial"/>
                        </a:rPr>
                        <a:t>A new skill set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SimSun"/>
                          <a:cs typeface="Arial"/>
                        </a:rPr>
                        <a:t>Adjusting the appetite for risk -  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SimSun"/>
                          <a:cs typeface="Arial"/>
                        </a:rPr>
                        <a:t>New ways </a:t>
                      </a:r>
                      <a:r>
                        <a:rPr lang="en-GB" sz="18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of </a:t>
                      </a:r>
                      <a:r>
                        <a:rPr lang="en-GB" sz="1800" dirty="0">
                          <a:effectLst/>
                          <a:latin typeface="Calibri"/>
                          <a:ea typeface="SimSun"/>
                          <a:cs typeface="Arial"/>
                        </a:rPr>
                        <a:t>demonstrating </a:t>
                      </a:r>
                      <a:r>
                        <a:rPr lang="en-GB" sz="18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results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SimSun"/>
                          <a:cs typeface="Arial"/>
                        </a:rPr>
                        <a:t>New timelines  and 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SimSun"/>
                          <a:cs typeface="Arial"/>
                        </a:rPr>
                        <a:t>e</a:t>
                      </a:r>
                      <a:r>
                        <a:rPr lang="en-GB" sz="1800" dirty="0" err="1" smtClean="0">
                          <a:effectLst/>
                          <a:latin typeface="Calibri"/>
                          <a:ea typeface="SimSun"/>
                          <a:cs typeface="Arial"/>
                        </a:rPr>
                        <a:t>ligibility</a:t>
                      </a:r>
                      <a:r>
                        <a:rPr lang="en-GB" sz="18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 criteria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6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A1FD2EB58A154FA774E9C3013A12E2" ma:contentTypeVersion="" ma:contentTypeDescription="Create a new document." ma:contentTypeScope="" ma:versionID="05d4ecb205056660e0deaaa7f92544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66E65C-4F2D-42F8-BAD1-9EBA7550C266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452066D-8D70-4759-A872-A4E2E52734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4CBD7C-B572-4AB4-959C-E05016E5B1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543</Words>
  <Application>Microsoft Office PowerPoint</Application>
  <PresentationFormat>Custom</PresentationFormat>
  <Paragraphs>88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Calum Houldsworth</dc:creator>
  <cp:lastModifiedBy>SKARPHEDINSDOTTIR, Maria</cp:lastModifiedBy>
  <cp:revision>92</cp:revision>
  <cp:lastPrinted>2019-02-26T09:25:09Z</cp:lastPrinted>
  <dcterms:created xsi:type="dcterms:W3CDTF">2017-04-12T16:02:46Z</dcterms:created>
  <dcterms:modified xsi:type="dcterms:W3CDTF">2019-06-18T13:35:49Z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0x010100DEA1FD2EB58A154FA774E9C3013A12E2</vt:lpwstr>
  </property>
</Properties>
</file>