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94" r:id="rId3"/>
    <p:sldId id="293" r:id="rId4"/>
    <p:sldId id="300" r:id="rId5"/>
    <p:sldId id="298" r:id="rId6"/>
    <p:sldId id="297" r:id="rId7"/>
    <p:sldId id="302" r:id="rId8"/>
    <p:sldId id="287" r:id="rId9"/>
    <p:sldId id="28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76"/>
    <a:srgbClr val="009999"/>
    <a:srgbClr val="2BAEAB"/>
    <a:srgbClr val="007D7A"/>
    <a:srgbClr val="29A7A4"/>
    <a:srgbClr val="33CCCC"/>
    <a:srgbClr val="006666"/>
    <a:srgbClr val="3A003A"/>
    <a:srgbClr val="660033"/>
    <a:srgbClr val="C5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E69F3D-4363-4231-BD8D-FF6724328B7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009BB67B-D9C9-4969-A252-DFE671ADD6CC}">
      <dgm:prSet phldrT="[Texto]"/>
      <dgm:spPr>
        <a:solidFill>
          <a:srgbClr val="2BAEAB">
            <a:alpha val="50000"/>
          </a:srgbClr>
        </a:solidFill>
      </dgm:spPr>
      <dgm:t>
        <a:bodyPr/>
        <a:lstStyle/>
        <a:p>
          <a:r>
            <a:rPr lang="en-US" b="1" noProof="0" dirty="0"/>
            <a:t>Health-related regulations</a:t>
          </a:r>
        </a:p>
      </dgm:t>
    </dgm:pt>
    <dgm:pt modelId="{EB87BB1A-27A9-4A2C-B4A4-8E2D9A59203E}" type="parTrans" cxnId="{DB7943FB-7265-4B6A-98CC-0C6998F1BA51}">
      <dgm:prSet/>
      <dgm:spPr/>
      <dgm:t>
        <a:bodyPr/>
        <a:lstStyle/>
        <a:p>
          <a:endParaRPr lang="en-US"/>
        </a:p>
      </dgm:t>
    </dgm:pt>
    <dgm:pt modelId="{0487BC19-EE6D-4E48-8DE8-EEC885B653A0}" type="sibTrans" cxnId="{DB7943FB-7265-4B6A-98CC-0C6998F1BA51}">
      <dgm:prSet/>
      <dgm:spPr/>
      <dgm:t>
        <a:bodyPr/>
        <a:lstStyle/>
        <a:p>
          <a:endParaRPr lang="en-US"/>
        </a:p>
      </dgm:t>
    </dgm:pt>
    <dgm:pt modelId="{936CDBBF-595B-447F-A5A5-AA1B318A22D4}">
      <dgm:prSet phldrT="[Texto]"/>
      <dgm:spPr>
        <a:solidFill>
          <a:srgbClr val="009999">
            <a:alpha val="50000"/>
          </a:srgbClr>
        </a:solidFill>
      </dgm:spPr>
      <dgm:t>
        <a:bodyPr/>
        <a:lstStyle/>
        <a:p>
          <a:r>
            <a:rPr lang="en-US" b="1" noProof="0" dirty="0"/>
            <a:t>Individual health services</a:t>
          </a:r>
        </a:p>
      </dgm:t>
    </dgm:pt>
    <dgm:pt modelId="{016B11B3-732C-4990-95AF-D8458964F9D8}" type="parTrans" cxnId="{F9D3A1E9-3F8F-40C5-8AD6-78F88BC54E95}">
      <dgm:prSet/>
      <dgm:spPr/>
      <dgm:t>
        <a:bodyPr/>
        <a:lstStyle/>
        <a:p>
          <a:endParaRPr lang="en-US"/>
        </a:p>
      </dgm:t>
    </dgm:pt>
    <dgm:pt modelId="{4A801B60-CE2F-4C08-A4B7-A4F7206CDD38}" type="sibTrans" cxnId="{F9D3A1E9-3F8F-40C5-8AD6-78F88BC54E95}">
      <dgm:prSet/>
      <dgm:spPr/>
      <dgm:t>
        <a:bodyPr/>
        <a:lstStyle/>
        <a:p>
          <a:endParaRPr lang="en-US"/>
        </a:p>
      </dgm:t>
    </dgm:pt>
    <dgm:pt modelId="{081FB7DF-3A0A-4CF6-A551-19499D218D49}">
      <dgm:prSet phldrT="[Texto]"/>
      <dgm:spPr>
        <a:solidFill>
          <a:srgbClr val="2BAEAB">
            <a:alpha val="50000"/>
          </a:srgbClr>
        </a:solidFill>
      </dgm:spPr>
      <dgm:t>
        <a:bodyPr/>
        <a:lstStyle/>
        <a:p>
          <a:r>
            <a:rPr lang="en-US" b="1" noProof="0" dirty="0"/>
            <a:t>Population health interventions</a:t>
          </a:r>
        </a:p>
      </dgm:t>
    </dgm:pt>
    <dgm:pt modelId="{ABCC240D-D726-4474-874D-8C104A7EA791}" type="parTrans" cxnId="{A37ED650-54B2-4464-AF1B-CF697CB79A81}">
      <dgm:prSet/>
      <dgm:spPr/>
      <dgm:t>
        <a:bodyPr/>
        <a:lstStyle/>
        <a:p>
          <a:endParaRPr lang="en-US"/>
        </a:p>
      </dgm:t>
    </dgm:pt>
    <dgm:pt modelId="{B2D80945-1A93-453B-B903-743FB80C4940}" type="sibTrans" cxnId="{A37ED650-54B2-4464-AF1B-CF697CB79A81}">
      <dgm:prSet/>
      <dgm:spPr/>
      <dgm:t>
        <a:bodyPr/>
        <a:lstStyle/>
        <a:p>
          <a:endParaRPr lang="en-US"/>
        </a:p>
      </dgm:t>
    </dgm:pt>
    <dgm:pt modelId="{573E4A46-4F7B-4268-A50C-91954CB2864D}" type="pres">
      <dgm:prSet presAssocID="{44E69F3D-4363-4231-BD8D-FF6724328B78}" presName="compositeShape" presStyleCnt="0">
        <dgm:presLayoutVars>
          <dgm:chMax val="7"/>
          <dgm:dir/>
          <dgm:resizeHandles val="exact"/>
        </dgm:presLayoutVars>
      </dgm:prSet>
      <dgm:spPr/>
    </dgm:pt>
    <dgm:pt modelId="{1388FA9C-F671-4DCB-BAF7-AC478A0352D5}" type="pres">
      <dgm:prSet presAssocID="{009BB67B-D9C9-4969-A252-DFE671ADD6CC}" presName="circ1" presStyleLbl="vennNode1" presStyleIdx="0" presStyleCnt="3"/>
      <dgm:spPr/>
    </dgm:pt>
    <dgm:pt modelId="{26A4A916-62D4-4DA0-BC3A-D5205215374A}" type="pres">
      <dgm:prSet presAssocID="{009BB67B-D9C9-4969-A252-DFE671ADD6C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08C50F4-7CD9-43F7-9CB9-4003FA0AB482}" type="pres">
      <dgm:prSet presAssocID="{936CDBBF-595B-447F-A5A5-AA1B318A22D4}" presName="circ2" presStyleLbl="vennNode1" presStyleIdx="1" presStyleCnt="3"/>
      <dgm:spPr/>
    </dgm:pt>
    <dgm:pt modelId="{0CD06D15-3768-42C5-B7FE-05BEA9F492E3}" type="pres">
      <dgm:prSet presAssocID="{936CDBBF-595B-447F-A5A5-AA1B318A22D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B9C3864-BF6C-4209-B88C-7F302D080DF0}" type="pres">
      <dgm:prSet presAssocID="{081FB7DF-3A0A-4CF6-A551-19499D218D49}" presName="circ3" presStyleLbl="vennNode1" presStyleIdx="2" presStyleCnt="3"/>
      <dgm:spPr/>
    </dgm:pt>
    <dgm:pt modelId="{DC7AA25B-1A8A-4245-B10B-E59AC9CB24F0}" type="pres">
      <dgm:prSet presAssocID="{081FB7DF-3A0A-4CF6-A551-19499D218D4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6E178807-B922-4993-BECC-05AC40FAF0B5}" type="presOf" srcId="{936CDBBF-595B-447F-A5A5-AA1B318A22D4}" destId="{0CD06D15-3768-42C5-B7FE-05BEA9F492E3}" srcOrd="1" destOrd="0" presId="urn:microsoft.com/office/officeart/2005/8/layout/venn1"/>
    <dgm:cxn modelId="{46FE4E1D-37C9-4FD2-A0BC-8B11EB72EFA0}" type="presOf" srcId="{081FB7DF-3A0A-4CF6-A551-19499D218D49}" destId="{7B9C3864-BF6C-4209-B88C-7F302D080DF0}" srcOrd="0" destOrd="0" presId="urn:microsoft.com/office/officeart/2005/8/layout/venn1"/>
    <dgm:cxn modelId="{99F15869-4B08-4669-AA6E-31683A2B1E55}" type="presOf" srcId="{009BB67B-D9C9-4969-A252-DFE671ADD6CC}" destId="{26A4A916-62D4-4DA0-BC3A-D5205215374A}" srcOrd="1" destOrd="0" presId="urn:microsoft.com/office/officeart/2005/8/layout/venn1"/>
    <dgm:cxn modelId="{12F8C44E-2009-475B-8A1E-572E2EA81E74}" type="presOf" srcId="{44E69F3D-4363-4231-BD8D-FF6724328B78}" destId="{573E4A46-4F7B-4268-A50C-91954CB2864D}" srcOrd="0" destOrd="0" presId="urn:microsoft.com/office/officeart/2005/8/layout/venn1"/>
    <dgm:cxn modelId="{764C366F-DBCA-4FE2-89B9-EEBF95688DBD}" type="presOf" srcId="{081FB7DF-3A0A-4CF6-A551-19499D218D49}" destId="{DC7AA25B-1A8A-4245-B10B-E59AC9CB24F0}" srcOrd="1" destOrd="0" presId="urn:microsoft.com/office/officeart/2005/8/layout/venn1"/>
    <dgm:cxn modelId="{A37ED650-54B2-4464-AF1B-CF697CB79A81}" srcId="{44E69F3D-4363-4231-BD8D-FF6724328B78}" destId="{081FB7DF-3A0A-4CF6-A551-19499D218D49}" srcOrd="2" destOrd="0" parTransId="{ABCC240D-D726-4474-874D-8C104A7EA791}" sibTransId="{B2D80945-1A93-453B-B903-743FB80C4940}"/>
    <dgm:cxn modelId="{1E8AE6AF-E5C0-4AFD-8930-436C3EC9F6AE}" type="presOf" srcId="{936CDBBF-595B-447F-A5A5-AA1B318A22D4}" destId="{D08C50F4-7CD9-43F7-9CB9-4003FA0AB482}" srcOrd="0" destOrd="0" presId="urn:microsoft.com/office/officeart/2005/8/layout/venn1"/>
    <dgm:cxn modelId="{A85A13BA-8BAF-4355-BCBB-B7D9BCE05E77}" type="presOf" srcId="{009BB67B-D9C9-4969-A252-DFE671ADD6CC}" destId="{1388FA9C-F671-4DCB-BAF7-AC478A0352D5}" srcOrd="0" destOrd="0" presId="urn:microsoft.com/office/officeart/2005/8/layout/venn1"/>
    <dgm:cxn modelId="{F9D3A1E9-3F8F-40C5-8AD6-78F88BC54E95}" srcId="{44E69F3D-4363-4231-BD8D-FF6724328B78}" destId="{936CDBBF-595B-447F-A5A5-AA1B318A22D4}" srcOrd="1" destOrd="0" parTransId="{016B11B3-732C-4990-95AF-D8458964F9D8}" sibTransId="{4A801B60-CE2F-4C08-A4B7-A4F7206CDD38}"/>
    <dgm:cxn modelId="{DB7943FB-7265-4B6A-98CC-0C6998F1BA51}" srcId="{44E69F3D-4363-4231-BD8D-FF6724328B78}" destId="{009BB67B-D9C9-4969-A252-DFE671ADD6CC}" srcOrd="0" destOrd="0" parTransId="{EB87BB1A-27A9-4A2C-B4A4-8E2D9A59203E}" sibTransId="{0487BC19-EE6D-4E48-8DE8-EEC885B653A0}"/>
    <dgm:cxn modelId="{5C2C4AAF-0FC1-40A1-89AA-C194074D8467}" type="presParOf" srcId="{573E4A46-4F7B-4268-A50C-91954CB2864D}" destId="{1388FA9C-F671-4DCB-BAF7-AC478A0352D5}" srcOrd="0" destOrd="0" presId="urn:microsoft.com/office/officeart/2005/8/layout/venn1"/>
    <dgm:cxn modelId="{69640211-BB78-4B91-B606-3E480FFD62C3}" type="presParOf" srcId="{573E4A46-4F7B-4268-A50C-91954CB2864D}" destId="{26A4A916-62D4-4DA0-BC3A-D5205215374A}" srcOrd="1" destOrd="0" presId="urn:microsoft.com/office/officeart/2005/8/layout/venn1"/>
    <dgm:cxn modelId="{8E7384C0-4B5F-4407-B653-BC3725E7E52A}" type="presParOf" srcId="{573E4A46-4F7B-4268-A50C-91954CB2864D}" destId="{D08C50F4-7CD9-43F7-9CB9-4003FA0AB482}" srcOrd="2" destOrd="0" presId="urn:microsoft.com/office/officeart/2005/8/layout/venn1"/>
    <dgm:cxn modelId="{455ECA7C-9D4D-4A53-869C-A8CFCC9AF7AF}" type="presParOf" srcId="{573E4A46-4F7B-4268-A50C-91954CB2864D}" destId="{0CD06D15-3768-42C5-B7FE-05BEA9F492E3}" srcOrd="3" destOrd="0" presId="urn:microsoft.com/office/officeart/2005/8/layout/venn1"/>
    <dgm:cxn modelId="{F396D19C-CAD9-4D0D-B374-BB9610C9BB55}" type="presParOf" srcId="{573E4A46-4F7B-4268-A50C-91954CB2864D}" destId="{7B9C3864-BF6C-4209-B88C-7F302D080DF0}" srcOrd="4" destOrd="0" presId="urn:microsoft.com/office/officeart/2005/8/layout/venn1"/>
    <dgm:cxn modelId="{86B66C6F-E608-4B13-BBF7-DA20EB05AF5A}" type="presParOf" srcId="{573E4A46-4F7B-4268-A50C-91954CB2864D}" destId="{DC7AA25B-1A8A-4245-B10B-E59AC9CB24F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002183-5279-4368-B6E3-42E7E79348E0}" type="doc">
      <dgm:prSet loTypeId="urn:microsoft.com/office/officeart/2005/8/layout/hList7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737840-B122-4844-B2A1-4DDB07186B33}">
      <dgm:prSet phldrT="[Texto]" custT="1"/>
      <dgm:spPr>
        <a:solidFill>
          <a:srgbClr val="00B0AC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70688" tIns="170688" rIns="170688" bIns="170688" numCol="1" spcCol="1270" anchor="ctr" anchorCtr="0"/>
        <a:lstStyle/>
        <a:p>
          <a:pPr marL="0"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noProof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Universal health coverage, leaving nobody behind.  </a:t>
          </a:r>
        </a:p>
        <a:p>
          <a:pPr marL="0"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noProof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Increase effective coverage.</a:t>
          </a:r>
        </a:p>
      </dgm:t>
    </dgm:pt>
    <dgm:pt modelId="{C8E98465-C75E-4F2C-9EEC-784F4D85CF97}" type="parTrans" cxnId="{70892907-9A09-4BF5-8FC0-F0E2376D8613}">
      <dgm:prSet/>
      <dgm:spPr/>
      <dgm:t>
        <a:bodyPr/>
        <a:lstStyle/>
        <a:p>
          <a:endParaRPr lang="en-US" b="1"/>
        </a:p>
      </dgm:t>
    </dgm:pt>
    <dgm:pt modelId="{9B38EED4-94D5-4EEE-A82D-4E4BC3988615}" type="sibTrans" cxnId="{70892907-9A09-4BF5-8FC0-F0E2376D8613}">
      <dgm:prSet/>
      <dgm:spPr/>
      <dgm:t>
        <a:bodyPr/>
        <a:lstStyle/>
        <a:p>
          <a:endParaRPr lang="en-US" b="1"/>
        </a:p>
      </dgm:t>
    </dgm:pt>
    <dgm:pt modelId="{78BB2F65-A9CC-418D-9934-9BA272BCB508}">
      <dgm:prSet phldrT="[Texto]" custT="1"/>
      <dgm:spPr>
        <a:solidFill>
          <a:srgbClr val="00B0AC"/>
        </a:solidFill>
      </dgm:spPr>
      <dgm:t>
        <a:bodyPr/>
        <a:lstStyle/>
        <a:p>
          <a:r>
            <a:rPr lang="en-US" sz="2400" b="1" dirty="0"/>
            <a:t>National ownership </a:t>
          </a:r>
          <a:r>
            <a:rPr lang="en-US" sz="2000" b="1" dirty="0"/>
            <a:t>and </a:t>
          </a:r>
          <a:r>
            <a:rPr lang="en-US" sz="2400" b="1" dirty="0"/>
            <a:t>good governance. </a:t>
          </a:r>
          <a:endParaRPr lang="en-US" sz="2000" b="1" dirty="0"/>
        </a:p>
        <a:p>
          <a:r>
            <a:rPr lang="en-US" sz="2400" b="1" dirty="0"/>
            <a:t>Strengthen national institutions. </a:t>
          </a:r>
          <a:endParaRPr lang="en-US" sz="2000" b="1" dirty="0"/>
        </a:p>
      </dgm:t>
    </dgm:pt>
    <dgm:pt modelId="{2EAF88C8-59A8-435B-9991-1B294DC96D3A}" type="parTrans" cxnId="{51D1BAF5-8333-449F-ABCF-BDE0805C49C1}">
      <dgm:prSet/>
      <dgm:spPr/>
      <dgm:t>
        <a:bodyPr/>
        <a:lstStyle/>
        <a:p>
          <a:endParaRPr lang="en-US" b="1"/>
        </a:p>
      </dgm:t>
    </dgm:pt>
    <dgm:pt modelId="{C45092D0-C56D-4241-AE92-E41D058DDFB6}" type="sibTrans" cxnId="{51D1BAF5-8333-449F-ABCF-BDE0805C49C1}">
      <dgm:prSet/>
      <dgm:spPr/>
      <dgm:t>
        <a:bodyPr/>
        <a:lstStyle/>
        <a:p>
          <a:endParaRPr lang="en-US" b="1"/>
        </a:p>
      </dgm:t>
    </dgm:pt>
    <dgm:pt modelId="{93015362-1FED-40AB-8BC1-C66BBCC3E002}">
      <dgm:prSet phldrT="[Texto]" custT="1"/>
      <dgm:spPr>
        <a:solidFill>
          <a:srgbClr val="00B0AC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64770" tIns="64770" rIns="64770" bIns="64770" numCol="1" spcCol="1270" anchor="ctr" anchorCtr="0"/>
        <a:lstStyle/>
        <a:p>
          <a:r>
            <a:rPr lang="en-US" sz="2400" b="1" kern="1200" dirty="0"/>
            <a:t>Health system perspective.</a:t>
          </a:r>
        </a:p>
        <a:p>
          <a:r>
            <a:rPr lang="en-US" sz="2400" b="1" kern="1200" dirty="0"/>
            <a:t>Adequate domestic resources.</a:t>
          </a:r>
        </a:p>
        <a:p>
          <a:r>
            <a:rPr lang="en-US" sz="1300" b="1" kern="1200" dirty="0"/>
            <a:t> </a:t>
          </a:r>
          <a:r>
            <a:rPr lang="en-US" sz="2400" b="1" kern="1200" dirty="0"/>
            <a:t>Improve the way resources are used</a:t>
          </a:r>
        </a:p>
      </dgm:t>
    </dgm:pt>
    <dgm:pt modelId="{405FE938-350B-4CD2-AAAB-278D08A83CBF}" type="parTrans" cxnId="{24FBFFCF-4F6B-4164-8C60-3FACC5147863}">
      <dgm:prSet/>
      <dgm:spPr/>
      <dgm:t>
        <a:bodyPr/>
        <a:lstStyle/>
        <a:p>
          <a:endParaRPr lang="en-US" b="1"/>
        </a:p>
      </dgm:t>
    </dgm:pt>
    <dgm:pt modelId="{ECE00569-4FD8-4283-B900-DC83D6BABF10}" type="sibTrans" cxnId="{24FBFFCF-4F6B-4164-8C60-3FACC5147863}">
      <dgm:prSet/>
      <dgm:spPr/>
      <dgm:t>
        <a:bodyPr/>
        <a:lstStyle/>
        <a:p>
          <a:endParaRPr lang="en-US" b="1"/>
        </a:p>
      </dgm:t>
    </dgm:pt>
    <dgm:pt modelId="{54C0D367-C90C-43A0-855F-4AEBD4D9C69D}">
      <dgm:prSet phldrT="[Texto]" custT="1"/>
      <dgm:spPr>
        <a:solidFill>
          <a:srgbClr val="00B0AC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64770" tIns="64770" rIns="64770" bIns="64770" numCol="1" spcCol="1270" anchor="ctr" anchorCtr="0"/>
        <a:lstStyle/>
        <a:p>
          <a:pPr>
            <a:lnSpc>
              <a:spcPct val="90000"/>
            </a:lnSpc>
          </a:pPr>
          <a:r>
            <a:rPr lang="en-US" sz="2400" b="1" dirty="0"/>
            <a:t>HSS + disease specific programs. Coordinated national transition plans.</a:t>
          </a:r>
        </a:p>
        <a:p>
          <a:pPr>
            <a:lnSpc>
              <a:spcPct val="90000"/>
            </a:lnSpc>
          </a:pPr>
          <a:r>
            <a:rPr lang="en-US" sz="2400" b="1" dirty="0"/>
            <a:t>Consistency and synergies.</a:t>
          </a:r>
          <a:endParaRPr lang="en-US" sz="2100" b="1" dirty="0"/>
        </a:p>
      </dgm:t>
    </dgm:pt>
    <dgm:pt modelId="{295859DB-2198-421C-81E9-56A50FADABA9}" type="parTrans" cxnId="{C2AF64CB-D256-4682-A564-9FE461BA8B6D}">
      <dgm:prSet/>
      <dgm:spPr/>
      <dgm:t>
        <a:bodyPr/>
        <a:lstStyle/>
        <a:p>
          <a:endParaRPr lang="en-US"/>
        </a:p>
      </dgm:t>
    </dgm:pt>
    <dgm:pt modelId="{3413B18A-BE8F-4592-9228-423C395E9529}" type="sibTrans" cxnId="{C2AF64CB-D256-4682-A564-9FE461BA8B6D}">
      <dgm:prSet/>
      <dgm:spPr/>
      <dgm:t>
        <a:bodyPr/>
        <a:lstStyle/>
        <a:p>
          <a:endParaRPr lang="en-US"/>
        </a:p>
      </dgm:t>
    </dgm:pt>
    <dgm:pt modelId="{2262691B-F9DF-4D86-BB75-C29CDFFD7640}" type="pres">
      <dgm:prSet presAssocID="{C8002183-5279-4368-B6E3-42E7E79348E0}" presName="Name0" presStyleCnt="0">
        <dgm:presLayoutVars>
          <dgm:dir/>
          <dgm:resizeHandles val="exact"/>
        </dgm:presLayoutVars>
      </dgm:prSet>
      <dgm:spPr/>
    </dgm:pt>
    <dgm:pt modelId="{D6DFC848-ABC8-4FFB-B6A1-67B70E456E3E}" type="pres">
      <dgm:prSet presAssocID="{C8002183-5279-4368-B6E3-42E7E79348E0}" presName="fgShape" presStyleLbl="fgShp" presStyleIdx="0" presStyleCnt="1" custScaleY="102394" custLinFactNeighborX="0" custLinFactNeighborY="14695"/>
      <dgm:spPr>
        <a:ln>
          <a:noFill/>
        </a:ln>
      </dgm:spPr>
    </dgm:pt>
    <dgm:pt modelId="{C9778A00-9D40-40A4-B998-26FBDD8D692D}" type="pres">
      <dgm:prSet presAssocID="{C8002183-5279-4368-B6E3-42E7E79348E0}" presName="linComp" presStyleCnt="0"/>
      <dgm:spPr/>
    </dgm:pt>
    <dgm:pt modelId="{3AB62C6D-215E-4D81-9D64-D618A1A6E99D}" type="pres">
      <dgm:prSet presAssocID="{5A737840-B122-4844-B2A1-4DDB07186B33}" presName="compNode" presStyleCnt="0"/>
      <dgm:spPr/>
    </dgm:pt>
    <dgm:pt modelId="{C14E59E4-43E3-4D28-9342-409FDF67CF1E}" type="pres">
      <dgm:prSet presAssocID="{5A737840-B122-4844-B2A1-4DDB07186B33}" presName="bkgdShape" presStyleLbl="node1" presStyleIdx="0" presStyleCnt="4"/>
      <dgm:spPr>
        <a:xfrm>
          <a:off x="2451" y="0"/>
          <a:ext cx="2569852" cy="6273347"/>
        </a:xfrm>
        <a:prstGeom prst="roundRect">
          <a:avLst>
            <a:gd name="adj" fmla="val 10000"/>
          </a:avLst>
        </a:prstGeom>
      </dgm:spPr>
    </dgm:pt>
    <dgm:pt modelId="{1F19BEDA-867D-4FD9-ADB1-97BEA3BA68A6}" type="pres">
      <dgm:prSet presAssocID="{5A737840-B122-4844-B2A1-4DDB07186B33}" presName="nodeTx" presStyleLbl="node1" presStyleIdx="0" presStyleCnt="4">
        <dgm:presLayoutVars>
          <dgm:bulletEnabled val="1"/>
        </dgm:presLayoutVars>
      </dgm:prSet>
      <dgm:spPr/>
    </dgm:pt>
    <dgm:pt modelId="{1048D4A6-BA8F-48DC-8CE2-ED2C67EDC062}" type="pres">
      <dgm:prSet presAssocID="{5A737840-B122-4844-B2A1-4DDB07186B33}" presName="invisiNode" presStyleLbl="node1" presStyleIdx="0" presStyleCnt="4"/>
      <dgm:spPr/>
    </dgm:pt>
    <dgm:pt modelId="{576BCD2B-C8E4-49F1-AA39-E114C2A4CB1F}" type="pres">
      <dgm:prSet presAssocID="{5A737840-B122-4844-B2A1-4DDB07186B33}" presName="imagNode" presStyleLbl="fgImgPlace1" presStyleIdx="0" presStyleCnt="4"/>
      <dgm:spPr>
        <a:solidFill>
          <a:srgbClr val="C5C5FF"/>
        </a:solidFill>
        <a:ln>
          <a:noFill/>
        </a:ln>
      </dgm:spPr>
    </dgm:pt>
    <dgm:pt modelId="{0D3684B8-CC99-4976-A298-BD07A717D199}" type="pres">
      <dgm:prSet presAssocID="{9B38EED4-94D5-4EEE-A82D-4E4BC3988615}" presName="sibTrans" presStyleLbl="sibTrans2D1" presStyleIdx="0" presStyleCnt="0"/>
      <dgm:spPr/>
    </dgm:pt>
    <dgm:pt modelId="{E5B96FD5-2227-469D-A100-CD48EC882C5E}" type="pres">
      <dgm:prSet presAssocID="{78BB2F65-A9CC-418D-9934-9BA272BCB508}" presName="compNode" presStyleCnt="0"/>
      <dgm:spPr/>
    </dgm:pt>
    <dgm:pt modelId="{0512B165-1337-4CD2-9C50-D7528C1DC3BF}" type="pres">
      <dgm:prSet presAssocID="{78BB2F65-A9CC-418D-9934-9BA272BCB508}" presName="bkgdShape" presStyleLbl="node1" presStyleIdx="1" presStyleCnt="4"/>
      <dgm:spPr/>
    </dgm:pt>
    <dgm:pt modelId="{5B75B63B-AF83-4661-9AE0-E9F56696C8A1}" type="pres">
      <dgm:prSet presAssocID="{78BB2F65-A9CC-418D-9934-9BA272BCB508}" presName="nodeTx" presStyleLbl="node1" presStyleIdx="1" presStyleCnt="4">
        <dgm:presLayoutVars>
          <dgm:bulletEnabled val="1"/>
        </dgm:presLayoutVars>
      </dgm:prSet>
      <dgm:spPr/>
    </dgm:pt>
    <dgm:pt modelId="{300FDA38-A84B-4873-A047-C1D34E1297C7}" type="pres">
      <dgm:prSet presAssocID="{78BB2F65-A9CC-418D-9934-9BA272BCB508}" presName="invisiNode" presStyleLbl="node1" presStyleIdx="1" presStyleCnt="4"/>
      <dgm:spPr/>
    </dgm:pt>
    <dgm:pt modelId="{6A279A82-20EC-49B1-8E55-7BCB73C3BE8C}" type="pres">
      <dgm:prSet presAssocID="{78BB2F65-A9CC-418D-9934-9BA272BCB508}" presName="imagNode" presStyleLbl="fgImgPlace1" presStyleIdx="1" presStyleCnt="4"/>
      <dgm:spPr>
        <a:ln>
          <a:noFill/>
        </a:ln>
      </dgm:spPr>
    </dgm:pt>
    <dgm:pt modelId="{DA3A8D4B-232A-4903-93DC-3129C94D8CC0}" type="pres">
      <dgm:prSet presAssocID="{C45092D0-C56D-4241-AE92-E41D058DDFB6}" presName="sibTrans" presStyleLbl="sibTrans2D1" presStyleIdx="0" presStyleCnt="0"/>
      <dgm:spPr/>
    </dgm:pt>
    <dgm:pt modelId="{B519BC0A-588E-444F-AC1C-6D0162DFF815}" type="pres">
      <dgm:prSet presAssocID="{93015362-1FED-40AB-8BC1-C66BBCC3E002}" presName="compNode" presStyleCnt="0"/>
      <dgm:spPr/>
    </dgm:pt>
    <dgm:pt modelId="{DA03D3C4-C7F2-499B-84E3-3F0DE00D5B17}" type="pres">
      <dgm:prSet presAssocID="{93015362-1FED-40AB-8BC1-C66BBCC3E002}" presName="bkgdShape" presStyleLbl="node1" presStyleIdx="2" presStyleCnt="4"/>
      <dgm:spPr/>
    </dgm:pt>
    <dgm:pt modelId="{750ADBC7-9869-4E07-9EC1-B7A30ECCB7A8}" type="pres">
      <dgm:prSet presAssocID="{93015362-1FED-40AB-8BC1-C66BBCC3E002}" presName="nodeTx" presStyleLbl="node1" presStyleIdx="2" presStyleCnt="4">
        <dgm:presLayoutVars>
          <dgm:bulletEnabled val="1"/>
        </dgm:presLayoutVars>
      </dgm:prSet>
      <dgm:spPr/>
    </dgm:pt>
    <dgm:pt modelId="{8A3D0747-7918-4FB1-9BDD-20824EB75E33}" type="pres">
      <dgm:prSet presAssocID="{93015362-1FED-40AB-8BC1-C66BBCC3E002}" presName="invisiNode" presStyleLbl="node1" presStyleIdx="2" presStyleCnt="4"/>
      <dgm:spPr/>
    </dgm:pt>
    <dgm:pt modelId="{9DC35C3B-9105-4F47-B55B-8A34DBFB6E73}" type="pres">
      <dgm:prSet presAssocID="{93015362-1FED-40AB-8BC1-C66BBCC3E002}" presName="imagNode" presStyleLbl="fgImgPlace1" presStyleIdx="2" presStyleCnt="4"/>
      <dgm:spPr>
        <a:ln>
          <a:noFill/>
        </a:ln>
      </dgm:spPr>
    </dgm:pt>
    <dgm:pt modelId="{9D12CB03-9FE1-46AA-B9A6-8129E3ABA2B8}" type="pres">
      <dgm:prSet presAssocID="{ECE00569-4FD8-4283-B900-DC83D6BABF10}" presName="sibTrans" presStyleLbl="sibTrans2D1" presStyleIdx="0" presStyleCnt="0"/>
      <dgm:spPr/>
    </dgm:pt>
    <dgm:pt modelId="{12A9B18A-2484-42DF-83CC-7FF9E5EE6ABD}" type="pres">
      <dgm:prSet presAssocID="{54C0D367-C90C-43A0-855F-4AEBD4D9C69D}" presName="compNode" presStyleCnt="0"/>
      <dgm:spPr/>
    </dgm:pt>
    <dgm:pt modelId="{0360B8B5-0E2A-4BC9-B62A-8166DE7E04D0}" type="pres">
      <dgm:prSet presAssocID="{54C0D367-C90C-43A0-855F-4AEBD4D9C69D}" presName="bkgdShape" presStyleLbl="node1" presStyleIdx="3" presStyleCnt="4"/>
      <dgm:spPr/>
    </dgm:pt>
    <dgm:pt modelId="{1B4C401C-2270-4EE8-AC55-6795BC4A8774}" type="pres">
      <dgm:prSet presAssocID="{54C0D367-C90C-43A0-855F-4AEBD4D9C69D}" presName="nodeTx" presStyleLbl="node1" presStyleIdx="3" presStyleCnt="4">
        <dgm:presLayoutVars>
          <dgm:bulletEnabled val="1"/>
        </dgm:presLayoutVars>
      </dgm:prSet>
      <dgm:spPr/>
    </dgm:pt>
    <dgm:pt modelId="{7EFCA469-F3E7-4722-9EC5-D5B0D49E6F9D}" type="pres">
      <dgm:prSet presAssocID="{54C0D367-C90C-43A0-855F-4AEBD4D9C69D}" presName="invisiNode" presStyleLbl="node1" presStyleIdx="3" presStyleCnt="4"/>
      <dgm:spPr/>
    </dgm:pt>
    <dgm:pt modelId="{6AF0B822-CC9E-44D4-8037-89768657C3C8}" type="pres">
      <dgm:prSet presAssocID="{54C0D367-C90C-43A0-855F-4AEBD4D9C69D}" presName="imagNode" presStyleLbl="fgImgPlace1" presStyleIdx="3" presStyleCnt="4"/>
      <dgm:spPr>
        <a:ln>
          <a:noFill/>
        </a:ln>
      </dgm:spPr>
    </dgm:pt>
  </dgm:ptLst>
  <dgm:cxnLst>
    <dgm:cxn modelId="{70892907-9A09-4BF5-8FC0-F0E2376D8613}" srcId="{C8002183-5279-4368-B6E3-42E7E79348E0}" destId="{5A737840-B122-4844-B2A1-4DDB07186B33}" srcOrd="0" destOrd="0" parTransId="{C8E98465-C75E-4F2C-9EEC-784F4D85CF97}" sibTransId="{9B38EED4-94D5-4EEE-A82D-4E4BC3988615}"/>
    <dgm:cxn modelId="{026F9C38-FF00-417B-8E61-5043D15C9039}" type="presOf" srcId="{C45092D0-C56D-4241-AE92-E41D058DDFB6}" destId="{DA3A8D4B-232A-4903-93DC-3129C94D8CC0}" srcOrd="0" destOrd="0" presId="urn:microsoft.com/office/officeart/2005/8/layout/hList7"/>
    <dgm:cxn modelId="{16609865-44C0-4DE0-8131-6148B0900209}" type="presOf" srcId="{78BB2F65-A9CC-418D-9934-9BA272BCB508}" destId="{5B75B63B-AF83-4661-9AE0-E9F56696C8A1}" srcOrd="1" destOrd="0" presId="urn:microsoft.com/office/officeart/2005/8/layout/hList7"/>
    <dgm:cxn modelId="{F864034A-1714-4582-9E21-4AAD53492290}" type="presOf" srcId="{93015362-1FED-40AB-8BC1-C66BBCC3E002}" destId="{750ADBC7-9869-4E07-9EC1-B7A30ECCB7A8}" srcOrd="1" destOrd="0" presId="urn:microsoft.com/office/officeart/2005/8/layout/hList7"/>
    <dgm:cxn modelId="{38835955-2B99-4E7F-9E30-E3D759CE9A40}" type="presOf" srcId="{9B38EED4-94D5-4EEE-A82D-4E4BC3988615}" destId="{0D3684B8-CC99-4976-A298-BD07A717D199}" srcOrd="0" destOrd="0" presId="urn:microsoft.com/office/officeart/2005/8/layout/hList7"/>
    <dgm:cxn modelId="{C8E3385A-D14C-42E6-8F98-9C63AD256ECD}" type="presOf" srcId="{78BB2F65-A9CC-418D-9934-9BA272BCB508}" destId="{0512B165-1337-4CD2-9C50-D7528C1DC3BF}" srcOrd="0" destOrd="0" presId="urn:microsoft.com/office/officeart/2005/8/layout/hList7"/>
    <dgm:cxn modelId="{743D8985-E7AD-48A8-BEB2-E68B15D67295}" type="presOf" srcId="{54C0D367-C90C-43A0-855F-4AEBD4D9C69D}" destId="{0360B8B5-0E2A-4BC9-B62A-8166DE7E04D0}" srcOrd="0" destOrd="0" presId="urn:microsoft.com/office/officeart/2005/8/layout/hList7"/>
    <dgm:cxn modelId="{A8F362AA-2AEA-448F-9F92-340A262F5E9F}" type="presOf" srcId="{54C0D367-C90C-43A0-855F-4AEBD4D9C69D}" destId="{1B4C401C-2270-4EE8-AC55-6795BC4A8774}" srcOrd="1" destOrd="0" presId="urn:microsoft.com/office/officeart/2005/8/layout/hList7"/>
    <dgm:cxn modelId="{1D30C3AB-0D0C-4BAE-BCA8-9CE23685569F}" type="presOf" srcId="{C8002183-5279-4368-B6E3-42E7E79348E0}" destId="{2262691B-F9DF-4D86-BB75-C29CDFFD7640}" srcOrd="0" destOrd="0" presId="urn:microsoft.com/office/officeart/2005/8/layout/hList7"/>
    <dgm:cxn modelId="{B5AEEAB4-FCC0-48B6-A958-D29753BC68ED}" type="presOf" srcId="{ECE00569-4FD8-4283-B900-DC83D6BABF10}" destId="{9D12CB03-9FE1-46AA-B9A6-8129E3ABA2B8}" srcOrd="0" destOrd="0" presId="urn:microsoft.com/office/officeart/2005/8/layout/hList7"/>
    <dgm:cxn modelId="{398705B6-3CF3-40C3-BC5A-070995C8E323}" type="presOf" srcId="{5A737840-B122-4844-B2A1-4DDB07186B33}" destId="{C14E59E4-43E3-4D28-9342-409FDF67CF1E}" srcOrd="0" destOrd="0" presId="urn:microsoft.com/office/officeart/2005/8/layout/hList7"/>
    <dgm:cxn modelId="{C2AF64CB-D256-4682-A564-9FE461BA8B6D}" srcId="{C8002183-5279-4368-B6E3-42E7E79348E0}" destId="{54C0D367-C90C-43A0-855F-4AEBD4D9C69D}" srcOrd="3" destOrd="0" parTransId="{295859DB-2198-421C-81E9-56A50FADABA9}" sibTransId="{3413B18A-BE8F-4592-9228-423C395E9529}"/>
    <dgm:cxn modelId="{24FBFFCF-4F6B-4164-8C60-3FACC5147863}" srcId="{C8002183-5279-4368-B6E3-42E7E79348E0}" destId="{93015362-1FED-40AB-8BC1-C66BBCC3E002}" srcOrd="2" destOrd="0" parTransId="{405FE938-350B-4CD2-AAAB-278D08A83CBF}" sibTransId="{ECE00569-4FD8-4283-B900-DC83D6BABF10}"/>
    <dgm:cxn modelId="{7E7036EB-B8F0-435E-AF44-E7925EFCF4D6}" type="presOf" srcId="{93015362-1FED-40AB-8BC1-C66BBCC3E002}" destId="{DA03D3C4-C7F2-499B-84E3-3F0DE00D5B17}" srcOrd="0" destOrd="0" presId="urn:microsoft.com/office/officeart/2005/8/layout/hList7"/>
    <dgm:cxn modelId="{51D1BAF5-8333-449F-ABCF-BDE0805C49C1}" srcId="{C8002183-5279-4368-B6E3-42E7E79348E0}" destId="{78BB2F65-A9CC-418D-9934-9BA272BCB508}" srcOrd="1" destOrd="0" parTransId="{2EAF88C8-59A8-435B-9991-1B294DC96D3A}" sibTransId="{C45092D0-C56D-4241-AE92-E41D058DDFB6}"/>
    <dgm:cxn modelId="{45C0C4F6-404C-4BD2-A207-72DF4F358E86}" type="presOf" srcId="{5A737840-B122-4844-B2A1-4DDB07186B33}" destId="{1F19BEDA-867D-4FD9-ADB1-97BEA3BA68A6}" srcOrd="1" destOrd="0" presId="urn:microsoft.com/office/officeart/2005/8/layout/hList7"/>
    <dgm:cxn modelId="{CEF4A6D6-6EF4-45BA-8094-7D727635E0B9}" type="presParOf" srcId="{2262691B-F9DF-4D86-BB75-C29CDFFD7640}" destId="{D6DFC848-ABC8-4FFB-B6A1-67B70E456E3E}" srcOrd="0" destOrd="0" presId="urn:microsoft.com/office/officeart/2005/8/layout/hList7"/>
    <dgm:cxn modelId="{C69B1DAF-DCBD-41DF-8AAF-ED805D19461C}" type="presParOf" srcId="{2262691B-F9DF-4D86-BB75-C29CDFFD7640}" destId="{C9778A00-9D40-40A4-B998-26FBDD8D692D}" srcOrd="1" destOrd="0" presId="urn:microsoft.com/office/officeart/2005/8/layout/hList7"/>
    <dgm:cxn modelId="{6955B495-5394-4B10-BD71-C87E4D8F6E01}" type="presParOf" srcId="{C9778A00-9D40-40A4-B998-26FBDD8D692D}" destId="{3AB62C6D-215E-4D81-9D64-D618A1A6E99D}" srcOrd="0" destOrd="0" presId="urn:microsoft.com/office/officeart/2005/8/layout/hList7"/>
    <dgm:cxn modelId="{E48A85A1-3A95-4411-AA23-0799C0BDEAD7}" type="presParOf" srcId="{3AB62C6D-215E-4D81-9D64-D618A1A6E99D}" destId="{C14E59E4-43E3-4D28-9342-409FDF67CF1E}" srcOrd="0" destOrd="0" presId="urn:microsoft.com/office/officeart/2005/8/layout/hList7"/>
    <dgm:cxn modelId="{D7672063-3DCB-427D-BC1D-CA48E4F75E3C}" type="presParOf" srcId="{3AB62C6D-215E-4D81-9D64-D618A1A6E99D}" destId="{1F19BEDA-867D-4FD9-ADB1-97BEA3BA68A6}" srcOrd="1" destOrd="0" presId="urn:microsoft.com/office/officeart/2005/8/layout/hList7"/>
    <dgm:cxn modelId="{AE5A369E-F0A3-4302-A5B4-D6FCC73CE3B6}" type="presParOf" srcId="{3AB62C6D-215E-4D81-9D64-D618A1A6E99D}" destId="{1048D4A6-BA8F-48DC-8CE2-ED2C67EDC062}" srcOrd="2" destOrd="0" presId="urn:microsoft.com/office/officeart/2005/8/layout/hList7"/>
    <dgm:cxn modelId="{D23BCF06-8BD5-4D2B-8A59-4A3DF426B777}" type="presParOf" srcId="{3AB62C6D-215E-4D81-9D64-D618A1A6E99D}" destId="{576BCD2B-C8E4-49F1-AA39-E114C2A4CB1F}" srcOrd="3" destOrd="0" presId="urn:microsoft.com/office/officeart/2005/8/layout/hList7"/>
    <dgm:cxn modelId="{5D629168-4996-4414-B97E-B31DAEA51AFA}" type="presParOf" srcId="{C9778A00-9D40-40A4-B998-26FBDD8D692D}" destId="{0D3684B8-CC99-4976-A298-BD07A717D199}" srcOrd="1" destOrd="0" presId="urn:microsoft.com/office/officeart/2005/8/layout/hList7"/>
    <dgm:cxn modelId="{9096A520-A6AE-4BE1-B8BD-42D4DF17E51A}" type="presParOf" srcId="{C9778A00-9D40-40A4-B998-26FBDD8D692D}" destId="{E5B96FD5-2227-469D-A100-CD48EC882C5E}" srcOrd="2" destOrd="0" presId="urn:microsoft.com/office/officeart/2005/8/layout/hList7"/>
    <dgm:cxn modelId="{34EE9B3F-35B0-40FD-96F6-4D91470D9CBF}" type="presParOf" srcId="{E5B96FD5-2227-469D-A100-CD48EC882C5E}" destId="{0512B165-1337-4CD2-9C50-D7528C1DC3BF}" srcOrd="0" destOrd="0" presId="urn:microsoft.com/office/officeart/2005/8/layout/hList7"/>
    <dgm:cxn modelId="{17BC103B-23EB-48D0-9782-F7FEE374F32E}" type="presParOf" srcId="{E5B96FD5-2227-469D-A100-CD48EC882C5E}" destId="{5B75B63B-AF83-4661-9AE0-E9F56696C8A1}" srcOrd="1" destOrd="0" presId="urn:microsoft.com/office/officeart/2005/8/layout/hList7"/>
    <dgm:cxn modelId="{69CC4480-DBAD-486B-BA95-871DB34F4E55}" type="presParOf" srcId="{E5B96FD5-2227-469D-A100-CD48EC882C5E}" destId="{300FDA38-A84B-4873-A047-C1D34E1297C7}" srcOrd="2" destOrd="0" presId="urn:microsoft.com/office/officeart/2005/8/layout/hList7"/>
    <dgm:cxn modelId="{B4BA665B-6BBA-40A1-9089-C1B32E3B27D2}" type="presParOf" srcId="{E5B96FD5-2227-469D-A100-CD48EC882C5E}" destId="{6A279A82-20EC-49B1-8E55-7BCB73C3BE8C}" srcOrd="3" destOrd="0" presId="urn:microsoft.com/office/officeart/2005/8/layout/hList7"/>
    <dgm:cxn modelId="{E4D4F628-7300-4E85-92D2-5346C37B3EF7}" type="presParOf" srcId="{C9778A00-9D40-40A4-B998-26FBDD8D692D}" destId="{DA3A8D4B-232A-4903-93DC-3129C94D8CC0}" srcOrd="3" destOrd="0" presId="urn:microsoft.com/office/officeart/2005/8/layout/hList7"/>
    <dgm:cxn modelId="{8BD89118-6DD2-422E-B527-B0398D112395}" type="presParOf" srcId="{C9778A00-9D40-40A4-B998-26FBDD8D692D}" destId="{B519BC0A-588E-444F-AC1C-6D0162DFF815}" srcOrd="4" destOrd="0" presId="urn:microsoft.com/office/officeart/2005/8/layout/hList7"/>
    <dgm:cxn modelId="{18A01894-48FD-4C31-B132-BEFEEE02B016}" type="presParOf" srcId="{B519BC0A-588E-444F-AC1C-6D0162DFF815}" destId="{DA03D3C4-C7F2-499B-84E3-3F0DE00D5B17}" srcOrd="0" destOrd="0" presId="urn:microsoft.com/office/officeart/2005/8/layout/hList7"/>
    <dgm:cxn modelId="{958DDABE-5A99-48E4-ABC7-981B97016D38}" type="presParOf" srcId="{B519BC0A-588E-444F-AC1C-6D0162DFF815}" destId="{750ADBC7-9869-4E07-9EC1-B7A30ECCB7A8}" srcOrd="1" destOrd="0" presId="urn:microsoft.com/office/officeart/2005/8/layout/hList7"/>
    <dgm:cxn modelId="{07CA03F8-7B4D-4D2D-89F8-815A29A9C952}" type="presParOf" srcId="{B519BC0A-588E-444F-AC1C-6D0162DFF815}" destId="{8A3D0747-7918-4FB1-9BDD-20824EB75E33}" srcOrd="2" destOrd="0" presId="urn:microsoft.com/office/officeart/2005/8/layout/hList7"/>
    <dgm:cxn modelId="{5F68058E-0342-417E-BAE8-1B13FAA71DCB}" type="presParOf" srcId="{B519BC0A-588E-444F-AC1C-6D0162DFF815}" destId="{9DC35C3B-9105-4F47-B55B-8A34DBFB6E73}" srcOrd="3" destOrd="0" presId="urn:microsoft.com/office/officeart/2005/8/layout/hList7"/>
    <dgm:cxn modelId="{588B3CAC-6882-4DDD-A5CE-F4CD102676A6}" type="presParOf" srcId="{C9778A00-9D40-40A4-B998-26FBDD8D692D}" destId="{9D12CB03-9FE1-46AA-B9A6-8129E3ABA2B8}" srcOrd="5" destOrd="0" presId="urn:microsoft.com/office/officeart/2005/8/layout/hList7"/>
    <dgm:cxn modelId="{DAD9C29A-79CA-495E-A9CF-FC15EEF2E145}" type="presParOf" srcId="{C9778A00-9D40-40A4-B998-26FBDD8D692D}" destId="{12A9B18A-2484-42DF-83CC-7FF9E5EE6ABD}" srcOrd="6" destOrd="0" presId="urn:microsoft.com/office/officeart/2005/8/layout/hList7"/>
    <dgm:cxn modelId="{0A8CBC59-7D50-4086-AF06-9292FFAA6F0D}" type="presParOf" srcId="{12A9B18A-2484-42DF-83CC-7FF9E5EE6ABD}" destId="{0360B8B5-0E2A-4BC9-B62A-8166DE7E04D0}" srcOrd="0" destOrd="0" presId="urn:microsoft.com/office/officeart/2005/8/layout/hList7"/>
    <dgm:cxn modelId="{AB9300A5-5057-4AC6-A591-5CC6976946D8}" type="presParOf" srcId="{12A9B18A-2484-42DF-83CC-7FF9E5EE6ABD}" destId="{1B4C401C-2270-4EE8-AC55-6795BC4A8774}" srcOrd="1" destOrd="0" presId="urn:microsoft.com/office/officeart/2005/8/layout/hList7"/>
    <dgm:cxn modelId="{6015C303-71DC-47EC-9900-DA63B8929F36}" type="presParOf" srcId="{12A9B18A-2484-42DF-83CC-7FF9E5EE6ABD}" destId="{7EFCA469-F3E7-4722-9EC5-D5B0D49E6F9D}" srcOrd="2" destOrd="0" presId="urn:microsoft.com/office/officeart/2005/8/layout/hList7"/>
    <dgm:cxn modelId="{039A8D7E-1D44-4A28-B960-F01B47E2961C}" type="presParOf" srcId="{12A9B18A-2484-42DF-83CC-7FF9E5EE6ABD}" destId="{6AF0B822-CC9E-44D4-8037-89768657C3C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88FA9C-F671-4DCB-BAF7-AC478A0352D5}">
      <dsp:nvSpPr>
        <dsp:cNvPr id="0" name=""/>
        <dsp:cNvSpPr/>
      </dsp:nvSpPr>
      <dsp:spPr>
        <a:xfrm>
          <a:off x="4229964" y="67298"/>
          <a:ext cx="3230322" cy="3230322"/>
        </a:xfrm>
        <a:prstGeom prst="ellipse">
          <a:avLst/>
        </a:prstGeom>
        <a:solidFill>
          <a:srgbClr val="2BAEAB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noProof="0" dirty="0"/>
            <a:t>Health-related regulations</a:t>
          </a:r>
        </a:p>
      </dsp:txBody>
      <dsp:txXfrm>
        <a:off x="4660674" y="632604"/>
        <a:ext cx="2368903" cy="1453645"/>
      </dsp:txXfrm>
    </dsp:sp>
    <dsp:sp modelId="{D08C50F4-7CD9-43F7-9CB9-4003FA0AB482}">
      <dsp:nvSpPr>
        <dsp:cNvPr id="0" name=""/>
        <dsp:cNvSpPr/>
      </dsp:nvSpPr>
      <dsp:spPr>
        <a:xfrm>
          <a:off x="5395572" y="2086250"/>
          <a:ext cx="3230322" cy="3230322"/>
        </a:xfrm>
        <a:prstGeom prst="ellipse">
          <a:avLst/>
        </a:prstGeom>
        <a:solidFill>
          <a:srgbClr val="009999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noProof="0" dirty="0"/>
            <a:t>Individual health services</a:t>
          </a:r>
        </a:p>
      </dsp:txBody>
      <dsp:txXfrm>
        <a:off x="6383513" y="2920750"/>
        <a:ext cx="1938193" cy="1776677"/>
      </dsp:txXfrm>
    </dsp:sp>
    <dsp:sp modelId="{7B9C3864-BF6C-4209-B88C-7F302D080DF0}">
      <dsp:nvSpPr>
        <dsp:cNvPr id="0" name=""/>
        <dsp:cNvSpPr/>
      </dsp:nvSpPr>
      <dsp:spPr>
        <a:xfrm>
          <a:off x="3064356" y="2086250"/>
          <a:ext cx="3230322" cy="3230322"/>
        </a:xfrm>
        <a:prstGeom prst="ellipse">
          <a:avLst/>
        </a:prstGeom>
        <a:solidFill>
          <a:srgbClr val="2BAEAB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noProof="0" dirty="0"/>
            <a:t>Population health interventions</a:t>
          </a:r>
        </a:p>
      </dsp:txBody>
      <dsp:txXfrm>
        <a:off x="3368545" y="2920750"/>
        <a:ext cx="1938193" cy="17766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E59E4-43E3-4D28-9342-409FDF67CF1E}">
      <dsp:nvSpPr>
        <dsp:cNvPr id="0" name=""/>
        <dsp:cNvSpPr/>
      </dsp:nvSpPr>
      <dsp:spPr>
        <a:xfrm>
          <a:off x="2451" y="0"/>
          <a:ext cx="2569852" cy="6273347"/>
        </a:xfrm>
        <a:prstGeom prst="roundRect">
          <a:avLst>
            <a:gd name="adj" fmla="val 10000"/>
          </a:avLst>
        </a:prstGeom>
        <a:solidFill>
          <a:srgbClr val="00B0AC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noProof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Universal health coverage, leaving nobody behind. 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noProof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Increase effective coverage.</a:t>
          </a:r>
        </a:p>
      </dsp:txBody>
      <dsp:txXfrm>
        <a:off x="2451" y="2509338"/>
        <a:ext cx="2569852" cy="2509338"/>
      </dsp:txXfrm>
    </dsp:sp>
    <dsp:sp modelId="{576BCD2B-C8E4-49F1-AA39-E114C2A4CB1F}">
      <dsp:nvSpPr>
        <dsp:cNvPr id="0" name=""/>
        <dsp:cNvSpPr/>
      </dsp:nvSpPr>
      <dsp:spPr>
        <a:xfrm>
          <a:off x="242865" y="376400"/>
          <a:ext cx="2089024" cy="2089024"/>
        </a:xfrm>
        <a:prstGeom prst="ellipse">
          <a:avLst/>
        </a:prstGeom>
        <a:solidFill>
          <a:srgbClr val="C5C5FF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12B165-1337-4CD2-9C50-D7528C1DC3BF}">
      <dsp:nvSpPr>
        <dsp:cNvPr id="0" name=""/>
        <dsp:cNvSpPr/>
      </dsp:nvSpPr>
      <dsp:spPr>
        <a:xfrm>
          <a:off x="2649399" y="0"/>
          <a:ext cx="2569852" cy="6273347"/>
        </a:xfrm>
        <a:prstGeom prst="roundRect">
          <a:avLst>
            <a:gd name="adj" fmla="val 10000"/>
          </a:avLst>
        </a:prstGeom>
        <a:solidFill>
          <a:srgbClr val="00B0A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National ownership </a:t>
          </a:r>
          <a:r>
            <a:rPr lang="en-US" sz="2000" b="1" kern="1200" dirty="0"/>
            <a:t>and </a:t>
          </a:r>
          <a:r>
            <a:rPr lang="en-US" sz="2400" b="1" kern="1200" dirty="0"/>
            <a:t>good governance. </a:t>
          </a:r>
          <a:endParaRPr lang="en-US" sz="2000" b="1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Strengthen national institutions. </a:t>
          </a:r>
          <a:endParaRPr lang="en-US" sz="2000" b="1" kern="1200" dirty="0"/>
        </a:p>
      </dsp:txBody>
      <dsp:txXfrm>
        <a:off x="2649399" y="2509338"/>
        <a:ext cx="2569852" cy="2509338"/>
      </dsp:txXfrm>
    </dsp:sp>
    <dsp:sp modelId="{6A279A82-20EC-49B1-8E55-7BCB73C3BE8C}">
      <dsp:nvSpPr>
        <dsp:cNvPr id="0" name=""/>
        <dsp:cNvSpPr/>
      </dsp:nvSpPr>
      <dsp:spPr>
        <a:xfrm>
          <a:off x="2889813" y="376400"/>
          <a:ext cx="2089024" cy="208902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03D3C4-C7F2-499B-84E3-3F0DE00D5B17}">
      <dsp:nvSpPr>
        <dsp:cNvPr id="0" name=""/>
        <dsp:cNvSpPr/>
      </dsp:nvSpPr>
      <dsp:spPr>
        <a:xfrm>
          <a:off x="5296347" y="0"/>
          <a:ext cx="2569852" cy="6273347"/>
        </a:xfrm>
        <a:prstGeom prst="roundRect">
          <a:avLst>
            <a:gd name="adj" fmla="val 10000"/>
          </a:avLst>
        </a:prstGeom>
        <a:solidFill>
          <a:srgbClr val="00B0AC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Health system perspective.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Adequate domestic resources.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 </a:t>
          </a:r>
          <a:r>
            <a:rPr lang="en-US" sz="2400" b="1" kern="1200" dirty="0"/>
            <a:t>Improve the way resources are used</a:t>
          </a:r>
        </a:p>
      </dsp:txBody>
      <dsp:txXfrm>
        <a:off x="5296347" y="2509338"/>
        <a:ext cx="2569852" cy="2509338"/>
      </dsp:txXfrm>
    </dsp:sp>
    <dsp:sp modelId="{9DC35C3B-9105-4F47-B55B-8A34DBFB6E73}">
      <dsp:nvSpPr>
        <dsp:cNvPr id="0" name=""/>
        <dsp:cNvSpPr/>
      </dsp:nvSpPr>
      <dsp:spPr>
        <a:xfrm>
          <a:off x="5536761" y="376400"/>
          <a:ext cx="2089024" cy="208902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60B8B5-0E2A-4BC9-B62A-8166DE7E04D0}">
      <dsp:nvSpPr>
        <dsp:cNvPr id="0" name=""/>
        <dsp:cNvSpPr/>
      </dsp:nvSpPr>
      <dsp:spPr>
        <a:xfrm>
          <a:off x="7943295" y="0"/>
          <a:ext cx="2569852" cy="6273347"/>
        </a:xfrm>
        <a:prstGeom prst="roundRect">
          <a:avLst>
            <a:gd name="adj" fmla="val 10000"/>
          </a:avLst>
        </a:prstGeom>
        <a:solidFill>
          <a:srgbClr val="00B0AC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HSS + disease specific programs. Coordinated national transition plans.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Consistency and synergies.</a:t>
          </a:r>
          <a:endParaRPr lang="en-US" sz="2100" b="1" kern="1200" dirty="0"/>
        </a:p>
      </dsp:txBody>
      <dsp:txXfrm>
        <a:off x="7943295" y="2509338"/>
        <a:ext cx="2569852" cy="2509338"/>
      </dsp:txXfrm>
    </dsp:sp>
    <dsp:sp modelId="{6AF0B822-CC9E-44D4-8037-89768657C3C8}">
      <dsp:nvSpPr>
        <dsp:cNvPr id="0" name=""/>
        <dsp:cNvSpPr/>
      </dsp:nvSpPr>
      <dsp:spPr>
        <a:xfrm>
          <a:off x="8183709" y="376400"/>
          <a:ext cx="2089024" cy="208902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DFC848-ABC8-4FFB-B6A1-67B70E456E3E}">
      <dsp:nvSpPr>
        <dsp:cNvPr id="0" name=""/>
        <dsp:cNvSpPr/>
      </dsp:nvSpPr>
      <dsp:spPr>
        <a:xfrm>
          <a:off x="420623" y="5145694"/>
          <a:ext cx="9674352" cy="963529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48ECEE-48B6-42B4-B769-65E4DFB85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7B204A9-5602-4B7E-83BD-5691BBAE89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B29E07-A5F8-4EB8-BA03-C63563A4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BB36-CEDB-40C1-8D07-AAFDA6B42E46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EB4AD1-007E-43DA-9CA3-829F9B626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ACC3D8-6453-4A14-BB1F-88A186A6F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6E2-7069-436E-AFBC-A434E7AACCC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80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D4C166-9960-45D3-915D-D1A7D442A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2D4D2C-581F-41FA-B079-6C1C25782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555A98-5BB1-4D7C-9055-F5FA7E964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BB36-CEDB-40C1-8D07-AAFDA6B42E46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72A1BD-B237-4A0D-9BC1-E7680AA2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4FEEA0-4FD6-4171-91D5-136D6E74E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6E2-7069-436E-AFBC-A434E7AACCC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4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44E7BC-F58B-489E-8ABD-75913EF969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11F38D7-1C76-4F47-80C5-6784836A6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7440C2-4066-48CA-A9F9-2DCA90EDF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BB36-CEDB-40C1-8D07-AAFDA6B42E46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DE90E9-D70D-4D5C-B782-0D1474CBE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830A5F-FD11-44CB-901D-CD60793C8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6E2-7069-436E-AFBC-A434E7AACCC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06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EACFDA-DC08-4A51-9C4D-08F2C28FA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AC9CD3-2531-494A-A531-7944F9514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1D33C8-36EA-405D-9887-4BC9E98AA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BB36-CEDB-40C1-8D07-AAFDA6B42E46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9B836A-2C08-4179-82AF-1B795C7D6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3331D0-9696-44F2-8B7A-1B5B396C7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6E2-7069-436E-AFBC-A434E7AACCC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89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0EE638-D8DB-4684-A265-0F1FF46C8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A28B09-3649-4861-833F-175449676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CE296A-C416-4F6C-BB60-D2B07F65A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BB36-CEDB-40C1-8D07-AAFDA6B42E46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97B166-B34F-439E-986E-C0D8217E8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736195-BD36-4843-8A31-D5EDFE179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6E2-7069-436E-AFBC-A434E7AACCC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7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85DAB4-0924-4A64-AC90-36F8F6D1A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B0568C-7727-4D38-B016-FD25362897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4306C72-500A-424B-B724-C4A06A1E7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86224E-2676-479A-857B-4D8148298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BB36-CEDB-40C1-8D07-AAFDA6B42E46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B41EC5-B9CB-472D-8DD7-0DE87306B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DE2A48-6706-41CF-A569-FEC722336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6E2-7069-436E-AFBC-A434E7AACCC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59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D27678-9CB7-4045-BEE3-248C8BA77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2A9465-23D4-4BC4-AD75-E5920E1AF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CB65C2-F6FA-4219-86CA-07D45E292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8C07836-9672-4090-ABC3-F5D90D5D9F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ECD85FC-2FB9-44CD-9119-28AAF497D0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87571DF-D982-4F9C-9CDA-D991796D9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BB36-CEDB-40C1-8D07-AAFDA6B42E46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CA5688D-05A2-4C23-80E3-87CA4F44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9F1C5CF-06E4-4495-86C0-04243E9BD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6E2-7069-436E-AFBC-A434E7AACCC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3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A0DE21-9273-4B60-84C6-5FAF8F06F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536ED3C-8A21-4753-9B1D-5BBF3AAA6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BB36-CEDB-40C1-8D07-AAFDA6B42E46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792A59E-9EE5-4C9B-BCE8-B1FE0B05D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60FB356-1DBC-4526-A81D-AB56062F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6E2-7069-436E-AFBC-A434E7AACCC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50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39232B9-A99B-48BF-8F90-405C11B3D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BB36-CEDB-40C1-8D07-AAFDA6B42E46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DD4ABE3-1E8E-41A5-8B56-1831794EA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CE96B82-CB94-4B55-A417-936D93DD7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6E2-7069-436E-AFBC-A434E7AACCC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07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36D704-C46A-43E1-9EFF-DAFF27652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2989A1-7892-4C93-8BC4-02CC7413B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35A84F-C8D3-4C7B-9BAA-25DB87156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17B210-66A5-45D3-9BC0-3B6136988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BB36-CEDB-40C1-8D07-AAFDA6B42E46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02F660-278E-418A-95E2-55F40EF42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27910A-DF45-46F6-9377-D1D90E87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6E2-7069-436E-AFBC-A434E7AACCC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06F45-4AE3-4093-911F-2BA927923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9EA8A7E-F072-43AF-842A-A3C2CE63D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C387D7-7E90-4817-ACF7-DA1481FFF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72B409-131E-4A6D-A3EC-EFA3F2628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BB36-CEDB-40C1-8D07-AAFDA6B42E46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AEE7DE-679D-4453-8F5A-B8A2345F9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2ADA9D-C12A-4383-9C19-BAB3F12E0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6E2-7069-436E-AFBC-A434E7AACCC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F684F1-75B1-411D-B674-D9F662350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C48FC5-3D3C-457C-A5C3-5ECB06212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7AA72C-72F6-4715-BDE9-8F02F3F172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9BB36-CEDB-40C1-8D07-AAFDA6B42E46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25E9FC-9E21-43B4-BAFE-0B1DB610F7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95273D-69A3-4D7C-A679-DE14D2D374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4F6E2-7069-436E-AFBC-A434E7AACCC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46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uhc2030.org/fileadmin/uploads/uhc2030/Documents/About_UHC2030/UHC2030_Working_Groups/2017_Transition_working_group_docs/UHC2030_Statement_on_sustainability_and_transition_Oct_2018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7DE242-6942-4FD0-9414-CE720C494B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8983" y="2743199"/>
            <a:ext cx="9144000" cy="1089631"/>
          </a:xfrm>
        </p:spPr>
        <p:txBody>
          <a:bodyPr>
            <a:normAutofit/>
          </a:bodyPr>
          <a:lstStyle/>
          <a:p>
            <a:r>
              <a:rPr lang="es-MX" sz="2800" b="1" dirty="0">
                <a:latin typeface="+mn-lt"/>
              </a:rPr>
              <a:t>2)</a:t>
            </a:r>
            <a:endParaRPr lang="en-US" sz="2800" dirty="0">
              <a:latin typeface="+mn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583A7D-4149-49F4-935C-FE8C584F8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5840" y="5695786"/>
            <a:ext cx="2177143" cy="834755"/>
          </a:xfrm>
        </p:spPr>
        <p:txBody>
          <a:bodyPr>
            <a:normAutofit/>
          </a:bodyPr>
          <a:lstStyle/>
          <a:p>
            <a:r>
              <a:rPr lang="es-MX" sz="2000" b="1" dirty="0"/>
              <a:t>Midori de Habich</a:t>
            </a:r>
            <a:endParaRPr lang="en-US" sz="2000" b="1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89C485D-BBBB-433B-96C7-030636BF3981}"/>
              </a:ext>
            </a:extLst>
          </p:cNvPr>
          <p:cNvSpPr/>
          <p:nvPr/>
        </p:nvSpPr>
        <p:spPr>
          <a:xfrm>
            <a:off x="7695154" y="3288014"/>
            <a:ext cx="40785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6666"/>
                </a:solidFill>
                <a:latin typeface="Helvetica Neue"/>
              </a:rPr>
              <a:t>NCDs through Universal Health Coverage lens:</a:t>
            </a:r>
          </a:p>
          <a:p>
            <a:pPr algn="ctr"/>
            <a:r>
              <a:rPr lang="en-US" sz="2400" b="1" dirty="0">
                <a:solidFill>
                  <a:srgbClr val="006666"/>
                </a:solidFill>
                <a:latin typeface="Helvetica Neue"/>
              </a:rPr>
              <a:t>What does it mean?</a:t>
            </a:r>
          </a:p>
          <a:p>
            <a:pPr algn="ctr"/>
            <a:r>
              <a:rPr lang="en-US" sz="2400" b="1" dirty="0">
                <a:solidFill>
                  <a:srgbClr val="006666"/>
                </a:solidFill>
                <a:latin typeface="Helvetica Neue"/>
              </a:rPr>
              <a:t>Why does it matter? </a:t>
            </a:r>
          </a:p>
          <a:p>
            <a:pPr algn="ctr"/>
            <a:endParaRPr lang="en-US" sz="2400" b="1" dirty="0">
              <a:solidFill>
                <a:srgbClr val="006666"/>
              </a:solidFill>
              <a:latin typeface="Helvetica Neue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C7247F2-FC0E-4328-81E4-01BFE1518E6F}"/>
              </a:ext>
            </a:extLst>
          </p:cNvPr>
          <p:cNvSpPr txBox="1"/>
          <p:nvPr/>
        </p:nvSpPr>
        <p:spPr>
          <a:xfrm>
            <a:off x="1223512" y="350891"/>
            <a:ext cx="974497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6666"/>
                </a:solidFill>
              </a:rPr>
              <a:t>When Two Transitions Converge: </a:t>
            </a:r>
          </a:p>
          <a:p>
            <a:pPr algn="ctr"/>
            <a:r>
              <a:rPr lang="en-US" sz="2400" b="1" dirty="0">
                <a:solidFill>
                  <a:srgbClr val="006666"/>
                </a:solidFill>
              </a:rPr>
              <a:t>Integrating Externally-Financed Health Programs While Gearing Up for NCD</a:t>
            </a:r>
            <a:endParaRPr lang="en-US" sz="2400" dirty="0">
              <a:solidFill>
                <a:srgbClr val="006666"/>
              </a:solidFill>
            </a:endParaRPr>
          </a:p>
          <a:p>
            <a:pPr algn="ctr"/>
            <a:endParaRPr lang="en-US" sz="2000" dirty="0"/>
          </a:p>
          <a:p>
            <a:pPr algn="ctr"/>
            <a:r>
              <a:rPr lang="en-US" sz="2000" b="1" dirty="0"/>
              <a:t>January 29</a:t>
            </a:r>
            <a:r>
              <a:rPr lang="en-US" sz="2000" b="1" baseline="30000" dirty="0"/>
              <a:t>th</a:t>
            </a:r>
            <a:r>
              <a:rPr lang="en-US" sz="2000" b="1" dirty="0"/>
              <a:t>, 2019</a:t>
            </a:r>
            <a:endParaRPr lang="en-US" sz="2000" dirty="0"/>
          </a:p>
          <a:p>
            <a:pPr algn="ctr"/>
            <a:r>
              <a:rPr lang="en-US" sz="2000" b="1" dirty="0"/>
              <a:t>Bangkok, Thailand</a:t>
            </a:r>
            <a:endParaRPr lang="en-US" sz="20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76CD774-46F1-4BBA-A49B-C0B220D5A4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298" y="2960631"/>
            <a:ext cx="6444946" cy="272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866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C88E2DD2-8AF5-4608-978D-91AE3BF0284D}"/>
              </a:ext>
            </a:extLst>
          </p:cNvPr>
          <p:cNvSpPr txBox="1"/>
          <p:nvPr/>
        </p:nvSpPr>
        <p:spPr>
          <a:xfrm>
            <a:off x="524256" y="4767072"/>
            <a:ext cx="6594189" cy="1625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Through the UHC lens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68463A1-7E97-4DD1-B297-57504AA570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90" r="1" b="9831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CD3DC5-7D32-485C-8A9C-7CDA7499A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rgbClr val="FFFFFF"/>
                </a:solidFill>
              </a:rPr>
              <a:t>HC</a:t>
            </a:r>
          </a:p>
          <a:p>
            <a:pPr marL="0"/>
            <a:r>
              <a:rPr lang="en-US" sz="2400" dirty="0">
                <a:solidFill>
                  <a:srgbClr val="FFFFFF"/>
                </a:solidFill>
              </a:rPr>
              <a:t>Universality.</a:t>
            </a:r>
          </a:p>
          <a:p>
            <a:pPr marL="0"/>
            <a:endParaRPr lang="en-US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4000" b="1" dirty="0">
                <a:solidFill>
                  <a:srgbClr val="FFFFFF"/>
                </a:solidFill>
              </a:rPr>
              <a:t>H</a:t>
            </a:r>
            <a:r>
              <a:rPr lang="en-US" sz="2400" b="1" dirty="0">
                <a:solidFill>
                  <a:srgbClr val="FFFFFF"/>
                </a:solidFill>
              </a:rPr>
              <a:t>C</a:t>
            </a:r>
          </a:p>
          <a:p>
            <a:pPr marL="0"/>
            <a:r>
              <a:rPr lang="en-US" sz="2400" dirty="0">
                <a:solidFill>
                  <a:srgbClr val="FFFFFF"/>
                </a:solidFill>
              </a:rPr>
              <a:t>Health, not only health services.</a:t>
            </a:r>
          </a:p>
          <a:p>
            <a:pPr marL="0"/>
            <a:endParaRPr lang="en-US" sz="2400" dirty="0">
              <a:solidFill>
                <a:srgbClr val="FFFFFF"/>
              </a:solidFill>
            </a:endParaRPr>
          </a:p>
          <a:p>
            <a:pPr marL="0"/>
            <a:r>
              <a:rPr lang="en-US" sz="2400" b="1" dirty="0">
                <a:solidFill>
                  <a:srgbClr val="FFFFFF"/>
                </a:solidFill>
              </a:rPr>
              <a:t>UH</a:t>
            </a:r>
            <a:r>
              <a:rPr lang="en-US" sz="4000" b="1" dirty="0">
                <a:solidFill>
                  <a:srgbClr val="FFFFFF"/>
                </a:solidFill>
              </a:rPr>
              <a:t>C</a:t>
            </a:r>
            <a:endParaRPr lang="en-US" sz="2400" b="1" dirty="0">
              <a:solidFill>
                <a:srgbClr val="FFFFFF"/>
              </a:solidFill>
            </a:endParaRPr>
          </a:p>
          <a:p>
            <a:pPr marL="0"/>
            <a:r>
              <a:rPr lang="en-US" sz="2400" dirty="0">
                <a:solidFill>
                  <a:srgbClr val="FFFFFF"/>
                </a:solidFill>
              </a:rPr>
              <a:t>Coverage: the entitlements.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9BA5A1F-7821-421C-BA68-856C0C99B1DD}"/>
              </a:ext>
            </a:extLst>
          </p:cNvPr>
          <p:cNvSpPr/>
          <p:nvPr/>
        </p:nvSpPr>
        <p:spPr>
          <a:xfrm>
            <a:off x="7540283" y="321733"/>
            <a:ext cx="4324170" cy="6261947"/>
          </a:xfrm>
          <a:prstGeom prst="rect">
            <a:avLst/>
          </a:prstGeom>
          <a:solidFill>
            <a:srgbClr val="0066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55E070D-4FB5-4BA5-AFF8-F6557CBC9EA2}"/>
              </a:ext>
            </a:extLst>
          </p:cNvPr>
          <p:cNvSpPr/>
          <p:nvPr/>
        </p:nvSpPr>
        <p:spPr>
          <a:xfrm>
            <a:off x="327547" y="4628271"/>
            <a:ext cx="7058306" cy="1907996"/>
          </a:xfrm>
          <a:prstGeom prst="rect">
            <a:avLst/>
          </a:prstGeom>
          <a:solidFill>
            <a:srgbClr val="0099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96C25F7D-8B62-4AC5-B0B6-18BFD24F6A60}"/>
              </a:ext>
            </a:extLst>
          </p:cNvPr>
          <p:cNvSpPr txBox="1">
            <a:spLocks/>
          </p:cNvSpPr>
          <p:nvPr/>
        </p:nvSpPr>
        <p:spPr>
          <a:xfrm>
            <a:off x="8181719" y="1070125"/>
            <a:ext cx="3424739" cy="4852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rgbClr val="FFFFFF"/>
                </a:solidFill>
              </a:rPr>
              <a:t>HC</a:t>
            </a:r>
          </a:p>
          <a:p>
            <a:pPr marL="0"/>
            <a:r>
              <a:rPr lang="en-US" sz="2400" dirty="0">
                <a:solidFill>
                  <a:srgbClr val="FFFFFF"/>
                </a:solidFill>
              </a:rPr>
              <a:t>Universality.</a:t>
            </a:r>
          </a:p>
          <a:p>
            <a:pPr marL="0"/>
            <a:endParaRPr lang="en-US" sz="2400" dirty="0">
              <a:solidFill>
                <a:srgbClr val="FFFF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4000" b="1" dirty="0">
                <a:solidFill>
                  <a:srgbClr val="FFFFFF"/>
                </a:solidFill>
              </a:rPr>
              <a:t>H</a:t>
            </a:r>
            <a:r>
              <a:rPr lang="en-US" sz="2400" b="1" dirty="0">
                <a:solidFill>
                  <a:srgbClr val="FFFFFF"/>
                </a:solidFill>
              </a:rPr>
              <a:t>C</a:t>
            </a:r>
          </a:p>
          <a:p>
            <a:pPr marL="0"/>
            <a:r>
              <a:rPr lang="en-US" sz="2400" dirty="0">
                <a:solidFill>
                  <a:srgbClr val="FFFFFF"/>
                </a:solidFill>
              </a:rPr>
              <a:t>Health actions (not only individual health services)</a:t>
            </a:r>
          </a:p>
          <a:p>
            <a:pPr marL="0"/>
            <a:endParaRPr lang="en-US" sz="2400" dirty="0">
              <a:solidFill>
                <a:srgbClr val="FFFFFF"/>
              </a:solidFill>
            </a:endParaRPr>
          </a:p>
          <a:p>
            <a:pPr marL="0"/>
            <a:r>
              <a:rPr lang="en-US" sz="2400" b="1" dirty="0">
                <a:solidFill>
                  <a:srgbClr val="FFFFFF"/>
                </a:solidFill>
              </a:rPr>
              <a:t>UH</a:t>
            </a:r>
            <a:r>
              <a:rPr lang="en-US" sz="4000" b="1" dirty="0">
                <a:solidFill>
                  <a:srgbClr val="FFFFFF"/>
                </a:solidFill>
              </a:rPr>
              <a:t>C</a:t>
            </a:r>
            <a:endParaRPr lang="en-US" sz="2400" b="1" dirty="0">
              <a:solidFill>
                <a:srgbClr val="FFFFFF"/>
              </a:solidFill>
            </a:endParaRPr>
          </a:p>
          <a:p>
            <a:pPr marL="0"/>
            <a:r>
              <a:rPr lang="en-US" sz="2400" dirty="0">
                <a:solidFill>
                  <a:srgbClr val="FFFFFF"/>
                </a:solidFill>
              </a:rPr>
              <a:t>Coverage as  entitlements.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1037AE0-4E31-4EDC-9B80-150C3F96718B}"/>
              </a:ext>
            </a:extLst>
          </p:cNvPr>
          <p:cNvSpPr txBox="1"/>
          <p:nvPr/>
        </p:nvSpPr>
        <p:spPr>
          <a:xfrm>
            <a:off x="559605" y="4767072"/>
            <a:ext cx="6594189" cy="1625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Through the UHC lens: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attributes of the health system </a:t>
            </a:r>
          </a:p>
        </p:txBody>
      </p:sp>
    </p:spTree>
    <p:extLst>
      <p:ext uri="{BB962C8B-B14F-4D97-AF65-F5344CB8AC3E}">
        <p14:creationId xmlns:p14="http://schemas.microsoft.com/office/powerpoint/2010/main" val="236601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51F5A9-A81F-453B-9C3D-7FFA04B26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238"/>
          </a:xfrm>
          <a:solidFill>
            <a:srgbClr val="009999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Move towards universality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D6BD2C-356F-4F3C-89CC-D412DCAEECE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/>
            <a:r>
              <a:rPr lang="en-US" dirty="0"/>
              <a:t>The ‘universal´ principle as an aspirational guiding principle.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Entails context-specific pathways to gradual progress over long periods.  </a:t>
            </a:r>
          </a:p>
          <a:p>
            <a:pPr marL="0"/>
            <a:endParaRPr lang="en-US" dirty="0"/>
          </a:p>
          <a:p>
            <a:pPr marL="312738" indent="-312738"/>
            <a:r>
              <a:rPr lang="en-US" dirty="0"/>
              <a:t>Macroeconomic and fiscal constraints &lt;-&gt; institutional/</a:t>
            </a:r>
          </a:p>
          <a:p>
            <a:pPr marL="266700" indent="0">
              <a:buNone/>
            </a:pPr>
            <a:r>
              <a:rPr lang="en-US" dirty="0"/>
              <a:t>organizational constraints.</a:t>
            </a:r>
          </a:p>
          <a:p>
            <a:endParaRPr lang="en-US" dirty="0"/>
          </a:p>
          <a:p>
            <a:r>
              <a:rPr lang="en-US" dirty="0"/>
              <a:t>Progressive realization needs to make the maximum use of available resources (reduce fragmentation, duplication, waste, corruption).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61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1B16243E-3D1B-47C0-880E-3F29CCD64B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384772"/>
              </p:ext>
            </p:extLst>
          </p:nvPr>
        </p:nvGraphicFramePr>
        <p:xfrm>
          <a:off x="196948" y="1280160"/>
          <a:ext cx="11690252" cy="538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5BD77393-395C-4BFA-AE97-EB567544FA3B}"/>
              </a:ext>
            </a:extLst>
          </p:cNvPr>
          <p:cNvSpPr txBox="1">
            <a:spLocks/>
          </p:cNvSpPr>
          <p:nvPr/>
        </p:nvSpPr>
        <p:spPr>
          <a:xfrm>
            <a:off x="838200" y="193969"/>
            <a:ext cx="10515600" cy="889244"/>
          </a:xfrm>
          <a:prstGeom prst="rect">
            <a:avLst/>
          </a:prstGeom>
          <a:solidFill>
            <a:srgbClr val="009999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FF"/>
                </a:solidFill>
              </a:rPr>
              <a:t>Increase effective health “actions”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84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AF0336D-7ED6-4D03-B88A-60655E9DF6DC}"/>
              </a:ext>
            </a:extLst>
          </p:cNvPr>
          <p:cNvSpPr/>
          <p:nvPr/>
        </p:nvSpPr>
        <p:spPr>
          <a:xfrm>
            <a:off x="267286" y="4600135"/>
            <a:ext cx="11648049" cy="2039816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E574C18E-B2A4-4C23-B49F-353FF082ED74}"/>
              </a:ext>
            </a:extLst>
          </p:cNvPr>
          <p:cNvSpPr txBox="1">
            <a:spLocks/>
          </p:cNvSpPr>
          <p:nvPr/>
        </p:nvSpPr>
        <p:spPr>
          <a:xfrm>
            <a:off x="4878784" y="4824249"/>
            <a:ext cx="6673136" cy="1461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FFFFFF"/>
                </a:solidFill>
              </a:rPr>
              <a:t>Determinants of health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err="1">
                <a:solidFill>
                  <a:srgbClr val="FFFFFF"/>
                </a:solidFill>
              </a:rPr>
              <a:t>Multisectorality</a:t>
            </a:r>
            <a:endParaRPr lang="en-US" b="1" dirty="0">
              <a:solidFill>
                <a:srgbClr val="FFFF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FFFFFF"/>
                </a:solidFill>
              </a:rPr>
              <a:t>[</a:t>
            </a:r>
            <a:r>
              <a:rPr lang="en-US" b="1" i="1" dirty="0">
                <a:solidFill>
                  <a:srgbClr val="FFFFFF"/>
                </a:solidFill>
              </a:rPr>
              <a:t>Water and Sanitation</a:t>
            </a:r>
            <a:r>
              <a:rPr lang="en-US" b="1" dirty="0">
                <a:solidFill>
                  <a:srgbClr val="FFFFFF"/>
                </a:solidFill>
              </a:rPr>
              <a:t>]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0432077-0648-4EDE-9223-6F0890096E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354" y="1326756"/>
            <a:ext cx="10595911" cy="280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159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51F5A9-A81F-453B-9C3D-7FFA04B2601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9999"/>
          </a:solidFill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</a:rPr>
              <a:t>Coverage: expand entitlements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D6BD2C-356F-4F3C-89CC-D412DCAEE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6086"/>
            <a:ext cx="10515600" cy="4396789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In whichever way, countries and their people define their own pathways towards UHC in terms of:</a:t>
            </a:r>
          </a:p>
          <a:p>
            <a:pPr lvl="1"/>
            <a:r>
              <a:rPr lang="en-US" dirty="0"/>
              <a:t>Population coverage</a:t>
            </a:r>
          </a:p>
          <a:p>
            <a:pPr lvl="1"/>
            <a:r>
              <a:rPr lang="en-US" dirty="0"/>
              <a:t>Health “service” coverage</a:t>
            </a:r>
          </a:p>
          <a:p>
            <a:pPr lvl="1"/>
            <a:r>
              <a:rPr lang="en-US" dirty="0"/>
              <a:t>Financial protection</a:t>
            </a:r>
          </a:p>
          <a:p>
            <a:r>
              <a:rPr lang="en-US" dirty="0"/>
              <a:t>These are to be understood as the definition of entitlements.</a:t>
            </a:r>
          </a:p>
          <a:p>
            <a:endParaRPr lang="en-US" dirty="0"/>
          </a:p>
          <a:p>
            <a:r>
              <a:rPr lang="en-US" dirty="0"/>
              <a:t>Moving towards UCH implies increasing rights to health.</a:t>
            </a:r>
          </a:p>
          <a:p>
            <a:r>
              <a:rPr lang="en-US" dirty="0"/>
              <a:t>Clearly not only a health issue (less so, a medical issue) but an ongoing social and political construct.</a:t>
            </a:r>
          </a:p>
        </p:txBody>
      </p:sp>
    </p:spTree>
    <p:extLst>
      <p:ext uri="{BB962C8B-B14F-4D97-AF65-F5344CB8AC3E}">
        <p14:creationId xmlns:p14="http://schemas.microsoft.com/office/powerpoint/2010/main" val="84064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6DFB3F-9D3E-4F01-B7D8-B543E2349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879" y="5589609"/>
            <a:ext cx="11030242" cy="60615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https://www.uhc2030.org/fileadmin/uploads/uhc2030/Documents/About_UHC2030/UHC2030_Working_Groups/2017_Transition_working_group_docs/UHC2030_Statement_on_sustainability_and_transition_Oct_2018.pdf</a:t>
            </a:r>
            <a:endParaRPr lang="en-US" dirty="0"/>
          </a:p>
          <a:p>
            <a:endParaRPr lang="en-US" dirty="0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710F63E3-898E-4B57-AE93-AD778E8C5295}"/>
              </a:ext>
            </a:extLst>
          </p:cNvPr>
          <p:cNvGrpSpPr/>
          <p:nvPr/>
        </p:nvGrpSpPr>
        <p:grpSpPr>
          <a:xfrm>
            <a:off x="795996" y="688683"/>
            <a:ext cx="10261210" cy="3995860"/>
            <a:chOff x="795996" y="688683"/>
            <a:chExt cx="10261210" cy="3995860"/>
          </a:xfrm>
        </p:grpSpPr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58E74492-5050-4BB0-9375-96DDDBD996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5996" y="688683"/>
              <a:ext cx="7135463" cy="3995860"/>
            </a:xfrm>
            <a:prstGeom prst="rect">
              <a:avLst/>
            </a:prstGeom>
          </p:spPr>
        </p:pic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974CF063-76AF-448E-B393-F4019A36780B}"/>
                </a:ext>
              </a:extLst>
            </p:cNvPr>
            <p:cNvSpPr txBox="1"/>
            <p:nvPr/>
          </p:nvSpPr>
          <p:spPr>
            <a:xfrm>
              <a:off x="8384568" y="911943"/>
              <a:ext cx="267263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7976"/>
                  </a:solidFill>
                </a:rPr>
                <a:t>Working Group on </a:t>
              </a:r>
            </a:p>
            <a:p>
              <a:r>
                <a:rPr lang="en-US" sz="2400" dirty="0">
                  <a:solidFill>
                    <a:srgbClr val="007976"/>
                  </a:solidFill>
                </a:rPr>
                <a:t>Sustainability, </a:t>
              </a:r>
            </a:p>
            <a:p>
              <a:r>
                <a:rPr lang="en-US" sz="2400" dirty="0">
                  <a:solidFill>
                    <a:srgbClr val="007976"/>
                  </a:solidFill>
                </a:rPr>
                <a:t>Transition and </a:t>
              </a:r>
            </a:p>
            <a:p>
              <a:r>
                <a:rPr lang="en-US" sz="2400" dirty="0">
                  <a:solidFill>
                    <a:srgbClr val="007976"/>
                  </a:solidFill>
                </a:rPr>
                <a:t>Health System</a:t>
              </a:r>
            </a:p>
            <a:p>
              <a:r>
                <a:rPr lang="en-US" sz="2400" dirty="0">
                  <a:solidFill>
                    <a:srgbClr val="007976"/>
                  </a:solidFill>
                </a:rPr>
                <a:t>Strengthening</a:t>
              </a: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DC413E63-F638-4F71-AF0C-C8BB084867E9}"/>
                </a:ext>
              </a:extLst>
            </p:cNvPr>
            <p:cNvSpPr txBox="1"/>
            <p:nvPr/>
          </p:nvSpPr>
          <p:spPr>
            <a:xfrm>
              <a:off x="956603" y="3730436"/>
              <a:ext cx="5609934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800" b="1">
                  <a:solidFill>
                    <a:srgbClr val="007976"/>
                  </a:solidFill>
                </a:rPr>
                <a:t>Statement on sustainability</a:t>
              </a:r>
            </a:p>
            <a:p>
              <a:r>
                <a:rPr lang="en-US" sz="2800" b="1">
                  <a:solidFill>
                    <a:srgbClr val="007976"/>
                  </a:solidFill>
                </a:rPr>
                <a:t>and transition form external funding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4852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ipse 11">
            <a:extLst>
              <a:ext uri="{FF2B5EF4-FFF2-40B4-BE49-F238E27FC236}">
                <a16:creationId xmlns:a16="http://schemas.microsoft.com/office/drawing/2014/main" id="{44EAA7DD-8D86-4F02-B50D-C6A82282F0FD}"/>
              </a:ext>
            </a:extLst>
          </p:cNvPr>
          <p:cNvSpPr/>
          <p:nvPr/>
        </p:nvSpPr>
        <p:spPr>
          <a:xfrm>
            <a:off x="8771765" y="822447"/>
            <a:ext cx="2089024" cy="2089024"/>
          </a:xfrm>
          <a:prstGeom prst="ellipse">
            <a:avLst/>
          </a:prstGeom>
          <a:ln>
            <a:noFill/>
          </a:ln>
        </p:spPr>
        <p:style>
          <a:lnRef idx="2">
            <a:scrgbClr r="0" g="0" b="0"/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C4A3BB7C-104D-4D93-BC43-59DBF6A53EC5}"/>
              </a:ext>
            </a:extLst>
          </p:cNvPr>
          <p:cNvSpPr/>
          <p:nvPr/>
        </p:nvSpPr>
        <p:spPr>
          <a:xfrm>
            <a:off x="6108394" y="822447"/>
            <a:ext cx="2089024" cy="2089024"/>
          </a:xfrm>
          <a:prstGeom prst="ellipse">
            <a:avLst/>
          </a:prstGeom>
          <a:ln>
            <a:noFill/>
          </a:ln>
        </p:spPr>
        <p:style>
          <a:lnRef idx="2">
            <a:scrgbClr r="0" g="0" b="0"/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41B14BB6-0C54-4D4E-B5FD-978FD30E92E0}"/>
              </a:ext>
            </a:extLst>
          </p:cNvPr>
          <p:cNvSpPr/>
          <p:nvPr/>
        </p:nvSpPr>
        <p:spPr>
          <a:xfrm>
            <a:off x="3474051" y="860488"/>
            <a:ext cx="2089024" cy="2089024"/>
          </a:xfrm>
          <a:prstGeom prst="ellipse">
            <a:avLst/>
          </a:prstGeom>
          <a:solidFill>
            <a:srgbClr val="C5C5FF"/>
          </a:solidFill>
          <a:ln w="12700" cap="flat" cmpd="sng" algn="ctr">
            <a:noFill/>
            <a:prstDash val="solid"/>
            <a:miter lim="800000"/>
          </a:ln>
          <a:effectLst/>
        </p:spPr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F67B6F01-43D5-4677-B6E1-B767D0296DF3}"/>
              </a:ext>
            </a:extLst>
          </p:cNvPr>
          <p:cNvSpPr/>
          <p:nvPr/>
        </p:nvSpPr>
        <p:spPr>
          <a:xfrm>
            <a:off x="798285" y="798286"/>
            <a:ext cx="2097419" cy="2133600"/>
          </a:xfrm>
          <a:prstGeom prst="ellipse">
            <a:avLst/>
          </a:prstGeom>
          <a:solidFill>
            <a:srgbClr val="C5C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F753810-A143-40E2-884A-0BD14E6432A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76943" y="432252"/>
          <a:ext cx="10515600" cy="6273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783E4016-F150-41DD-96E7-525EAEC5383A}"/>
              </a:ext>
            </a:extLst>
          </p:cNvPr>
          <p:cNvSpPr txBox="1"/>
          <p:nvPr/>
        </p:nvSpPr>
        <p:spPr>
          <a:xfrm>
            <a:off x="4804525" y="5804720"/>
            <a:ext cx="2060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>
                <a:solidFill>
                  <a:srgbClr val="006666"/>
                </a:solidFill>
              </a:rPr>
              <a:t>The Statement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889A339-45C7-434C-BDBC-1ECEF59E40D7}"/>
              </a:ext>
            </a:extLst>
          </p:cNvPr>
          <p:cNvSpPr txBox="1"/>
          <p:nvPr/>
        </p:nvSpPr>
        <p:spPr>
          <a:xfrm>
            <a:off x="1277257" y="1524000"/>
            <a:ext cx="1103507" cy="461665"/>
          </a:xfrm>
          <a:prstGeom prst="rect">
            <a:avLst/>
          </a:prstGeom>
          <a:solidFill>
            <a:srgbClr val="C5C5FF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6666"/>
                </a:solidFill>
              </a:rPr>
              <a:t>Results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B2B1887-BDEE-42A2-8768-2365FE6FE8FD}"/>
              </a:ext>
            </a:extLst>
          </p:cNvPr>
          <p:cNvSpPr txBox="1"/>
          <p:nvPr/>
        </p:nvSpPr>
        <p:spPr>
          <a:xfrm>
            <a:off x="3751943" y="1336709"/>
            <a:ext cx="1533240" cy="830997"/>
          </a:xfrm>
          <a:prstGeom prst="rect">
            <a:avLst/>
          </a:prstGeom>
          <a:solidFill>
            <a:srgbClr val="C0C0C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6666"/>
                </a:solidFill>
              </a:rPr>
              <a:t>National</a:t>
            </a:r>
          </a:p>
          <a:p>
            <a:pPr algn="ctr"/>
            <a:r>
              <a:rPr lang="en-US" sz="2400" b="1" dirty="0">
                <a:solidFill>
                  <a:srgbClr val="006666"/>
                </a:solidFill>
              </a:rPr>
              <a:t>ownership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E16F6F7-6789-4946-8F27-BA6533717C2E}"/>
              </a:ext>
            </a:extLst>
          </p:cNvPr>
          <p:cNvSpPr txBox="1"/>
          <p:nvPr/>
        </p:nvSpPr>
        <p:spPr>
          <a:xfrm>
            <a:off x="6420302" y="1521374"/>
            <a:ext cx="1465209" cy="461665"/>
          </a:xfrm>
          <a:prstGeom prst="rect">
            <a:avLst/>
          </a:prstGeom>
          <a:solidFill>
            <a:srgbClr val="C1C1FF"/>
          </a:solidFill>
        </p:spPr>
        <p:txBody>
          <a:bodyPr wrap="none" rtlCol="0">
            <a:spAutoFit/>
          </a:bodyPr>
          <a:lstStyle/>
          <a:p>
            <a:pPr algn="ctr"/>
            <a:r>
              <a:rPr lang="es-PE" sz="2400" b="1">
                <a:solidFill>
                  <a:srgbClr val="006666"/>
                </a:solidFill>
              </a:rPr>
              <a:t>Efficiency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D93E373-35C5-4377-9D6D-B181D65098BC}"/>
              </a:ext>
            </a:extLst>
          </p:cNvPr>
          <p:cNvSpPr txBox="1"/>
          <p:nvPr/>
        </p:nvSpPr>
        <p:spPr>
          <a:xfrm>
            <a:off x="9201126" y="1382874"/>
            <a:ext cx="1356012" cy="830997"/>
          </a:xfrm>
          <a:prstGeom prst="rect">
            <a:avLst/>
          </a:prstGeom>
          <a:solidFill>
            <a:srgbClr val="C1C1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6666"/>
                </a:solidFill>
              </a:rPr>
              <a:t>Working</a:t>
            </a:r>
          </a:p>
          <a:p>
            <a:pPr algn="ctr"/>
            <a:r>
              <a:rPr lang="en-US" sz="2400" b="1" dirty="0">
                <a:solidFill>
                  <a:srgbClr val="006666"/>
                </a:solidFill>
              </a:rPr>
              <a:t>together</a:t>
            </a:r>
            <a:r>
              <a:rPr lang="es-MX" sz="2400" b="1" dirty="0">
                <a:solidFill>
                  <a:srgbClr val="006666"/>
                </a:solidFill>
              </a:rPr>
              <a:t> </a:t>
            </a:r>
            <a:endParaRPr lang="en-US" sz="2400" b="1" dirty="0">
              <a:solidFill>
                <a:srgbClr val="006666"/>
              </a:solidFill>
            </a:endParaRP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172A0974-6943-4D22-9AA8-CA238CE8FADC}"/>
              </a:ext>
            </a:extLst>
          </p:cNvPr>
          <p:cNvSpPr/>
          <p:nvPr/>
        </p:nvSpPr>
        <p:spPr>
          <a:xfrm>
            <a:off x="3445023" y="798286"/>
            <a:ext cx="2089024" cy="2089024"/>
          </a:xfrm>
          <a:prstGeom prst="ellipse">
            <a:avLst/>
          </a:prstGeom>
          <a:solidFill>
            <a:srgbClr val="C5C5FF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E33B637-5E13-492A-B784-9019A9880D2A}"/>
              </a:ext>
            </a:extLst>
          </p:cNvPr>
          <p:cNvSpPr txBox="1"/>
          <p:nvPr/>
        </p:nvSpPr>
        <p:spPr>
          <a:xfrm>
            <a:off x="3748861" y="1382873"/>
            <a:ext cx="15332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6666"/>
                </a:solidFill>
              </a:rPr>
              <a:t>National</a:t>
            </a:r>
          </a:p>
          <a:p>
            <a:pPr algn="ctr"/>
            <a:r>
              <a:rPr lang="en-US" sz="2400" b="1" dirty="0">
                <a:solidFill>
                  <a:srgbClr val="006666"/>
                </a:solidFill>
              </a:rPr>
              <a:t>ownership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6D9F6E02-D0B0-4390-9F8A-D724604DE667}"/>
              </a:ext>
            </a:extLst>
          </p:cNvPr>
          <p:cNvSpPr/>
          <p:nvPr/>
        </p:nvSpPr>
        <p:spPr>
          <a:xfrm>
            <a:off x="6089282" y="806086"/>
            <a:ext cx="2089024" cy="2089024"/>
          </a:xfrm>
          <a:prstGeom prst="ellipse">
            <a:avLst/>
          </a:prstGeom>
          <a:solidFill>
            <a:srgbClr val="C5C5FF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6D790D1-88F2-4AB7-A497-F143710C44BE}"/>
              </a:ext>
            </a:extLst>
          </p:cNvPr>
          <p:cNvSpPr txBox="1"/>
          <p:nvPr/>
        </p:nvSpPr>
        <p:spPr>
          <a:xfrm>
            <a:off x="6437580" y="1567540"/>
            <a:ext cx="1396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6666"/>
                </a:solidFill>
              </a:rPr>
              <a:t>Efficiency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84717A21-ACD1-4CD9-87A1-B4189A93AE3D}"/>
              </a:ext>
            </a:extLst>
          </p:cNvPr>
          <p:cNvSpPr/>
          <p:nvPr/>
        </p:nvSpPr>
        <p:spPr>
          <a:xfrm>
            <a:off x="8742737" y="822447"/>
            <a:ext cx="2089024" cy="2089024"/>
          </a:xfrm>
          <a:prstGeom prst="ellipse">
            <a:avLst/>
          </a:prstGeom>
          <a:solidFill>
            <a:srgbClr val="C5C5FF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6072AD7-1BCA-4FF8-8612-4F45EE4FD3A9}"/>
              </a:ext>
            </a:extLst>
          </p:cNvPr>
          <p:cNvSpPr txBox="1"/>
          <p:nvPr/>
        </p:nvSpPr>
        <p:spPr>
          <a:xfrm>
            <a:off x="9235590" y="1427299"/>
            <a:ext cx="1287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006666"/>
                </a:solidFill>
              </a:rPr>
              <a:t>Working</a:t>
            </a:r>
          </a:p>
          <a:p>
            <a:r>
              <a:rPr lang="en-US" sz="2400" b="1">
                <a:solidFill>
                  <a:srgbClr val="006666"/>
                </a:solidFill>
              </a:rPr>
              <a:t>together</a:t>
            </a:r>
          </a:p>
        </p:txBody>
      </p:sp>
    </p:spTree>
    <p:extLst>
      <p:ext uri="{BB962C8B-B14F-4D97-AF65-F5344CB8AC3E}">
        <p14:creationId xmlns:p14="http://schemas.microsoft.com/office/powerpoint/2010/main" val="2832327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2C2DF4A-C200-46B4-B360-A0BD70A45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334" y="1647222"/>
            <a:ext cx="6013498" cy="3725754"/>
          </a:xfrm>
          <a:prstGeom prst="rect">
            <a:avLst/>
          </a:prstGeom>
        </p:spPr>
      </p:pic>
      <p:sp>
        <p:nvSpPr>
          <p:cNvPr id="7" name="Título 6">
            <a:extLst>
              <a:ext uri="{FF2B5EF4-FFF2-40B4-BE49-F238E27FC236}">
                <a16:creationId xmlns:a16="http://schemas.microsoft.com/office/drawing/2014/main" id="{164D3233-0595-4C90-AC42-1AB3999D3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5206" y="2617066"/>
            <a:ext cx="5118296" cy="1104048"/>
          </a:xfrm>
        </p:spPr>
        <p:txBody>
          <a:bodyPr>
            <a:normAutofit/>
          </a:bodyPr>
          <a:lstStyle/>
          <a:p>
            <a:r>
              <a:rPr lang="es-PE" sz="3600" b="1" i="1">
                <a:solidFill>
                  <a:srgbClr val="006666"/>
                </a:solidFill>
                <a:latin typeface="+mn-lt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0104454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383</Words>
  <Application>Microsoft Office PowerPoint</Application>
  <PresentationFormat>Panorámica</PresentationFormat>
  <Paragraphs>84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Helvetica Neue</vt:lpstr>
      <vt:lpstr>Tema de Office</vt:lpstr>
      <vt:lpstr>2)</vt:lpstr>
      <vt:lpstr>Presentación de PowerPoint</vt:lpstr>
      <vt:lpstr>Move towards universality</vt:lpstr>
      <vt:lpstr>Presentación de PowerPoint</vt:lpstr>
      <vt:lpstr>Presentación de PowerPoint</vt:lpstr>
      <vt:lpstr>Coverage: expand entitlements</vt:lpstr>
      <vt:lpstr>Presentación de PowerPoint</vt:lpstr>
      <vt:lpstr>Presentación de PowerPoint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2)</dc:title>
  <dc:creator>Midori de Habich</dc:creator>
  <cp:lastModifiedBy>Midori de Habich</cp:lastModifiedBy>
  <cp:revision>30</cp:revision>
  <dcterms:created xsi:type="dcterms:W3CDTF">2019-01-22T23:02:47Z</dcterms:created>
  <dcterms:modified xsi:type="dcterms:W3CDTF">2019-01-28T20:49:12Z</dcterms:modified>
</cp:coreProperties>
</file>