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386" r:id="rId3"/>
    <p:sldId id="385" r:id="rId4"/>
    <p:sldId id="408" r:id="rId5"/>
    <p:sldId id="402" r:id="rId6"/>
    <p:sldId id="404" r:id="rId7"/>
    <p:sldId id="261" r:id="rId8"/>
    <p:sldId id="403" r:id="rId9"/>
    <p:sldId id="397" r:id="rId10"/>
    <p:sldId id="400" r:id="rId11"/>
    <p:sldId id="401" r:id="rId12"/>
    <p:sldId id="387" r:id="rId13"/>
    <p:sldId id="346" r:id="rId14"/>
    <p:sldId id="356" r:id="rId15"/>
    <p:sldId id="393" r:id="rId16"/>
    <p:sldId id="398" r:id="rId17"/>
    <p:sldId id="399" r:id="rId18"/>
    <p:sldId id="394" r:id="rId19"/>
    <p:sldId id="377" r:id="rId20"/>
    <p:sldId id="363" r:id="rId21"/>
    <p:sldId id="396" r:id="rId22"/>
    <p:sldId id="390" r:id="rId23"/>
    <p:sldId id="406" r:id="rId24"/>
    <p:sldId id="409" r:id="rId25"/>
    <p:sldId id="367" r:id="rId26"/>
  </p:sldIdLst>
  <p:sldSz cx="9144000" cy="6858000" type="screen4x3"/>
  <p:notesSz cx="6858000" cy="9144000"/>
  <p:defaultTextStyle>
    <a:defPPr>
      <a:defRPr lang="en-US"/>
    </a:defPPr>
    <a:lvl1pPr marL="0" algn="l" defTabSz="768002" rtl="0" eaLnBrk="1" latinLnBrk="0" hangingPunct="1">
      <a:defRPr sz="1500" kern="1200">
        <a:solidFill>
          <a:schemeClr val="tx1"/>
        </a:solidFill>
        <a:latin typeface="+mn-lt"/>
        <a:ea typeface="+mn-ea"/>
        <a:cs typeface="+mn-cs"/>
      </a:defRPr>
    </a:lvl1pPr>
    <a:lvl2pPr marL="384002" algn="l" defTabSz="768002" rtl="0" eaLnBrk="1" latinLnBrk="0" hangingPunct="1">
      <a:defRPr sz="1500" kern="1200">
        <a:solidFill>
          <a:schemeClr val="tx1"/>
        </a:solidFill>
        <a:latin typeface="+mn-lt"/>
        <a:ea typeface="+mn-ea"/>
        <a:cs typeface="+mn-cs"/>
      </a:defRPr>
    </a:lvl2pPr>
    <a:lvl3pPr marL="768002" algn="l" defTabSz="768002" rtl="0" eaLnBrk="1" latinLnBrk="0" hangingPunct="1">
      <a:defRPr sz="1500" kern="1200">
        <a:solidFill>
          <a:schemeClr val="tx1"/>
        </a:solidFill>
        <a:latin typeface="+mn-lt"/>
        <a:ea typeface="+mn-ea"/>
        <a:cs typeface="+mn-cs"/>
      </a:defRPr>
    </a:lvl3pPr>
    <a:lvl4pPr marL="1152004" algn="l" defTabSz="768002" rtl="0" eaLnBrk="1" latinLnBrk="0" hangingPunct="1">
      <a:defRPr sz="1500" kern="1200">
        <a:solidFill>
          <a:schemeClr val="tx1"/>
        </a:solidFill>
        <a:latin typeface="+mn-lt"/>
        <a:ea typeface="+mn-ea"/>
        <a:cs typeface="+mn-cs"/>
      </a:defRPr>
    </a:lvl4pPr>
    <a:lvl5pPr marL="1536005" algn="l" defTabSz="768002" rtl="0" eaLnBrk="1" latinLnBrk="0" hangingPunct="1">
      <a:defRPr sz="1500" kern="1200">
        <a:solidFill>
          <a:schemeClr val="tx1"/>
        </a:solidFill>
        <a:latin typeface="+mn-lt"/>
        <a:ea typeface="+mn-ea"/>
        <a:cs typeface="+mn-cs"/>
      </a:defRPr>
    </a:lvl5pPr>
    <a:lvl6pPr marL="1920006" algn="l" defTabSz="768002" rtl="0" eaLnBrk="1" latinLnBrk="0" hangingPunct="1">
      <a:defRPr sz="1500" kern="1200">
        <a:solidFill>
          <a:schemeClr val="tx1"/>
        </a:solidFill>
        <a:latin typeface="+mn-lt"/>
        <a:ea typeface="+mn-ea"/>
        <a:cs typeface="+mn-cs"/>
      </a:defRPr>
    </a:lvl6pPr>
    <a:lvl7pPr marL="2304008" algn="l" defTabSz="768002" rtl="0" eaLnBrk="1" latinLnBrk="0" hangingPunct="1">
      <a:defRPr sz="1500" kern="1200">
        <a:solidFill>
          <a:schemeClr val="tx1"/>
        </a:solidFill>
        <a:latin typeface="+mn-lt"/>
        <a:ea typeface="+mn-ea"/>
        <a:cs typeface="+mn-cs"/>
      </a:defRPr>
    </a:lvl7pPr>
    <a:lvl8pPr marL="2688009" algn="l" defTabSz="768002" rtl="0" eaLnBrk="1" latinLnBrk="0" hangingPunct="1">
      <a:defRPr sz="1500" kern="1200">
        <a:solidFill>
          <a:schemeClr val="tx1"/>
        </a:solidFill>
        <a:latin typeface="+mn-lt"/>
        <a:ea typeface="+mn-ea"/>
        <a:cs typeface="+mn-cs"/>
      </a:defRPr>
    </a:lvl8pPr>
    <a:lvl9pPr marL="3072010" algn="l" defTabSz="76800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 userDrawn="1">
          <p15:clr>
            <a:srgbClr val="A4A3A4"/>
          </p15:clr>
        </p15:guide>
        <p15:guide id="2" pos="4082" userDrawn="1">
          <p15:clr>
            <a:srgbClr val="A4A3A4"/>
          </p15:clr>
        </p15:guide>
        <p15:guide id="3" orient="horz" pos="336">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esh Rajkotia" initials="YR" lastIdx="3" clrIdx="0">
    <p:extLst/>
  </p:cmAuthor>
  <p:cmAuthor id="2" name="Martha Coe" initials="MC"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B4B"/>
    <a:srgbClr val="96D7EB"/>
    <a:srgbClr val="DED6CF"/>
    <a:srgbClr val="F33228"/>
    <a:srgbClr val="F5AD29"/>
    <a:srgbClr val="1394C7"/>
    <a:srgbClr val="6D9840"/>
    <a:srgbClr val="EBE6DC"/>
    <a:srgbClr val="ACA9A9"/>
    <a:srgbClr val="F8B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76760" autoAdjust="0"/>
  </p:normalViewPr>
  <p:slideViewPr>
    <p:cSldViewPr snapToGrid="0" showGuides="1">
      <p:cViewPr varScale="1">
        <p:scale>
          <a:sx n="49" d="100"/>
          <a:sy n="49" d="100"/>
        </p:scale>
        <p:origin x="1544" y="36"/>
      </p:cViewPr>
      <p:guideLst>
        <p:guide orient="horz" pos="476"/>
        <p:guide pos="4082"/>
        <p:guide orient="horz" pos="33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27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D08E4-68CE-964A-8DB6-C448FDE16420}" type="doc">
      <dgm:prSet loTypeId="urn:microsoft.com/office/officeart/2005/8/layout/hList1" loCatId="" qsTypeId="urn:microsoft.com/office/officeart/2005/8/quickstyle/simple2" qsCatId="simple" csTypeId="urn:microsoft.com/office/officeart/2005/8/colors/accent0_1" csCatId="mainScheme" phldr="1"/>
      <dgm:spPr/>
      <dgm:t>
        <a:bodyPr/>
        <a:lstStyle/>
        <a:p>
          <a:endParaRPr lang="en-US"/>
        </a:p>
      </dgm:t>
    </dgm:pt>
    <dgm:pt modelId="{CC7A5B8F-2A65-E24B-9220-CB1CB9C44EFA}">
      <dgm:prSet/>
      <dgm:spPr>
        <a:solidFill>
          <a:schemeClr val="bg2"/>
        </a:solidFill>
        <a:ln>
          <a:solidFill>
            <a:schemeClr val="bg2"/>
          </a:solidFill>
        </a:ln>
      </dgm:spPr>
      <dgm:t>
        <a:bodyPr/>
        <a:lstStyle/>
        <a:p>
          <a:pPr rtl="0"/>
          <a:r>
            <a:rPr lang="en-US" b="1" dirty="0">
              <a:solidFill>
                <a:schemeClr val="tx2"/>
              </a:solidFill>
            </a:rPr>
            <a:t>Conducted review of national and global-level documents</a:t>
          </a:r>
          <a:endParaRPr lang="en-US" dirty="0">
            <a:solidFill>
              <a:schemeClr val="tx2"/>
            </a:solidFill>
          </a:endParaRPr>
        </a:p>
      </dgm:t>
    </dgm:pt>
    <dgm:pt modelId="{4B7AB5C6-7156-384E-93EB-56509CFEF926}" type="parTrans" cxnId="{B3C8C1CA-BB08-6F46-9679-A39BC255CA85}">
      <dgm:prSet/>
      <dgm:spPr/>
      <dgm:t>
        <a:bodyPr/>
        <a:lstStyle/>
        <a:p>
          <a:endParaRPr lang="en-US"/>
        </a:p>
      </dgm:t>
    </dgm:pt>
    <dgm:pt modelId="{74663CDE-8DBC-AB44-B606-09E2E6398EDB}" type="sibTrans" cxnId="{B3C8C1CA-BB08-6F46-9679-A39BC255CA85}">
      <dgm:prSet/>
      <dgm:spPr/>
      <dgm:t>
        <a:bodyPr/>
        <a:lstStyle/>
        <a:p>
          <a:endParaRPr lang="en-US"/>
        </a:p>
      </dgm:t>
    </dgm:pt>
    <dgm:pt modelId="{95C592DC-16EA-564B-BD64-B08CA157D89B}">
      <dgm:prSet/>
      <dgm:spPr>
        <a:solidFill>
          <a:schemeClr val="bg2"/>
        </a:solidFill>
        <a:ln>
          <a:solidFill>
            <a:schemeClr val="bg2"/>
          </a:solidFill>
        </a:ln>
      </dgm:spPr>
      <dgm:t>
        <a:bodyPr/>
        <a:lstStyle/>
        <a:p>
          <a:r>
            <a:rPr lang="en-US" b="1" dirty="0">
              <a:solidFill>
                <a:srgbClr val="504B4B"/>
              </a:solidFill>
            </a:rPr>
            <a:t>Conducted 34 key informant interviews</a:t>
          </a:r>
        </a:p>
      </dgm:t>
    </dgm:pt>
    <dgm:pt modelId="{F2949991-A23B-AF48-B0B5-7E57A9499547}" type="parTrans" cxnId="{48B31504-9012-0847-A4B7-3F209AC1563C}">
      <dgm:prSet/>
      <dgm:spPr/>
      <dgm:t>
        <a:bodyPr/>
        <a:lstStyle/>
        <a:p>
          <a:endParaRPr lang="en-US"/>
        </a:p>
      </dgm:t>
    </dgm:pt>
    <dgm:pt modelId="{5B962F74-EA38-8E4E-A451-FBBABDABB4BF}" type="sibTrans" cxnId="{48B31504-9012-0847-A4B7-3F209AC1563C}">
      <dgm:prSet/>
      <dgm:spPr/>
      <dgm:t>
        <a:bodyPr/>
        <a:lstStyle/>
        <a:p>
          <a:endParaRPr lang="en-US"/>
        </a:p>
      </dgm:t>
    </dgm:pt>
    <dgm:pt modelId="{7E49DBFD-41C0-BB46-976E-DDC2FF27F645}">
      <dgm:prSet custT="1"/>
      <dgm:spPr>
        <a:ln>
          <a:solidFill>
            <a:schemeClr val="bg2">
              <a:alpha val="90000"/>
            </a:schemeClr>
          </a:solidFill>
        </a:ln>
      </dgm:spPr>
      <dgm:t>
        <a:bodyPr/>
        <a:lstStyle/>
        <a:p>
          <a:r>
            <a:rPr lang="en-US" sz="1800" dirty="0">
              <a:solidFill>
                <a:srgbClr val="504B4B"/>
              </a:solidFill>
            </a:rPr>
            <a:t>WHO</a:t>
          </a:r>
        </a:p>
      </dgm:t>
    </dgm:pt>
    <dgm:pt modelId="{2D48E9AE-4D01-4B44-83A8-3BE92BF69615}" type="parTrans" cxnId="{AC950E50-BBD7-1447-BAF4-4F0CC0EDBE65}">
      <dgm:prSet/>
      <dgm:spPr/>
      <dgm:t>
        <a:bodyPr/>
        <a:lstStyle/>
        <a:p>
          <a:endParaRPr lang="en-US"/>
        </a:p>
      </dgm:t>
    </dgm:pt>
    <dgm:pt modelId="{58C95902-75FC-0240-B3B4-30D3345E0B71}" type="sibTrans" cxnId="{AC950E50-BBD7-1447-BAF4-4F0CC0EDBE65}">
      <dgm:prSet/>
      <dgm:spPr/>
      <dgm:t>
        <a:bodyPr/>
        <a:lstStyle/>
        <a:p>
          <a:endParaRPr lang="en-US"/>
        </a:p>
      </dgm:t>
    </dgm:pt>
    <dgm:pt modelId="{97B964BB-7B8B-2841-BF58-F1F5896A29C7}">
      <dgm:prSet custT="1"/>
      <dgm:spPr>
        <a:ln>
          <a:solidFill>
            <a:schemeClr val="bg2">
              <a:alpha val="90000"/>
            </a:schemeClr>
          </a:solidFill>
        </a:ln>
      </dgm:spPr>
      <dgm:t>
        <a:bodyPr/>
        <a:lstStyle/>
        <a:p>
          <a:r>
            <a:rPr lang="en-US" sz="1800" dirty="0">
              <a:solidFill>
                <a:srgbClr val="504B4B"/>
              </a:solidFill>
            </a:rPr>
            <a:t>DFID</a:t>
          </a:r>
        </a:p>
      </dgm:t>
    </dgm:pt>
    <dgm:pt modelId="{1E215C8B-854E-9C4C-B6C4-965FB4B96A33}" type="parTrans" cxnId="{5FB798A6-2F7F-8245-AAD9-EAA0BD1951C7}">
      <dgm:prSet/>
      <dgm:spPr/>
      <dgm:t>
        <a:bodyPr/>
        <a:lstStyle/>
        <a:p>
          <a:endParaRPr lang="en-US"/>
        </a:p>
      </dgm:t>
    </dgm:pt>
    <dgm:pt modelId="{101A80AD-F093-994C-B969-0E70DD503340}" type="sibTrans" cxnId="{5FB798A6-2F7F-8245-AAD9-EAA0BD1951C7}">
      <dgm:prSet/>
      <dgm:spPr/>
      <dgm:t>
        <a:bodyPr/>
        <a:lstStyle/>
        <a:p>
          <a:endParaRPr lang="en-US"/>
        </a:p>
      </dgm:t>
    </dgm:pt>
    <dgm:pt modelId="{433D34B3-7512-784E-8515-2590B043B6D6}">
      <dgm:prSet custT="1"/>
      <dgm:spPr>
        <a:ln>
          <a:solidFill>
            <a:schemeClr val="bg2">
              <a:alpha val="90000"/>
            </a:schemeClr>
          </a:solidFill>
        </a:ln>
      </dgm:spPr>
      <dgm:t>
        <a:bodyPr/>
        <a:lstStyle/>
        <a:p>
          <a:r>
            <a:rPr lang="en-US" sz="1800" dirty="0">
              <a:solidFill>
                <a:srgbClr val="504B4B"/>
              </a:solidFill>
            </a:rPr>
            <a:t>DFAT</a:t>
          </a:r>
        </a:p>
      </dgm:t>
    </dgm:pt>
    <dgm:pt modelId="{8DE687E9-B867-4143-8F3B-D305D38E21EB}" type="parTrans" cxnId="{B5828AD4-B14C-C24F-A098-416353DBAD6C}">
      <dgm:prSet/>
      <dgm:spPr/>
      <dgm:t>
        <a:bodyPr/>
        <a:lstStyle/>
        <a:p>
          <a:endParaRPr lang="en-US"/>
        </a:p>
      </dgm:t>
    </dgm:pt>
    <dgm:pt modelId="{FE7F842C-9565-8948-8E90-C274745C1C61}" type="sibTrans" cxnId="{B5828AD4-B14C-C24F-A098-416353DBAD6C}">
      <dgm:prSet/>
      <dgm:spPr/>
      <dgm:t>
        <a:bodyPr/>
        <a:lstStyle/>
        <a:p>
          <a:endParaRPr lang="en-US"/>
        </a:p>
      </dgm:t>
    </dgm:pt>
    <dgm:pt modelId="{D538F42F-3572-4CA0-BD3A-9A1933D266D5}">
      <dgm:prSet custT="1"/>
      <dgm:spPr>
        <a:ln>
          <a:solidFill>
            <a:schemeClr val="bg2">
              <a:alpha val="90000"/>
            </a:schemeClr>
          </a:solidFill>
        </a:ln>
      </dgm:spPr>
      <dgm:t>
        <a:bodyPr/>
        <a:lstStyle/>
        <a:p>
          <a:pPr rtl="0"/>
          <a:r>
            <a:rPr lang="en-US" sz="1800" dirty="0">
              <a:solidFill>
                <a:srgbClr val="504B4B"/>
              </a:solidFill>
            </a:rPr>
            <a:t>Donor transition policies</a:t>
          </a:r>
        </a:p>
      </dgm:t>
    </dgm:pt>
    <dgm:pt modelId="{0A4358A0-A220-4915-8D78-1BF4DB624333}" type="parTrans" cxnId="{0386F894-235E-4A6A-9B2F-2512C2F11F83}">
      <dgm:prSet/>
      <dgm:spPr/>
      <dgm:t>
        <a:bodyPr/>
        <a:lstStyle/>
        <a:p>
          <a:endParaRPr lang="en-US"/>
        </a:p>
      </dgm:t>
    </dgm:pt>
    <dgm:pt modelId="{2317005B-4AF5-4191-872D-31ED872C5CF3}" type="sibTrans" cxnId="{0386F894-235E-4A6A-9B2F-2512C2F11F83}">
      <dgm:prSet/>
      <dgm:spPr/>
      <dgm:t>
        <a:bodyPr/>
        <a:lstStyle/>
        <a:p>
          <a:endParaRPr lang="en-US"/>
        </a:p>
      </dgm:t>
    </dgm:pt>
    <dgm:pt modelId="{1F0BEDB0-34D0-465A-B4B2-B54FD92C3BE7}">
      <dgm:prSet custT="1"/>
      <dgm:spPr>
        <a:ln>
          <a:solidFill>
            <a:schemeClr val="bg2">
              <a:alpha val="90000"/>
            </a:schemeClr>
          </a:solidFill>
        </a:ln>
      </dgm:spPr>
      <dgm:t>
        <a:bodyPr/>
        <a:lstStyle/>
        <a:p>
          <a:pPr rtl="0"/>
          <a:r>
            <a:rPr lang="en-US" sz="1800" dirty="0">
              <a:solidFill>
                <a:srgbClr val="504B4B"/>
              </a:solidFill>
            </a:rPr>
            <a:t>Global reports on transition approaches and lessons learned</a:t>
          </a:r>
        </a:p>
      </dgm:t>
    </dgm:pt>
    <dgm:pt modelId="{275671B9-99F5-4956-BD51-D2F4ADE8FD0F}" type="parTrans" cxnId="{39A59245-35B6-4B60-8440-E4D1E45B8F14}">
      <dgm:prSet/>
      <dgm:spPr/>
      <dgm:t>
        <a:bodyPr/>
        <a:lstStyle/>
        <a:p>
          <a:endParaRPr lang="en-US"/>
        </a:p>
      </dgm:t>
    </dgm:pt>
    <dgm:pt modelId="{944603F8-CB6D-475E-8B2F-2F31C05D9D94}" type="sibTrans" cxnId="{39A59245-35B6-4B60-8440-E4D1E45B8F14}">
      <dgm:prSet/>
      <dgm:spPr/>
      <dgm:t>
        <a:bodyPr/>
        <a:lstStyle/>
        <a:p>
          <a:endParaRPr lang="en-US"/>
        </a:p>
      </dgm:t>
    </dgm:pt>
    <dgm:pt modelId="{53519A94-E4EE-4EA4-9A89-0C4518D1AA0A}">
      <dgm:prSet custT="1"/>
      <dgm:spPr>
        <a:ln>
          <a:solidFill>
            <a:schemeClr val="bg2">
              <a:alpha val="90000"/>
            </a:schemeClr>
          </a:solidFill>
        </a:ln>
      </dgm:spPr>
      <dgm:t>
        <a:bodyPr/>
        <a:lstStyle/>
        <a:p>
          <a:pPr rtl="0"/>
          <a:r>
            <a:rPr lang="en-US" sz="1800" dirty="0">
              <a:solidFill>
                <a:srgbClr val="504B4B"/>
              </a:solidFill>
            </a:rPr>
            <a:t>National health plans</a:t>
          </a:r>
        </a:p>
      </dgm:t>
    </dgm:pt>
    <dgm:pt modelId="{01DF1C1B-1EF4-4C2A-A5E2-E755DB630A15}" type="parTrans" cxnId="{AF50D640-A3B8-407E-9392-D04E203F2A49}">
      <dgm:prSet/>
      <dgm:spPr/>
      <dgm:t>
        <a:bodyPr/>
        <a:lstStyle/>
        <a:p>
          <a:endParaRPr lang="en-US"/>
        </a:p>
      </dgm:t>
    </dgm:pt>
    <dgm:pt modelId="{DCBF79C6-71C8-4A5C-9BAE-F47E0F560546}" type="sibTrans" cxnId="{AF50D640-A3B8-407E-9392-D04E203F2A49}">
      <dgm:prSet/>
      <dgm:spPr/>
      <dgm:t>
        <a:bodyPr/>
        <a:lstStyle/>
        <a:p>
          <a:endParaRPr lang="en-US"/>
        </a:p>
      </dgm:t>
    </dgm:pt>
    <dgm:pt modelId="{EA3D5D43-A6FF-4DB2-BBC4-96F4B9AF5111}">
      <dgm:prSet custT="1"/>
      <dgm:spPr>
        <a:ln>
          <a:solidFill>
            <a:schemeClr val="bg2">
              <a:alpha val="90000"/>
            </a:schemeClr>
          </a:solidFill>
        </a:ln>
      </dgm:spPr>
      <dgm:t>
        <a:bodyPr/>
        <a:lstStyle/>
        <a:p>
          <a:pPr rtl="0"/>
          <a:r>
            <a:rPr lang="en-US" sz="1800" dirty="0">
              <a:solidFill>
                <a:srgbClr val="504B4B"/>
              </a:solidFill>
            </a:rPr>
            <a:t>National health financing strategies</a:t>
          </a:r>
        </a:p>
      </dgm:t>
    </dgm:pt>
    <dgm:pt modelId="{15871ED9-7FDB-4FAA-92DD-CCDE594FEEDC}" type="parTrans" cxnId="{468426FF-2F03-4F66-8541-F4C981FC82E1}">
      <dgm:prSet/>
      <dgm:spPr/>
      <dgm:t>
        <a:bodyPr/>
        <a:lstStyle/>
        <a:p>
          <a:endParaRPr lang="en-US"/>
        </a:p>
      </dgm:t>
    </dgm:pt>
    <dgm:pt modelId="{F2AAE44C-C258-4027-ADBF-3D6FF8F2045E}" type="sibTrans" cxnId="{468426FF-2F03-4F66-8541-F4C981FC82E1}">
      <dgm:prSet/>
      <dgm:spPr/>
      <dgm:t>
        <a:bodyPr/>
        <a:lstStyle/>
        <a:p>
          <a:endParaRPr lang="en-US"/>
        </a:p>
      </dgm:t>
    </dgm:pt>
    <dgm:pt modelId="{DAC50D22-C38B-4E9E-B758-C94470A19A2A}">
      <dgm:prSet custT="1"/>
      <dgm:spPr>
        <a:ln>
          <a:solidFill>
            <a:schemeClr val="bg2">
              <a:alpha val="90000"/>
            </a:schemeClr>
          </a:solidFill>
        </a:ln>
      </dgm:spPr>
      <dgm:t>
        <a:bodyPr/>
        <a:lstStyle/>
        <a:p>
          <a:pPr rtl="0"/>
          <a:r>
            <a:rPr lang="en-US" sz="1800" dirty="0" err="1">
              <a:solidFill>
                <a:srgbClr val="504B4B"/>
              </a:solidFill>
            </a:rPr>
            <a:t>SWAp</a:t>
          </a:r>
          <a:r>
            <a:rPr lang="en-US" sz="1800" dirty="0">
              <a:solidFill>
                <a:srgbClr val="504B4B"/>
              </a:solidFill>
            </a:rPr>
            <a:t> minutes</a:t>
          </a:r>
        </a:p>
      </dgm:t>
    </dgm:pt>
    <dgm:pt modelId="{A80A7EC2-80B6-4524-B693-09EE26AE605A}" type="parTrans" cxnId="{C795616A-BFE4-4B83-B137-9D05DC975273}">
      <dgm:prSet/>
      <dgm:spPr/>
      <dgm:t>
        <a:bodyPr/>
        <a:lstStyle/>
        <a:p>
          <a:endParaRPr lang="en-US"/>
        </a:p>
      </dgm:t>
    </dgm:pt>
    <dgm:pt modelId="{102C472E-A9BE-44C3-9936-010CEDC4AC47}" type="sibTrans" cxnId="{C795616A-BFE4-4B83-B137-9D05DC975273}">
      <dgm:prSet/>
      <dgm:spPr/>
      <dgm:t>
        <a:bodyPr/>
        <a:lstStyle/>
        <a:p>
          <a:endParaRPr lang="en-US"/>
        </a:p>
      </dgm:t>
    </dgm:pt>
    <dgm:pt modelId="{C46EFCBF-AF16-4924-92F1-0D91AB336615}">
      <dgm:prSet custT="1"/>
      <dgm:spPr>
        <a:ln>
          <a:solidFill>
            <a:schemeClr val="bg2">
              <a:alpha val="90000"/>
            </a:schemeClr>
          </a:solidFill>
        </a:ln>
      </dgm:spPr>
      <dgm:t>
        <a:bodyPr/>
        <a:lstStyle/>
        <a:p>
          <a:r>
            <a:rPr lang="en-US" sz="1800" dirty="0">
              <a:solidFill>
                <a:srgbClr val="504B4B"/>
              </a:solidFill>
            </a:rPr>
            <a:t>World Bank</a:t>
          </a:r>
        </a:p>
      </dgm:t>
    </dgm:pt>
    <dgm:pt modelId="{A9BC5154-5D6E-4469-9FBD-FAF3BA0AE5FC}" type="parTrans" cxnId="{1080D8D0-7E70-449E-9883-757184D58753}">
      <dgm:prSet/>
      <dgm:spPr/>
      <dgm:t>
        <a:bodyPr/>
        <a:lstStyle/>
        <a:p>
          <a:endParaRPr lang="en-US"/>
        </a:p>
      </dgm:t>
    </dgm:pt>
    <dgm:pt modelId="{26FD0834-D11A-49FB-A3B1-0315E64870AE}" type="sibTrans" cxnId="{1080D8D0-7E70-449E-9883-757184D58753}">
      <dgm:prSet/>
      <dgm:spPr/>
      <dgm:t>
        <a:bodyPr/>
        <a:lstStyle/>
        <a:p>
          <a:endParaRPr lang="en-US"/>
        </a:p>
      </dgm:t>
    </dgm:pt>
    <dgm:pt modelId="{9BFE4219-BD97-4340-A087-8E3B885B2799}">
      <dgm:prSet custT="1"/>
      <dgm:spPr>
        <a:ln>
          <a:solidFill>
            <a:schemeClr val="bg2">
              <a:alpha val="90000"/>
            </a:schemeClr>
          </a:solidFill>
        </a:ln>
      </dgm:spPr>
      <dgm:t>
        <a:bodyPr/>
        <a:lstStyle/>
        <a:p>
          <a:r>
            <a:rPr lang="en-US" sz="1800" dirty="0">
              <a:solidFill>
                <a:srgbClr val="504B4B"/>
              </a:solidFill>
            </a:rPr>
            <a:t>MOH</a:t>
          </a:r>
        </a:p>
      </dgm:t>
    </dgm:pt>
    <dgm:pt modelId="{B02096CD-46F6-4BC2-A9C5-D375FCB07EB6}" type="parTrans" cxnId="{E5DAA7BE-8DEF-4C63-A7A4-ECCE931EB5D3}">
      <dgm:prSet/>
      <dgm:spPr/>
      <dgm:t>
        <a:bodyPr/>
        <a:lstStyle/>
        <a:p>
          <a:endParaRPr lang="en-US"/>
        </a:p>
      </dgm:t>
    </dgm:pt>
    <dgm:pt modelId="{5E249CFC-D31A-45F1-AC1C-EF569F48323D}" type="sibTrans" cxnId="{E5DAA7BE-8DEF-4C63-A7A4-ECCE931EB5D3}">
      <dgm:prSet/>
      <dgm:spPr/>
      <dgm:t>
        <a:bodyPr/>
        <a:lstStyle/>
        <a:p>
          <a:endParaRPr lang="en-US"/>
        </a:p>
      </dgm:t>
    </dgm:pt>
    <dgm:pt modelId="{D2117DEB-2A03-45EC-AFAA-49D349EFFCD4}">
      <dgm:prSet custT="1"/>
      <dgm:spPr>
        <a:ln>
          <a:solidFill>
            <a:schemeClr val="bg2">
              <a:alpha val="90000"/>
            </a:schemeClr>
          </a:solidFill>
        </a:ln>
      </dgm:spPr>
      <dgm:t>
        <a:bodyPr/>
        <a:lstStyle/>
        <a:p>
          <a:r>
            <a:rPr lang="en-US" sz="1800" dirty="0">
              <a:solidFill>
                <a:srgbClr val="504B4B"/>
              </a:solidFill>
            </a:rPr>
            <a:t>Gavi</a:t>
          </a:r>
        </a:p>
      </dgm:t>
    </dgm:pt>
    <dgm:pt modelId="{2FF8C356-4263-4F29-8DBB-4487FA3D06FA}" type="parTrans" cxnId="{93149F24-0537-420B-9FEF-FACB3973DDAA}">
      <dgm:prSet/>
      <dgm:spPr/>
      <dgm:t>
        <a:bodyPr/>
        <a:lstStyle/>
        <a:p>
          <a:endParaRPr lang="en-US"/>
        </a:p>
      </dgm:t>
    </dgm:pt>
    <dgm:pt modelId="{2669DE4D-7E81-4667-BF96-3BCF008A9F3C}" type="sibTrans" cxnId="{93149F24-0537-420B-9FEF-FACB3973DDAA}">
      <dgm:prSet/>
      <dgm:spPr/>
      <dgm:t>
        <a:bodyPr/>
        <a:lstStyle/>
        <a:p>
          <a:endParaRPr lang="en-US"/>
        </a:p>
      </dgm:t>
    </dgm:pt>
    <dgm:pt modelId="{7AA431C3-9C3D-4151-8A39-22512B3A1CCE}">
      <dgm:prSet custT="1"/>
      <dgm:spPr>
        <a:ln>
          <a:solidFill>
            <a:schemeClr val="bg2">
              <a:alpha val="90000"/>
            </a:schemeClr>
          </a:solidFill>
        </a:ln>
      </dgm:spPr>
      <dgm:t>
        <a:bodyPr/>
        <a:lstStyle/>
        <a:p>
          <a:r>
            <a:rPr lang="en-US" sz="1800" dirty="0">
              <a:solidFill>
                <a:srgbClr val="504B4B"/>
              </a:solidFill>
            </a:rPr>
            <a:t>3MDG</a:t>
          </a:r>
        </a:p>
      </dgm:t>
    </dgm:pt>
    <dgm:pt modelId="{CA425755-C485-4A35-AF81-E749B274D5B4}" type="parTrans" cxnId="{BDE35C8C-6785-41CE-A730-CB39F920A52D}">
      <dgm:prSet/>
      <dgm:spPr/>
      <dgm:t>
        <a:bodyPr/>
        <a:lstStyle/>
        <a:p>
          <a:endParaRPr lang="en-US"/>
        </a:p>
      </dgm:t>
    </dgm:pt>
    <dgm:pt modelId="{B102B0A3-DBD1-41BE-AAE2-A073CD326243}" type="sibTrans" cxnId="{BDE35C8C-6785-41CE-A730-CB39F920A52D}">
      <dgm:prSet/>
      <dgm:spPr/>
      <dgm:t>
        <a:bodyPr/>
        <a:lstStyle/>
        <a:p>
          <a:endParaRPr lang="en-US"/>
        </a:p>
      </dgm:t>
    </dgm:pt>
    <dgm:pt modelId="{5A359ED0-217E-40FB-9048-40781AF1967C}">
      <dgm:prSet custT="1"/>
      <dgm:spPr>
        <a:ln>
          <a:solidFill>
            <a:schemeClr val="bg2">
              <a:alpha val="90000"/>
            </a:schemeClr>
          </a:solidFill>
        </a:ln>
      </dgm:spPr>
      <dgm:t>
        <a:bodyPr/>
        <a:lstStyle/>
        <a:p>
          <a:r>
            <a:rPr lang="en-US" sz="1800" dirty="0">
              <a:solidFill>
                <a:srgbClr val="504B4B"/>
              </a:solidFill>
            </a:rPr>
            <a:t>CSO (</a:t>
          </a:r>
          <a:r>
            <a:rPr lang="en-US" sz="1800" i="1" dirty="0">
              <a:solidFill>
                <a:srgbClr val="504B4B"/>
              </a:solidFill>
            </a:rPr>
            <a:t>pending</a:t>
          </a:r>
          <a:r>
            <a:rPr lang="en-US" sz="1800" dirty="0">
              <a:solidFill>
                <a:srgbClr val="504B4B"/>
              </a:solidFill>
            </a:rPr>
            <a:t>)</a:t>
          </a:r>
        </a:p>
      </dgm:t>
    </dgm:pt>
    <dgm:pt modelId="{289C7855-7A2F-4700-BEAE-F80F4E38C10D}" type="parTrans" cxnId="{C5B4345F-B2B3-467F-BC5C-293A9F42FF98}">
      <dgm:prSet/>
      <dgm:spPr/>
      <dgm:t>
        <a:bodyPr/>
        <a:lstStyle/>
        <a:p>
          <a:endParaRPr lang="en-US"/>
        </a:p>
      </dgm:t>
    </dgm:pt>
    <dgm:pt modelId="{5AE00B48-1F86-4D26-8574-B7108CBE95DE}" type="sibTrans" cxnId="{C5B4345F-B2B3-467F-BC5C-293A9F42FF98}">
      <dgm:prSet/>
      <dgm:spPr/>
      <dgm:t>
        <a:bodyPr/>
        <a:lstStyle/>
        <a:p>
          <a:endParaRPr lang="en-US"/>
        </a:p>
      </dgm:t>
    </dgm:pt>
    <dgm:pt modelId="{C7689D6C-7633-E243-A52A-7AA874EF863C}" type="pres">
      <dgm:prSet presAssocID="{58DD08E4-68CE-964A-8DB6-C448FDE16420}" presName="Name0" presStyleCnt="0">
        <dgm:presLayoutVars>
          <dgm:dir/>
          <dgm:animLvl val="lvl"/>
          <dgm:resizeHandles val="exact"/>
        </dgm:presLayoutVars>
      </dgm:prSet>
      <dgm:spPr/>
    </dgm:pt>
    <dgm:pt modelId="{2FAEA9AD-50F1-F64D-8AA6-AF0CBD90DDBD}" type="pres">
      <dgm:prSet presAssocID="{CC7A5B8F-2A65-E24B-9220-CB1CB9C44EFA}" presName="composite" presStyleCnt="0"/>
      <dgm:spPr/>
    </dgm:pt>
    <dgm:pt modelId="{F73FE254-BF75-744C-A7EE-3050C5F85103}" type="pres">
      <dgm:prSet presAssocID="{CC7A5B8F-2A65-E24B-9220-CB1CB9C44EFA}" presName="parTx" presStyleLbl="alignNode1" presStyleIdx="0" presStyleCnt="2" custLinFactNeighborX="8129">
        <dgm:presLayoutVars>
          <dgm:chMax val="0"/>
          <dgm:chPref val="0"/>
          <dgm:bulletEnabled val="1"/>
        </dgm:presLayoutVars>
      </dgm:prSet>
      <dgm:spPr/>
    </dgm:pt>
    <dgm:pt modelId="{CCD7ADD2-9638-EA43-BE37-7096E374CD80}" type="pres">
      <dgm:prSet presAssocID="{CC7A5B8F-2A65-E24B-9220-CB1CB9C44EFA}" presName="desTx" presStyleLbl="alignAccFollowNode1" presStyleIdx="0" presStyleCnt="2" custLinFactNeighborX="8129">
        <dgm:presLayoutVars>
          <dgm:bulletEnabled val="1"/>
        </dgm:presLayoutVars>
      </dgm:prSet>
      <dgm:spPr/>
    </dgm:pt>
    <dgm:pt modelId="{39D1A528-EA97-4B45-86BB-E1FC8C5E3E8F}" type="pres">
      <dgm:prSet presAssocID="{74663CDE-8DBC-AB44-B606-09E2E6398EDB}" presName="space" presStyleCnt="0"/>
      <dgm:spPr/>
    </dgm:pt>
    <dgm:pt modelId="{BC061243-0597-3F47-BD91-CD6E888F2968}" type="pres">
      <dgm:prSet presAssocID="{95C592DC-16EA-564B-BD64-B08CA157D89B}" presName="composite" presStyleCnt="0"/>
      <dgm:spPr/>
    </dgm:pt>
    <dgm:pt modelId="{080C3EFF-0242-AE40-911E-9C25F104F91B}" type="pres">
      <dgm:prSet presAssocID="{95C592DC-16EA-564B-BD64-B08CA157D89B}" presName="parTx" presStyleLbl="alignNode1" presStyleIdx="1" presStyleCnt="2">
        <dgm:presLayoutVars>
          <dgm:chMax val="0"/>
          <dgm:chPref val="0"/>
          <dgm:bulletEnabled val="1"/>
        </dgm:presLayoutVars>
      </dgm:prSet>
      <dgm:spPr/>
    </dgm:pt>
    <dgm:pt modelId="{7BCF643E-E3EF-314C-BE24-74EE5B949FFA}" type="pres">
      <dgm:prSet presAssocID="{95C592DC-16EA-564B-BD64-B08CA157D89B}" presName="desTx" presStyleLbl="alignAccFollowNode1" presStyleIdx="1" presStyleCnt="2">
        <dgm:presLayoutVars>
          <dgm:bulletEnabled val="1"/>
        </dgm:presLayoutVars>
      </dgm:prSet>
      <dgm:spPr/>
    </dgm:pt>
  </dgm:ptLst>
  <dgm:cxnLst>
    <dgm:cxn modelId="{5EDCB000-3355-CB48-BAA3-25B4C36CB68C}" type="presOf" srcId="{7E49DBFD-41C0-BB46-976E-DDC2FF27F645}" destId="{7BCF643E-E3EF-314C-BE24-74EE5B949FFA}" srcOrd="0" destOrd="1" presId="urn:microsoft.com/office/officeart/2005/8/layout/hList1"/>
    <dgm:cxn modelId="{48B31504-9012-0847-A4B7-3F209AC1563C}" srcId="{58DD08E4-68CE-964A-8DB6-C448FDE16420}" destId="{95C592DC-16EA-564B-BD64-B08CA157D89B}" srcOrd="1" destOrd="0" parTransId="{F2949991-A23B-AF48-B0B5-7E57A9499547}" sibTransId="{5B962F74-EA38-8E4E-A451-FBBABDABB4BF}"/>
    <dgm:cxn modelId="{9E0F6E1E-98B7-466D-885A-A305DBEB2DFC}" type="presOf" srcId="{1F0BEDB0-34D0-465A-B4B2-B54FD92C3BE7}" destId="{CCD7ADD2-9638-EA43-BE37-7096E374CD80}" srcOrd="0" destOrd="1" presId="urn:microsoft.com/office/officeart/2005/8/layout/hList1"/>
    <dgm:cxn modelId="{93149F24-0537-420B-9FEF-FACB3973DDAA}" srcId="{95C592DC-16EA-564B-BD64-B08CA157D89B}" destId="{D2117DEB-2A03-45EC-AFAA-49D349EFFCD4}" srcOrd="5" destOrd="0" parTransId="{2FF8C356-4263-4F29-8DBB-4487FA3D06FA}" sibTransId="{2669DE4D-7E81-4667-BF96-3BCF008A9F3C}"/>
    <dgm:cxn modelId="{8A39FD2A-8ED3-4BF8-A599-BB26F07BCB06}" type="presOf" srcId="{D2117DEB-2A03-45EC-AFAA-49D349EFFCD4}" destId="{7BCF643E-E3EF-314C-BE24-74EE5B949FFA}" srcOrd="0" destOrd="5" presId="urn:microsoft.com/office/officeart/2005/8/layout/hList1"/>
    <dgm:cxn modelId="{40B68E3A-15B6-47ED-9120-A83EFA1D92BD}" type="presOf" srcId="{7AA431C3-9C3D-4151-8A39-22512B3A1CCE}" destId="{7BCF643E-E3EF-314C-BE24-74EE5B949FFA}" srcOrd="0" destOrd="6" presId="urn:microsoft.com/office/officeart/2005/8/layout/hList1"/>
    <dgm:cxn modelId="{AF50D640-A3B8-407E-9392-D04E203F2A49}" srcId="{CC7A5B8F-2A65-E24B-9220-CB1CB9C44EFA}" destId="{53519A94-E4EE-4EA4-9A89-0C4518D1AA0A}" srcOrd="3" destOrd="0" parTransId="{01DF1C1B-1EF4-4C2A-A5E2-E755DB630A15}" sibTransId="{DCBF79C6-71C8-4A5C-9BAE-F47E0F560546}"/>
    <dgm:cxn modelId="{C5B4345F-B2B3-467F-BC5C-293A9F42FF98}" srcId="{95C592DC-16EA-564B-BD64-B08CA157D89B}" destId="{5A359ED0-217E-40FB-9048-40781AF1967C}" srcOrd="7" destOrd="0" parTransId="{289C7855-7A2F-4700-BEAE-F80F4E38C10D}" sibTransId="{5AE00B48-1F86-4D26-8574-B7108CBE95DE}"/>
    <dgm:cxn modelId="{39A59245-35B6-4B60-8440-E4D1E45B8F14}" srcId="{CC7A5B8F-2A65-E24B-9220-CB1CB9C44EFA}" destId="{1F0BEDB0-34D0-465A-B4B2-B54FD92C3BE7}" srcOrd="1" destOrd="0" parTransId="{275671B9-99F5-4956-BD51-D2F4ADE8FD0F}" sibTransId="{944603F8-CB6D-475E-8B2F-2F31C05D9D94}"/>
    <dgm:cxn modelId="{A869EB69-CB9E-4A36-907F-FC588B3C1BFA}" type="presOf" srcId="{D538F42F-3572-4CA0-BD3A-9A1933D266D5}" destId="{CCD7ADD2-9638-EA43-BE37-7096E374CD80}" srcOrd="0" destOrd="0" presId="urn:microsoft.com/office/officeart/2005/8/layout/hList1"/>
    <dgm:cxn modelId="{C795616A-BFE4-4B83-B137-9D05DC975273}" srcId="{CC7A5B8F-2A65-E24B-9220-CB1CB9C44EFA}" destId="{DAC50D22-C38B-4E9E-B758-C94470A19A2A}" srcOrd="2" destOrd="0" parTransId="{A80A7EC2-80B6-4524-B693-09EE26AE605A}" sibTransId="{102C472E-A9BE-44C3-9936-010CEDC4AC47}"/>
    <dgm:cxn modelId="{AC950E50-BBD7-1447-BAF4-4F0CC0EDBE65}" srcId="{95C592DC-16EA-564B-BD64-B08CA157D89B}" destId="{7E49DBFD-41C0-BB46-976E-DDC2FF27F645}" srcOrd="1" destOrd="0" parTransId="{2D48E9AE-4D01-4B44-83A8-3BE92BF69615}" sibTransId="{58C95902-75FC-0240-B3B4-30D3345E0B71}"/>
    <dgm:cxn modelId="{F34AE872-E582-41DE-91C7-14B29D3F1E20}" type="presOf" srcId="{EA3D5D43-A6FF-4DB2-BBC4-96F4B9AF5111}" destId="{CCD7ADD2-9638-EA43-BE37-7096E374CD80}" srcOrd="0" destOrd="4" presId="urn:microsoft.com/office/officeart/2005/8/layout/hList1"/>
    <dgm:cxn modelId="{C079D353-C007-F648-8AAE-EC5491E207A6}" type="presOf" srcId="{CC7A5B8F-2A65-E24B-9220-CB1CB9C44EFA}" destId="{F73FE254-BF75-744C-A7EE-3050C5F85103}" srcOrd="0" destOrd="0" presId="urn:microsoft.com/office/officeart/2005/8/layout/hList1"/>
    <dgm:cxn modelId="{B1B87980-A9E2-433F-A85F-5A3879CF9CE3}" type="presOf" srcId="{C46EFCBF-AF16-4924-92F1-0D91AB336615}" destId="{7BCF643E-E3EF-314C-BE24-74EE5B949FFA}" srcOrd="0" destOrd="2" presId="urn:microsoft.com/office/officeart/2005/8/layout/hList1"/>
    <dgm:cxn modelId="{72303B84-189E-AA4B-85CC-6A673852C9FE}" type="presOf" srcId="{95C592DC-16EA-564B-BD64-B08CA157D89B}" destId="{080C3EFF-0242-AE40-911E-9C25F104F91B}" srcOrd="0" destOrd="0" presId="urn:microsoft.com/office/officeart/2005/8/layout/hList1"/>
    <dgm:cxn modelId="{A31C9489-1857-1A4C-B58F-707C45F06327}" type="presOf" srcId="{58DD08E4-68CE-964A-8DB6-C448FDE16420}" destId="{C7689D6C-7633-E243-A52A-7AA874EF863C}" srcOrd="0" destOrd="0" presId="urn:microsoft.com/office/officeart/2005/8/layout/hList1"/>
    <dgm:cxn modelId="{BDE35C8C-6785-41CE-A730-CB39F920A52D}" srcId="{95C592DC-16EA-564B-BD64-B08CA157D89B}" destId="{7AA431C3-9C3D-4151-8A39-22512B3A1CCE}" srcOrd="6" destOrd="0" parTransId="{CA425755-C485-4A35-AF81-E749B274D5B4}" sibTransId="{B102B0A3-DBD1-41BE-AAE2-A073CD326243}"/>
    <dgm:cxn modelId="{0386F894-235E-4A6A-9B2F-2512C2F11F83}" srcId="{CC7A5B8F-2A65-E24B-9220-CB1CB9C44EFA}" destId="{D538F42F-3572-4CA0-BD3A-9A1933D266D5}" srcOrd="0" destOrd="0" parTransId="{0A4358A0-A220-4915-8D78-1BF4DB624333}" sibTransId="{2317005B-4AF5-4191-872D-31ED872C5CF3}"/>
    <dgm:cxn modelId="{E6746B97-1434-48C3-9E9A-F7BF2F46289D}" type="presOf" srcId="{9BFE4219-BD97-4340-A087-8E3B885B2799}" destId="{7BCF643E-E3EF-314C-BE24-74EE5B949FFA}" srcOrd="0" destOrd="0" presId="urn:microsoft.com/office/officeart/2005/8/layout/hList1"/>
    <dgm:cxn modelId="{5FB798A6-2F7F-8245-AAD9-EAA0BD1951C7}" srcId="{95C592DC-16EA-564B-BD64-B08CA157D89B}" destId="{97B964BB-7B8B-2841-BF58-F1F5896A29C7}" srcOrd="3" destOrd="0" parTransId="{1E215C8B-854E-9C4C-B6C4-965FB4B96A33}" sibTransId="{101A80AD-F093-994C-B969-0E70DD503340}"/>
    <dgm:cxn modelId="{EFA0C1AF-CF30-483F-B91B-6E0A05C57F85}" type="presOf" srcId="{5A359ED0-217E-40FB-9048-40781AF1967C}" destId="{7BCF643E-E3EF-314C-BE24-74EE5B949FFA}" srcOrd="0" destOrd="7" presId="urn:microsoft.com/office/officeart/2005/8/layout/hList1"/>
    <dgm:cxn modelId="{E5DAA7BE-8DEF-4C63-A7A4-ECCE931EB5D3}" srcId="{95C592DC-16EA-564B-BD64-B08CA157D89B}" destId="{9BFE4219-BD97-4340-A087-8E3B885B2799}" srcOrd="0" destOrd="0" parTransId="{B02096CD-46F6-4BC2-A9C5-D375FCB07EB6}" sibTransId="{5E249CFC-D31A-45F1-AC1C-EF569F48323D}"/>
    <dgm:cxn modelId="{1EF0D8C9-7301-4208-9555-74C74C37DFFC}" type="presOf" srcId="{53519A94-E4EE-4EA4-9A89-0C4518D1AA0A}" destId="{CCD7ADD2-9638-EA43-BE37-7096E374CD80}" srcOrd="0" destOrd="3" presId="urn:microsoft.com/office/officeart/2005/8/layout/hList1"/>
    <dgm:cxn modelId="{B3C8C1CA-BB08-6F46-9679-A39BC255CA85}" srcId="{58DD08E4-68CE-964A-8DB6-C448FDE16420}" destId="{CC7A5B8F-2A65-E24B-9220-CB1CB9C44EFA}" srcOrd="0" destOrd="0" parTransId="{4B7AB5C6-7156-384E-93EB-56509CFEF926}" sibTransId="{74663CDE-8DBC-AB44-B606-09E2E6398EDB}"/>
    <dgm:cxn modelId="{1080D8D0-7E70-449E-9883-757184D58753}" srcId="{95C592DC-16EA-564B-BD64-B08CA157D89B}" destId="{C46EFCBF-AF16-4924-92F1-0D91AB336615}" srcOrd="2" destOrd="0" parTransId="{A9BC5154-5D6E-4469-9FBD-FAF3BA0AE5FC}" sibTransId="{26FD0834-D11A-49FB-A3B1-0315E64870AE}"/>
    <dgm:cxn modelId="{B5828AD4-B14C-C24F-A098-416353DBAD6C}" srcId="{95C592DC-16EA-564B-BD64-B08CA157D89B}" destId="{433D34B3-7512-784E-8515-2590B043B6D6}" srcOrd="4" destOrd="0" parTransId="{8DE687E9-B867-4143-8F3B-D305D38E21EB}" sibTransId="{FE7F842C-9565-8948-8E90-C274745C1C61}"/>
    <dgm:cxn modelId="{A6D337D5-8340-5640-B02F-D8A4EB8062C9}" type="presOf" srcId="{433D34B3-7512-784E-8515-2590B043B6D6}" destId="{7BCF643E-E3EF-314C-BE24-74EE5B949FFA}" srcOrd="0" destOrd="4" presId="urn:microsoft.com/office/officeart/2005/8/layout/hList1"/>
    <dgm:cxn modelId="{779C35E1-A8C8-4446-94A6-69F054ADE336}" type="presOf" srcId="{97B964BB-7B8B-2841-BF58-F1F5896A29C7}" destId="{7BCF643E-E3EF-314C-BE24-74EE5B949FFA}" srcOrd="0" destOrd="3" presId="urn:microsoft.com/office/officeart/2005/8/layout/hList1"/>
    <dgm:cxn modelId="{D5E5EDEA-5133-4E6B-B5AE-6A41E404BA49}" type="presOf" srcId="{DAC50D22-C38B-4E9E-B758-C94470A19A2A}" destId="{CCD7ADD2-9638-EA43-BE37-7096E374CD80}" srcOrd="0" destOrd="2" presId="urn:microsoft.com/office/officeart/2005/8/layout/hList1"/>
    <dgm:cxn modelId="{468426FF-2F03-4F66-8541-F4C981FC82E1}" srcId="{CC7A5B8F-2A65-E24B-9220-CB1CB9C44EFA}" destId="{EA3D5D43-A6FF-4DB2-BBC4-96F4B9AF5111}" srcOrd="4" destOrd="0" parTransId="{15871ED9-7FDB-4FAA-92DD-CCDE594FEEDC}" sibTransId="{F2AAE44C-C258-4027-ADBF-3D6FF8F2045E}"/>
    <dgm:cxn modelId="{56535E82-38DD-F54A-BE87-562596BFBC99}" type="presParOf" srcId="{C7689D6C-7633-E243-A52A-7AA874EF863C}" destId="{2FAEA9AD-50F1-F64D-8AA6-AF0CBD90DDBD}" srcOrd="0" destOrd="0" presId="urn:microsoft.com/office/officeart/2005/8/layout/hList1"/>
    <dgm:cxn modelId="{F360684A-2790-4F44-A3F1-CEB724BF1703}" type="presParOf" srcId="{2FAEA9AD-50F1-F64D-8AA6-AF0CBD90DDBD}" destId="{F73FE254-BF75-744C-A7EE-3050C5F85103}" srcOrd="0" destOrd="0" presId="urn:microsoft.com/office/officeart/2005/8/layout/hList1"/>
    <dgm:cxn modelId="{F515C94B-C456-BC41-AFCB-1A657BE9DD4D}" type="presParOf" srcId="{2FAEA9AD-50F1-F64D-8AA6-AF0CBD90DDBD}" destId="{CCD7ADD2-9638-EA43-BE37-7096E374CD80}" srcOrd="1" destOrd="0" presId="urn:microsoft.com/office/officeart/2005/8/layout/hList1"/>
    <dgm:cxn modelId="{BC50A812-DA6B-B049-A95F-55BA73C79853}" type="presParOf" srcId="{C7689D6C-7633-E243-A52A-7AA874EF863C}" destId="{39D1A528-EA97-4B45-86BB-E1FC8C5E3E8F}" srcOrd="1" destOrd="0" presId="urn:microsoft.com/office/officeart/2005/8/layout/hList1"/>
    <dgm:cxn modelId="{599DCB9E-D7A8-114F-BDAB-A5FBE9568B6F}" type="presParOf" srcId="{C7689D6C-7633-E243-A52A-7AA874EF863C}" destId="{BC061243-0597-3F47-BD91-CD6E888F2968}" srcOrd="2" destOrd="0" presId="urn:microsoft.com/office/officeart/2005/8/layout/hList1"/>
    <dgm:cxn modelId="{B2300EA9-9269-F846-87D0-AF347BB1C955}" type="presParOf" srcId="{BC061243-0597-3F47-BD91-CD6E888F2968}" destId="{080C3EFF-0242-AE40-911E-9C25F104F91B}" srcOrd="0" destOrd="0" presId="urn:microsoft.com/office/officeart/2005/8/layout/hList1"/>
    <dgm:cxn modelId="{DF92A13F-97BC-8B45-8913-93D2CE81CB3B}" type="presParOf" srcId="{BC061243-0597-3F47-BD91-CD6E888F2968}" destId="{7BCF643E-E3EF-314C-BE24-74EE5B949F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FE254-BF75-744C-A7EE-3050C5F85103}">
      <dsp:nvSpPr>
        <dsp:cNvPr id="0" name=""/>
        <dsp:cNvSpPr/>
      </dsp:nvSpPr>
      <dsp:spPr>
        <a:xfrm>
          <a:off x="306016" y="686538"/>
          <a:ext cx="3764020" cy="1505608"/>
        </a:xfrm>
        <a:prstGeom prst="rect">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tx2"/>
              </a:solidFill>
            </a:rPr>
            <a:t>Conducted review of national and global-level documents</a:t>
          </a:r>
          <a:endParaRPr lang="en-US" sz="3000" kern="1200" dirty="0">
            <a:solidFill>
              <a:schemeClr val="tx2"/>
            </a:solidFill>
          </a:endParaRPr>
        </a:p>
      </dsp:txBody>
      <dsp:txXfrm>
        <a:off x="306016" y="686538"/>
        <a:ext cx="3764020" cy="1505608"/>
      </dsp:txXfrm>
    </dsp:sp>
    <dsp:sp modelId="{CCD7ADD2-9638-EA43-BE37-7096E374CD80}">
      <dsp:nvSpPr>
        <dsp:cNvPr id="0" name=""/>
        <dsp:cNvSpPr/>
      </dsp:nvSpPr>
      <dsp:spPr>
        <a:xfrm>
          <a:off x="306016" y="2192146"/>
          <a:ext cx="3764020" cy="2600458"/>
        </a:xfrm>
        <a:prstGeom prst="rect">
          <a:avLst/>
        </a:prstGeom>
        <a:solidFill>
          <a:schemeClr val="lt1">
            <a:alpha val="90000"/>
            <a:tint val="40000"/>
            <a:hueOff val="0"/>
            <a:satOff val="0"/>
            <a:lumOff val="0"/>
            <a:alphaOff val="0"/>
          </a:schemeClr>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rgbClr val="504B4B"/>
              </a:solidFill>
            </a:rPr>
            <a:t>Donor transition policies</a:t>
          </a:r>
        </a:p>
        <a:p>
          <a:pPr marL="171450" lvl="1" indent="-171450" algn="l" defTabSz="800100" rtl="0">
            <a:lnSpc>
              <a:spcPct val="90000"/>
            </a:lnSpc>
            <a:spcBef>
              <a:spcPct val="0"/>
            </a:spcBef>
            <a:spcAft>
              <a:spcPct val="15000"/>
            </a:spcAft>
            <a:buChar char="•"/>
          </a:pPr>
          <a:r>
            <a:rPr lang="en-US" sz="1800" kern="1200" dirty="0">
              <a:solidFill>
                <a:srgbClr val="504B4B"/>
              </a:solidFill>
            </a:rPr>
            <a:t>Global reports on transition approaches and lessons learned</a:t>
          </a:r>
        </a:p>
        <a:p>
          <a:pPr marL="171450" lvl="1" indent="-171450" algn="l" defTabSz="800100" rtl="0">
            <a:lnSpc>
              <a:spcPct val="90000"/>
            </a:lnSpc>
            <a:spcBef>
              <a:spcPct val="0"/>
            </a:spcBef>
            <a:spcAft>
              <a:spcPct val="15000"/>
            </a:spcAft>
            <a:buChar char="•"/>
          </a:pPr>
          <a:r>
            <a:rPr lang="en-US" sz="1800" kern="1200" dirty="0" err="1">
              <a:solidFill>
                <a:srgbClr val="504B4B"/>
              </a:solidFill>
            </a:rPr>
            <a:t>SWAp</a:t>
          </a:r>
          <a:r>
            <a:rPr lang="en-US" sz="1800" kern="1200" dirty="0">
              <a:solidFill>
                <a:srgbClr val="504B4B"/>
              </a:solidFill>
            </a:rPr>
            <a:t> minutes</a:t>
          </a:r>
        </a:p>
        <a:p>
          <a:pPr marL="171450" lvl="1" indent="-171450" algn="l" defTabSz="800100" rtl="0">
            <a:lnSpc>
              <a:spcPct val="90000"/>
            </a:lnSpc>
            <a:spcBef>
              <a:spcPct val="0"/>
            </a:spcBef>
            <a:spcAft>
              <a:spcPct val="15000"/>
            </a:spcAft>
            <a:buChar char="•"/>
          </a:pPr>
          <a:r>
            <a:rPr lang="en-US" sz="1800" kern="1200" dirty="0">
              <a:solidFill>
                <a:srgbClr val="504B4B"/>
              </a:solidFill>
            </a:rPr>
            <a:t>National health plans</a:t>
          </a:r>
        </a:p>
        <a:p>
          <a:pPr marL="171450" lvl="1" indent="-171450" algn="l" defTabSz="800100" rtl="0">
            <a:lnSpc>
              <a:spcPct val="90000"/>
            </a:lnSpc>
            <a:spcBef>
              <a:spcPct val="0"/>
            </a:spcBef>
            <a:spcAft>
              <a:spcPct val="15000"/>
            </a:spcAft>
            <a:buChar char="•"/>
          </a:pPr>
          <a:r>
            <a:rPr lang="en-US" sz="1800" kern="1200" dirty="0">
              <a:solidFill>
                <a:srgbClr val="504B4B"/>
              </a:solidFill>
            </a:rPr>
            <a:t>National health financing strategies</a:t>
          </a:r>
        </a:p>
      </dsp:txBody>
      <dsp:txXfrm>
        <a:off x="306016" y="2192146"/>
        <a:ext cx="3764020" cy="2600458"/>
      </dsp:txXfrm>
    </dsp:sp>
    <dsp:sp modelId="{080C3EFF-0242-AE40-911E-9C25F104F91B}">
      <dsp:nvSpPr>
        <dsp:cNvPr id="0" name=""/>
        <dsp:cNvSpPr/>
      </dsp:nvSpPr>
      <dsp:spPr>
        <a:xfrm>
          <a:off x="4291022" y="686538"/>
          <a:ext cx="3764020" cy="1505608"/>
        </a:xfrm>
        <a:prstGeom prst="rect">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504B4B"/>
              </a:solidFill>
            </a:rPr>
            <a:t>Conducted 34 key informant interviews</a:t>
          </a:r>
        </a:p>
      </dsp:txBody>
      <dsp:txXfrm>
        <a:off x="4291022" y="686538"/>
        <a:ext cx="3764020" cy="1505608"/>
      </dsp:txXfrm>
    </dsp:sp>
    <dsp:sp modelId="{7BCF643E-E3EF-314C-BE24-74EE5B949FFA}">
      <dsp:nvSpPr>
        <dsp:cNvPr id="0" name=""/>
        <dsp:cNvSpPr/>
      </dsp:nvSpPr>
      <dsp:spPr>
        <a:xfrm>
          <a:off x="4291022" y="2192146"/>
          <a:ext cx="3764020" cy="2600458"/>
        </a:xfrm>
        <a:prstGeom prst="rect">
          <a:avLst/>
        </a:prstGeom>
        <a:solidFill>
          <a:schemeClr val="lt1">
            <a:alpha val="90000"/>
            <a:tint val="40000"/>
            <a:hueOff val="0"/>
            <a:satOff val="0"/>
            <a:lumOff val="0"/>
            <a:alphaOff val="0"/>
          </a:schemeClr>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504B4B"/>
              </a:solidFill>
            </a:rPr>
            <a:t>MOH</a:t>
          </a:r>
        </a:p>
        <a:p>
          <a:pPr marL="171450" lvl="1" indent="-171450" algn="l" defTabSz="800100">
            <a:lnSpc>
              <a:spcPct val="90000"/>
            </a:lnSpc>
            <a:spcBef>
              <a:spcPct val="0"/>
            </a:spcBef>
            <a:spcAft>
              <a:spcPct val="15000"/>
            </a:spcAft>
            <a:buChar char="•"/>
          </a:pPr>
          <a:r>
            <a:rPr lang="en-US" sz="1800" kern="1200" dirty="0">
              <a:solidFill>
                <a:srgbClr val="504B4B"/>
              </a:solidFill>
            </a:rPr>
            <a:t>WHO</a:t>
          </a:r>
        </a:p>
        <a:p>
          <a:pPr marL="171450" lvl="1" indent="-171450" algn="l" defTabSz="800100">
            <a:lnSpc>
              <a:spcPct val="90000"/>
            </a:lnSpc>
            <a:spcBef>
              <a:spcPct val="0"/>
            </a:spcBef>
            <a:spcAft>
              <a:spcPct val="15000"/>
            </a:spcAft>
            <a:buChar char="•"/>
          </a:pPr>
          <a:r>
            <a:rPr lang="en-US" sz="1800" kern="1200" dirty="0">
              <a:solidFill>
                <a:srgbClr val="504B4B"/>
              </a:solidFill>
            </a:rPr>
            <a:t>World Bank</a:t>
          </a:r>
        </a:p>
        <a:p>
          <a:pPr marL="171450" lvl="1" indent="-171450" algn="l" defTabSz="800100">
            <a:lnSpc>
              <a:spcPct val="90000"/>
            </a:lnSpc>
            <a:spcBef>
              <a:spcPct val="0"/>
            </a:spcBef>
            <a:spcAft>
              <a:spcPct val="15000"/>
            </a:spcAft>
            <a:buChar char="•"/>
          </a:pPr>
          <a:r>
            <a:rPr lang="en-US" sz="1800" kern="1200" dirty="0">
              <a:solidFill>
                <a:srgbClr val="504B4B"/>
              </a:solidFill>
            </a:rPr>
            <a:t>DFID</a:t>
          </a:r>
        </a:p>
        <a:p>
          <a:pPr marL="171450" lvl="1" indent="-171450" algn="l" defTabSz="800100">
            <a:lnSpc>
              <a:spcPct val="90000"/>
            </a:lnSpc>
            <a:spcBef>
              <a:spcPct val="0"/>
            </a:spcBef>
            <a:spcAft>
              <a:spcPct val="15000"/>
            </a:spcAft>
            <a:buChar char="•"/>
          </a:pPr>
          <a:r>
            <a:rPr lang="en-US" sz="1800" kern="1200" dirty="0">
              <a:solidFill>
                <a:srgbClr val="504B4B"/>
              </a:solidFill>
            </a:rPr>
            <a:t>DFAT</a:t>
          </a:r>
        </a:p>
        <a:p>
          <a:pPr marL="171450" lvl="1" indent="-171450" algn="l" defTabSz="800100">
            <a:lnSpc>
              <a:spcPct val="90000"/>
            </a:lnSpc>
            <a:spcBef>
              <a:spcPct val="0"/>
            </a:spcBef>
            <a:spcAft>
              <a:spcPct val="15000"/>
            </a:spcAft>
            <a:buChar char="•"/>
          </a:pPr>
          <a:r>
            <a:rPr lang="en-US" sz="1800" kern="1200" dirty="0">
              <a:solidFill>
                <a:srgbClr val="504B4B"/>
              </a:solidFill>
            </a:rPr>
            <a:t>Gavi</a:t>
          </a:r>
        </a:p>
        <a:p>
          <a:pPr marL="171450" lvl="1" indent="-171450" algn="l" defTabSz="800100">
            <a:lnSpc>
              <a:spcPct val="90000"/>
            </a:lnSpc>
            <a:spcBef>
              <a:spcPct val="0"/>
            </a:spcBef>
            <a:spcAft>
              <a:spcPct val="15000"/>
            </a:spcAft>
            <a:buChar char="•"/>
          </a:pPr>
          <a:r>
            <a:rPr lang="en-US" sz="1800" kern="1200" dirty="0">
              <a:solidFill>
                <a:srgbClr val="504B4B"/>
              </a:solidFill>
            </a:rPr>
            <a:t>3MDG</a:t>
          </a:r>
        </a:p>
        <a:p>
          <a:pPr marL="171450" lvl="1" indent="-171450" algn="l" defTabSz="800100">
            <a:lnSpc>
              <a:spcPct val="90000"/>
            </a:lnSpc>
            <a:spcBef>
              <a:spcPct val="0"/>
            </a:spcBef>
            <a:spcAft>
              <a:spcPct val="15000"/>
            </a:spcAft>
            <a:buChar char="•"/>
          </a:pPr>
          <a:r>
            <a:rPr lang="en-US" sz="1800" kern="1200" dirty="0">
              <a:solidFill>
                <a:srgbClr val="504B4B"/>
              </a:solidFill>
            </a:rPr>
            <a:t>CSO (</a:t>
          </a:r>
          <a:r>
            <a:rPr lang="en-US" sz="1800" i="1" kern="1200" dirty="0">
              <a:solidFill>
                <a:srgbClr val="504B4B"/>
              </a:solidFill>
            </a:rPr>
            <a:t>pending</a:t>
          </a:r>
          <a:r>
            <a:rPr lang="en-US" sz="1800" kern="1200" dirty="0">
              <a:solidFill>
                <a:srgbClr val="504B4B"/>
              </a:solidFill>
            </a:rPr>
            <a:t>)</a:t>
          </a:r>
        </a:p>
      </dsp:txBody>
      <dsp:txXfrm>
        <a:off x="4291022" y="2192146"/>
        <a:ext cx="3764020" cy="26004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78568F-B535-48F6-921D-4CA4AD890FC5}" type="datetimeFigureOut">
              <a:rPr lang="en-GB" smtClean="0"/>
              <a:pPr/>
              <a:t>03/11/2017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4DC3D5-9681-4C5D-91D1-C92876C203D0}" type="slidenum">
              <a:rPr lang="en-GB" smtClean="0"/>
              <a:pPr/>
              <a:t>‹#›</a:t>
            </a:fld>
            <a:endParaRPr lang="en-GB"/>
          </a:p>
        </p:txBody>
      </p:sp>
    </p:spTree>
    <p:extLst>
      <p:ext uri="{BB962C8B-B14F-4D97-AF65-F5344CB8AC3E}">
        <p14:creationId xmlns:p14="http://schemas.microsoft.com/office/powerpoint/2010/main" val="12876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423F8-7F50-46B1-9BE4-5F8045DB13E5}" type="datetimeFigureOut">
              <a:rPr lang="en-GB" smtClean="0"/>
              <a:pPr/>
              <a:t>03/11/2017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2F984-C1D8-475F-8827-25FCC0FAD512}" type="slidenum">
              <a:rPr lang="en-GB" smtClean="0"/>
              <a:pPr/>
              <a:t>‹#›</a:t>
            </a:fld>
            <a:endParaRPr lang="en-GB"/>
          </a:p>
        </p:txBody>
      </p:sp>
    </p:spTree>
    <p:extLst>
      <p:ext uri="{BB962C8B-B14F-4D97-AF65-F5344CB8AC3E}">
        <p14:creationId xmlns:p14="http://schemas.microsoft.com/office/powerpoint/2010/main" val="398438967"/>
      </p:ext>
    </p:extLst>
  </p:cSld>
  <p:clrMap bg1="lt1" tx1="dk1" bg2="lt2" tx2="dk2" accent1="accent1" accent2="accent2" accent3="accent3" accent4="accent4" accent5="accent5" accent6="accent6" hlink="hlink" folHlink="folHlink"/>
  <p:notesStyle>
    <a:lvl1pPr marL="0" algn="l" defTabSz="645109" rtl="0" eaLnBrk="1" latinLnBrk="0" hangingPunct="1">
      <a:defRPr sz="800" kern="1200">
        <a:solidFill>
          <a:schemeClr val="tx1"/>
        </a:solidFill>
        <a:latin typeface="+mn-lt"/>
        <a:ea typeface="+mn-ea"/>
        <a:cs typeface="+mn-cs"/>
      </a:defRPr>
    </a:lvl1pPr>
    <a:lvl2pPr marL="322555" algn="l" defTabSz="645109" rtl="0" eaLnBrk="1" latinLnBrk="0" hangingPunct="1">
      <a:defRPr sz="800" kern="1200">
        <a:solidFill>
          <a:schemeClr val="tx1"/>
        </a:solidFill>
        <a:latin typeface="+mn-lt"/>
        <a:ea typeface="+mn-ea"/>
        <a:cs typeface="+mn-cs"/>
      </a:defRPr>
    </a:lvl2pPr>
    <a:lvl3pPr marL="645109" algn="l" defTabSz="645109" rtl="0" eaLnBrk="1" latinLnBrk="0" hangingPunct="1">
      <a:defRPr sz="800" kern="1200">
        <a:solidFill>
          <a:schemeClr val="tx1"/>
        </a:solidFill>
        <a:latin typeface="+mn-lt"/>
        <a:ea typeface="+mn-ea"/>
        <a:cs typeface="+mn-cs"/>
      </a:defRPr>
    </a:lvl3pPr>
    <a:lvl4pPr marL="967664" algn="l" defTabSz="645109" rtl="0" eaLnBrk="1" latinLnBrk="0" hangingPunct="1">
      <a:defRPr sz="800" kern="1200">
        <a:solidFill>
          <a:schemeClr val="tx1"/>
        </a:solidFill>
        <a:latin typeface="+mn-lt"/>
        <a:ea typeface="+mn-ea"/>
        <a:cs typeface="+mn-cs"/>
      </a:defRPr>
    </a:lvl4pPr>
    <a:lvl5pPr marL="1290218" algn="l" defTabSz="645109" rtl="0" eaLnBrk="1" latinLnBrk="0" hangingPunct="1">
      <a:defRPr sz="800" kern="1200">
        <a:solidFill>
          <a:schemeClr val="tx1"/>
        </a:solidFill>
        <a:latin typeface="+mn-lt"/>
        <a:ea typeface="+mn-ea"/>
        <a:cs typeface="+mn-cs"/>
      </a:defRPr>
    </a:lvl5pPr>
    <a:lvl6pPr marL="1612773" algn="l" defTabSz="645109" rtl="0" eaLnBrk="1" latinLnBrk="0" hangingPunct="1">
      <a:defRPr sz="800" kern="1200">
        <a:solidFill>
          <a:schemeClr val="tx1"/>
        </a:solidFill>
        <a:latin typeface="+mn-lt"/>
        <a:ea typeface="+mn-ea"/>
        <a:cs typeface="+mn-cs"/>
      </a:defRPr>
    </a:lvl6pPr>
    <a:lvl7pPr marL="1935328" algn="l" defTabSz="645109" rtl="0" eaLnBrk="1" latinLnBrk="0" hangingPunct="1">
      <a:defRPr sz="800" kern="1200">
        <a:solidFill>
          <a:schemeClr val="tx1"/>
        </a:solidFill>
        <a:latin typeface="+mn-lt"/>
        <a:ea typeface="+mn-ea"/>
        <a:cs typeface="+mn-cs"/>
      </a:defRPr>
    </a:lvl7pPr>
    <a:lvl8pPr marL="2257882" algn="l" defTabSz="645109" rtl="0" eaLnBrk="1" latinLnBrk="0" hangingPunct="1">
      <a:defRPr sz="800" kern="1200">
        <a:solidFill>
          <a:schemeClr val="tx1"/>
        </a:solidFill>
        <a:latin typeface="+mn-lt"/>
        <a:ea typeface="+mn-ea"/>
        <a:cs typeface="+mn-cs"/>
      </a:defRPr>
    </a:lvl8pPr>
    <a:lvl9pPr marL="2580437" algn="l" defTabSz="64510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C5D87-5ACF-F747-81A5-6FA2525F6661}" type="slidenum">
              <a:rPr lang="en-US" smtClean="0"/>
              <a:t>2</a:t>
            </a:fld>
            <a:endParaRPr lang="en-US" dirty="0"/>
          </a:p>
        </p:txBody>
      </p:sp>
    </p:spTree>
    <p:extLst>
      <p:ext uri="{BB962C8B-B14F-4D97-AF65-F5344CB8AC3E}">
        <p14:creationId xmlns:p14="http://schemas.microsoft.com/office/powerpoint/2010/main" val="80200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11</a:t>
            </a:fld>
            <a:endParaRPr lang="en-GB"/>
          </a:p>
        </p:txBody>
      </p:sp>
    </p:spTree>
    <p:extLst>
      <p:ext uri="{BB962C8B-B14F-4D97-AF65-F5344CB8AC3E}">
        <p14:creationId xmlns:p14="http://schemas.microsoft.com/office/powerpoint/2010/main" val="79009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12</a:t>
            </a:fld>
            <a:endParaRPr lang="en-GB"/>
          </a:p>
        </p:txBody>
      </p:sp>
    </p:spTree>
    <p:extLst>
      <p:ext uri="{BB962C8B-B14F-4D97-AF65-F5344CB8AC3E}">
        <p14:creationId xmlns:p14="http://schemas.microsoft.com/office/powerpoint/2010/main" val="319400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13</a:t>
            </a:fld>
            <a:endParaRPr lang="en-GB"/>
          </a:p>
        </p:txBody>
      </p:sp>
    </p:spTree>
    <p:extLst>
      <p:ext uri="{BB962C8B-B14F-4D97-AF65-F5344CB8AC3E}">
        <p14:creationId xmlns:p14="http://schemas.microsoft.com/office/powerpoint/2010/main" val="87569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14</a:t>
            </a:fld>
            <a:endParaRPr lang="en-GB"/>
          </a:p>
        </p:txBody>
      </p:sp>
    </p:spTree>
    <p:extLst>
      <p:ext uri="{BB962C8B-B14F-4D97-AF65-F5344CB8AC3E}">
        <p14:creationId xmlns:p14="http://schemas.microsoft.com/office/powerpoint/2010/main" val="222251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15</a:t>
            </a:fld>
            <a:endParaRPr lang="en-GB"/>
          </a:p>
        </p:txBody>
      </p:sp>
    </p:spTree>
    <p:extLst>
      <p:ext uri="{BB962C8B-B14F-4D97-AF65-F5344CB8AC3E}">
        <p14:creationId xmlns:p14="http://schemas.microsoft.com/office/powerpoint/2010/main" val="293171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16</a:t>
            </a:fld>
            <a:endParaRPr lang="en-GB"/>
          </a:p>
        </p:txBody>
      </p:sp>
    </p:spTree>
    <p:extLst>
      <p:ext uri="{BB962C8B-B14F-4D97-AF65-F5344CB8AC3E}">
        <p14:creationId xmlns:p14="http://schemas.microsoft.com/office/powerpoint/2010/main" val="400349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17</a:t>
            </a:fld>
            <a:endParaRPr lang="en-GB"/>
          </a:p>
        </p:txBody>
      </p:sp>
    </p:spTree>
    <p:extLst>
      <p:ext uri="{BB962C8B-B14F-4D97-AF65-F5344CB8AC3E}">
        <p14:creationId xmlns:p14="http://schemas.microsoft.com/office/powerpoint/2010/main" val="90452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18</a:t>
            </a:fld>
            <a:endParaRPr lang="en-GB"/>
          </a:p>
        </p:txBody>
      </p:sp>
    </p:spTree>
    <p:extLst>
      <p:ext uri="{BB962C8B-B14F-4D97-AF65-F5344CB8AC3E}">
        <p14:creationId xmlns:p14="http://schemas.microsoft.com/office/powerpoint/2010/main" val="47784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19</a:t>
            </a:fld>
            <a:endParaRPr lang="en-GB"/>
          </a:p>
        </p:txBody>
      </p:sp>
    </p:spTree>
    <p:extLst>
      <p:ext uri="{BB962C8B-B14F-4D97-AF65-F5344CB8AC3E}">
        <p14:creationId xmlns:p14="http://schemas.microsoft.com/office/powerpoint/2010/main" val="87569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20</a:t>
            </a:fld>
            <a:endParaRPr lang="en-GB"/>
          </a:p>
        </p:txBody>
      </p:sp>
    </p:spTree>
    <p:extLst>
      <p:ext uri="{BB962C8B-B14F-4D97-AF65-F5344CB8AC3E}">
        <p14:creationId xmlns:p14="http://schemas.microsoft.com/office/powerpoint/2010/main" val="280667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3</a:t>
            </a:fld>
            <a:endParaRPr lang="en-GB"/>
          </a:p>
        </p:txBody>
      </p:sp>
    </p:spTree>
    <p:extLst>
      <p:ext uri="{BB962C8B-B14F-4D97-AF65-F5344CB8AC3E}">
        <p14:creationId xmlns:p14="http://schemas.microsoft.com/office/powerpoint/2010/main" val="3020066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21</a:t>
            </a:fld>
            <a:endParaRPr lang="en-GB"/>
          </a:p>
        </p:txBody>
      </p:sp>
    </p:spTree>
    <p:extLst>
      <p:ext uri="{BB962C8B-B14F-4D97-AF65-F5344CB8AC3E}">
        <p14:creationId xmlns:p14="http://schemas.microsoft.com/office/powerpoint/2010/main" val="114393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22</a:t>
            </a:fld>
            <a:endParaRPr lang="en-GB"/>
          </a:p>
        </p:txBody>
      </p:sp>
    </p:spTree>
    <p:extLst>
      <p:ext uri="{BB962C8B-B14F-4D97-AF65-F5344CB8AC3E}">
        <p14:creationId xmlns:p14="http://schemas.microsoft.com/office/powerpoint/2010/main" val="1093127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23</a:t>
            </a:fld>
            <a:endParaRPr lang="en-GB"/>
          </a:p>
        </p:txBody>
      </p:sp>
    </p:spTree>
    <p:extLst>
      <p:ext uri="{BB962C8B-B14F-4D97-AF65-F5344CB8AC3E}">
        <p14:creationId xmlns:p14="http://schemas.microsoft.com/office/powerpoint/2010/main" val="974774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24</a:t>
            </a:fld>
            <a:endParaRPr lang="en-GB" dirty="0"/>
          </a:p>
        </p:txBody>
      </p:sp>
    </p:spTree>
    <p:extLst>
      <p:ext uri="{BB962C8B-B14F-4D97-AF65-F5344CB8AC3E}">
        <p14:creationId xmlns:p14="http://schemas.microsoft.com/office/powerpoint/2010/main" val="265057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4</a:t>
            </a:fld>
            <a:endParaRPr lang="en-GB" dirty="0"/>
          </a:p>
        </p:txBody>
      </p:sp>
    </p:spTree>
    <p:extLst>
      <p:ext uri="{BB962C8B-B14F-4D97-AF65-F5344CB8AC3E}">
        <p14:creationId xmlns:p14="http://schemas.microsoft.com/office/powerpoint/2010/main" val="229442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C5D87-5ACF-F747-81A5-6FA2525F6661}" type="slidenum">
              <a:rPr lang="en-US" smtClean="0"/>
              <a:t>5</a:t>
            </a:fld>
            <a:endParaRPr lang="en-US" dirty="0"/>
          </a:p>
        </p:txBody>
      </p:sp>
    </p:spTree>
    <p:extLst>
      <p:ext uri="{BB962C8B-B14F-4D97-AF65-F5344CB8AC3E}">
        <p14:creationId xmlns:p14="http://schemas.microsoft.com/office/powerpoint/2010/main" val="299819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6</a:t>
            </a:fld>
            <a:endParaRPr lang="en-GB" dirty="0"/>
          </a:p>
        </p:txBody>
      </p:sp>
    </p:spTree>
    <p:extLst>
      <p:ext uri="{BB962C8B-B14F-4D97-AF65-F5344CB8AC3E}">
        <p14:creationId xmlns:p14="http://schemas.microsoft.com/office/powerpoint/2010/main" val="204151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7</a:t>
            </a:fld>
            <a:endParaRPr lang="en-GB" dirty="0"/>
          </a:p>
        </p:txBody>
      </p:sp>
    </p:spTree>
    <p:extLst>
      <p:ext uri="{BB962C8B-B14F-4D97-AF65-F5344CB8AC3E}">
        <p14:creationId xmlns:p14="http://schemas.microsoft.com/office/powerpoint/2010/main" val="99935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8</a:t>
            </a:fld>
            <a:endParaRPr lang="en-GB"/>
          </a:p>
        </p:txBody>
      </p:sp>
    </p:spTree>
    <p:extLst>
      <p:ext uri="{BB962C8B-B14F-4D97-AF65-F5344CB8AC3E}">
        <p14:creationId xmlns:p14="http://schemas.microsoft.com/office/powerpoint/2010/main" val="176033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9</a:t>
            </a:fld>
            <a:endParaRPr lang="en-GB"/>
          </a:p>
        </p:txBody>
      </p:sp>
    </p:spTree>
    <p:extLst>
      <p:ext uri="{BB962C8B-B14F-4D97-AF65-F5344CB8AC3E}">
        <p14:creationId xmlns:p14="http://schemas.microsoft.com/office/powerpoint/2010/main" val="71551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2F984-C1D8-475F-8827-25FCC0FAD512}" type="slidenum">
              <a:rPr lang="en-GB" smtClean="0"/>
              <a:pPr/>
              <a:t>10</a:t>
            </a:fld>
            <a:endParaRPr lang="en-GB"/>
          </a:p>
        </p:txBody>
      </p:sp>
    </p:spTree>
    <p:extLst>
      <p:ext uri="{BB962C8B-B14F-4D97-AF65-F5344CB8AC3E}">
        <p14:creationId xmlns:p14="http://schemas.microsoft.com/office/powerpoint/2010/main" val="1797398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Rectangle 9"/>
          <p:cNvSpPr/>
          <p:nvPr userDrawn="1"/>
        </p:nvSpPr>
        <p:spPr>
          <a:xfrm>
            <a:off x="267737" y="547934"/>
            <a:ext cx="8638307" cy="4554097"/>
          </a:xfrm>
          <a:prstGeom prst="rect">
            <a:avLst/>
          </a:prstGeom>
          <a:solidFill>
            <a:srgbClr val="50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endParaRPr lang="en-GB" sz="2600" b="1"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83" y="534396"/>
            <a:ext cx="537620" cy="3505282"/>
          </a:xfrm>
          <a:prstGeom prst="rect">
            <a:avLst/>
          </a:prstGeom>
        </p:spPr>
      </p:pic>
      <p:sp>
        <p:nvSpPr>
          <p:cNvPr id="2" name="Title 1"/>
          <p:cNvSpPr>
            <a:spLocks noGrp="1"/>
          </p:cNvSpPr>
          <p:nvPr>
            <p:ph type="ctrTitle"/>
          </p:nvPr>
        </p:nvSpPr>
        <p:spPr>
          <a:xfrm>
            <a:off x="617203" y="2457150"/>
            <a:ext cx="6349829" cy="2387600"/>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3" name="Subtitle 2"/>
          <p:cNvSpPr>
            <a:spLocks noGrp="1"/>
          </p:cNvSpPr>
          <p:nvPr>
            <p:ph type="subTitle" idx="1" hasCustomPrompt="1"/>
          </p:nvPr>
        </p:nvSpPr>
        <p:spPr>
          <a:xfrm>
            <a:off x="617203" y="5769295"/>
            <a:ext cx="7619794" cy="504160"/>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00A5D2"/>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a:t>
            </a:r>
            <a:br>
              <a:rPr lang="en-US" dirty="0"/>
            </a:br>
            <a:r>
              <a:rPr lang="en-US" dirty="0"/>
              <a:t>AND / OR PRESENTATER NAME</a:t>
            </a:r>
          </a:p>
        </p:txBody>
      </p:sp>
      <p:sp>
        <p:nvSpPr>
          <p:cNvPr id="39" name="Text Placeholder 2"/>
          <p:cNvSpPr>
            <a:spLocks noGrp="1"/>
          </p:cNvSpPr>
          <p:nvPr>
            <p:ph type="body" idx="10" hasCustomPrompt="1"/>
          </p:nvPr>
        </p:nvSpPr>
        <p:spPr>
          <a:xfrm>
            <a:off x="617203" y="6210132"/>
            <a:ext cx="7619794" cy="253993"/>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DATE</a:t>
            </a:r>
          </a:p>
        </p:txBody>
      </p:sp>
      <p:grpSp>
        <p:nvGrpSpPr>
          <p:cNvPr id="23" name="Group 22"/>
          <p:cNvGrpSpPr/>
          <p:nvPr userDrawn="1"/>
        </p:nvGrpSpPr>
        <p:grpSpPr>
          <a:xfrm>
            <a:off x="461579" y="547934"/>
            <a:ext cx="101597" cy="5867470"/>
            <a:chOff x="654224" y="776620"/>
            <a:chExt cx="126000" cy="8316324"/>
          </a:xfrm>
        </p:grpSpPr>
        <p:sp>
          <p:nvSpPr>
            <p:cNvPr id="24" name="Rectangle 23"/>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Rectangle 24"/>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Rectangle 25"/>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Rectangle 26"/>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Rectangle 27"/>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Rectangle 28"/>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Rectangle 29"/>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1" name="Rectangle 30"/>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2" name="Rectangle 31"/>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spTree>
    <p:extLst>
      <p:ext uri="{BB962C8B-B14F-4D97-AF65-F5344CB8AC3E}">
        <p14:creationId xmlns:p14="http://schemas.microsoft.com/office/powerpoint/2010/main" val="2129177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grpSp>
        <p:nvGrpSpPr>
          <p:cNvPr id="22" name="Group 21"/>
          <p:cNvGrpSpPr/>
          <p:nvPr userDrawn="1"/>
        </p:nvGrpSpPr>
        <p:grpSpPr>
          <a:xfrm>
            <a:off x="461579" y="547934"/>
            <a:ext cx="101597" cy="5867470"/>
            <a:chOff x="654224" y="776620"/>
            <a:chExt cx="126000" cy="8316324"/>
          </a:xfrm>
          <a:solidFill>
            <a:srgbClr val="EBE6DC"/>
          </a:solidFill>
        </p:grpSpPr>
        <p:sp>
          <p:nvSpPr>
            <p:cNvPr id="23" name="Rectangle 22"/>
            <p:cNvSpPr/>
            <p:nvPr/>
          </p:nvSpPr>
          <p:spPr>
            <a:xfrm>
              <a:off x="654224" y="776620"/>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4" name="Rectangle 23"/>
            <p:cNvSpPr/>
            <p:nvPr/>
          </p:nvSpPr>
          <p:spPr>
            <a:xfrm>
              <a:off x="654224" y="822894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Rectangle 24"/>
            <p:cNvSpPr/>
            <p:nvPr/>
          </p:nvSpPr>
          <p:spPr>
            <a:xfrm>
              <a:off x="654224" y="7297407"/>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Rectangle 25"/>
            <p:cNvSpPr/>
            <p:nvPr/>
          </p:nvSpPr>
          <p:spPr>
            <a:xfrm>
              <a:off x="654224" y="6365866"/>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Rectangle 26"/>
            <p:cNvSpPr/>
            <p:nvPr/>
          </p:nvSpPr>
          <p:spPr>
            <a:xfrm>
              <a:off x="654224" y="5434325"/>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Rectangle 27"/>
            <p:cNvSpPr/>
            <p:nvPr/>
          </p:nvSpPr>
          <p:spPr>
            <a:xfrm>
              <a:off x="654224" y="450278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Rectangle 28"/>
            <p:cNvSpPr/>
            <p:nvPr/>
          </p:nvSpPr>
          <p:spPr>
            <a:xfrm>
              <a:off x="654224" y="3571243"/>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Rectangle 29"/>
            <p:cNvSpPr/>
            <p:nvPr/>
          </p:nvSpPr>
          <p:spPr>
            <a:xfrm>
              <a:off x="654224" y="2639702"/>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1" name="Rectangle 30"/>
            <p:cNvSpPr/>
            <p:nvPr/>
          </p:nvSpPr>
          <p:spPr>
            <a:xfrm>
              <a:off x="654224" y="1708161"/>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cxnSp>
        <p:nvCxnSpPr>
          <p:cNvPr id="34" name="Straight Connector 33"/>
          <p:cNvCxnSpPr/>
          <p:nvPr userDrawn="1"/>
        </p:nvCxnSpPr>
        <p:spPr>
          <a:xfrm>
            <a:off x="8673866" y="6248231"/>
            <a:ext cx="0" cy="126997"/>
          </a:xfrm>
          <a:prstGeom prst="line">
            <a:avLst/>
          </a:prstGeom>
          <a:ln w="27305">
            <a:solidFill>
              <a:srgbClr val="00A5D2"/>
            </a:solidFill>
          </a:ln>
        </p:spPr>
        <p:style>
          <a:lnRef idx="1">
            <a:schemeClr val="accent1"/>
          </a:lnRef>
          <a:fillRef idx="0">
            <a:schemeClr val="accent1"/>
          </a:fillRef>
          <a:effectRef idx="0">
            <a:schemeClr val="accent1"/>
          </a:effectRef>
          <a:fontRef idx="minor">
            <a:schemeClr val="tx1"/>
          </a:fontRef>
        </p:style>
      </p:cxnSp>
      <p:sp>
        <p:nvSpPr>
          <p:cNvPr id="35" name="Slide Number Placeholder 5"/>
          <p:cNvSpPr txBox="1">
            <a:spLocks/>
          </p:cNvSpPr>
          <p:nvPr userDrawn="1"/>
        </p:nvSpPr>
        <p:spPr>
          <a:xfrm>
            <a:off x="8724664" y="6163842"/>
            <a:ext cx="253993" cy="253993"/>
          </a:xfrm>
          <a:prstGeom prst="rect">
            <a:avLst/>
          </a:prstGeom>
        </p:spPr>
        <p:txBody>
          <a:bodyPr lIns="0" tIns="0" rIns="0" bIns="0" anchor="b" anchorCtr="0">
            <a:noAutofit/>
          </a:bodyPr>
          <a:lstStyle>
            <a:defPPr>
              <a:defRPr lang="en-US"/>
            </a:defPPr>
            <a:lvl1pPr marL="0" algn="r" defTabSz="1088593" rtl="0" eaLnBrk="1" latinLnBrk="0" hangingPunct="1">
              <a:defRPr sz="1800" kern="1200">
                <a:solidFill>
                  <a:srgbClr val="504B4B"/>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a:lstStyle>
          <a:p>
            <a:pPr algn="l"/>
            <a:fld id="{50D661B8-B146-47DE-8215-AB5E127C97E8}" type="slidenum">
              <a:rPr lang="en-GB" sz="1300" smtClean="0"/>
              <a:pPr algn="l"/>
              <a:t>‹#›</a:t>
            </a:fld>
            <a:endParaRPr lang="en-GB" sz="1300" dirty="0"/>
          </a:p>
        </p:txBody>
      </p:sp>
      <p:pic>
        <p:nvPicPr>
          <p:cNvPr id="36" name="Picture 35"/>
          <p:cNvPicPr>
            <a:picLocks noChangeAspect="1"/>
          </p:cNvPicPr>
          <p:nvPr userDrawn="1"/>
        </p:nvPicPr>
        <p:blipFill rotWithShape="1">
          <a:blip r:embed="rId2" cstate="print"/>
          <a:srcRect l="16686" t="66952" r="81038" b="7539"/>
          <a:stretch/>
        </p:blipFill>
        <p:spPr>
          <a:xfrm>
            <a:off x="8702665" y="525687"/>
            <a:ext cx="206444" cy="1266820"/>
          </a:xfrm>
          <a:prstGeom prst="rect">
            <a:avLst/>
          </a:prstGeom>
        </p:spPr>
      </p:pic>
      <p:sp>
        <p:nvSpPr>
          <p:cNvPr id="6" name="Title 5"/>
          <p:cNvSpPr>
            <a:spLocks noGrp="1"/>
          </p:cNvSpPr>
          <p:nvPr>
            <p:ph type="title" hasCustomPrompt="1"/>
          </p:nvPr>
        </p:nvSpPr>
        <p:spPr>
          <a:xfrm>
            <a:off x="617204" y="513066"/>
            <a:ext cx="7887316" cy="1325007"/>
          </a:xfrm>
          <a:prstGeom prst="rect">
            <a:avLst/>
          </a:prstGeom>
        </p:spPr>
        <p:txBody>
          <a:bodyPr lIns="64511" tIns="32255" rIns="64511" bIns="32255" anchor="t" anchorCtr="0">
            <a:noAutofit/>
          </a:bodyPr>
          <a:lstStyle>
            <a:lvl1pPr>
              <a:defRPr lang="en-GB" sz="1700" cap="all" spc="141" baseline="0"/>
            </a:lvl1pPr>
          </a:lstStyle>
          <a:p>
            <a:pPr marL="0" lvl="0" defTabSz="645109"/>
            <a:r>
              <a:rPr lang="en-US" dirty="0"/>
              <a:t>CLICK TO EDIT MASTER TITLE STYLE</a:t>
            </a:r>
            <a:endParaRPr lang="en-GB" dirty="0"/>
          </a:p>
        </p:txBody>
      </p:sp>
      <p:sp>
        <p:nvSpPr>
          <p:cNvPr id="5" name="Content Placeholder 4"/>
          <p:cNvSpPr>
            <a:spLocks noGrp="1"/>
          </p:cNvSpPr>
          <p:nvPr>
            <p:ph sz="quarter" idx="12"/>
          </p:nvPr>
        </p:nvSpPr>
        <p:spPr>
          <a:xfrm>
            <a:off x="4673474" y="1803351"/>
            <a:ext cx="3682901" cy="4615055"/>
          </a:xfrm>
          <a:prstGeom prst="rect">
            <a:avLst/>
          </a:prstGeom>
        </p:spPr>
        <p:txBody>
          <a:bodyPr lIns="64511" tIns="32255" rIns="64511" bIns="32255"/>
          <a:lstStyle>
            <a:lvl1pPr marL="457164" indent="-457164">
              <a:defRPr sz="1700" b="1"/>
            </a:lvl1pPr>
            <a:lvl2pPr marL="914328" indent="-457164">
              <a:defRPr sz="1700"/>
            </a:lvl2pPr>
            <a:lvl3pPr marL="1371492" indent="-457164">
              <a:defRPr sz="1700"/>
            </a:lvl3pPr>
            <a:lvl4pPr marL="1828656" indent="-457164">
              <a:defRPr sz="17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617203" y="1803351"/>
            <a:ext cx="3682901" cy="4615055"/>
          </a:xfrm>
          <a:prstGeom prst="rect">
            <a:avLst/>
          </a:prstGeom>
        </p:spPr>
        <p:txBody>
          <a:bodyPr lIns="64511" tIns="32255" rIns="64511" bIns="32255"/>
          <a:lstStyle>
            <a:lvl1pPr marL="457164" indent="-457164">
              <a:defRPr sz="1700" b="1"/>
            </a:lvl1pPr>
            <a:lvl2pPr marL="914328" indent="-457164">
              <a:defRPr sz="1700"/>
            </a:lvl2pPr>
            <a:lvl3pPr marL="1371492" indent="-457164">
              <a:defRPr sz="1700"/>
            </a:lvl3pPr>
            <a:lvl4pPr marL="1828656" indent="-457164">
              <a:defRPr sz="1700"/>
            </a:lvl4pPr>
            <a:lvl5pPr indent="-457164">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76602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grpSp>
        <p:nvGrpSpPr>
          <p:cNvPr id="22" name="Group 21"/>
          <p:cNvGrpSpPr/>
          <p:nvPr userDrawn="1"/>
        </p:nvGrpSpPr>
        <p:grpSpPr>
          <a:xfrm>
            <a:off x="461579" y="547934"/>
            <a:ext cx="101597" cy="5867470"/>
            <a:chOff x="654224" y="776620"/>
            <a:chExt cx="126000" cy="8316324"/>
          </a:xfrm>
          <a:solidFill>
            <a:srgbClr val="EBE6DC"/>
          </a:solidFill>
        </p:grpSpPr>
        <p:sp>
          <p:nvSpPr>
            <p:cNvPr id="23" name="Rectangle 22"/>
            <p:cNvSpPr/>
            <p:nvPr/>
          </p:nvSpPr>
          <p:spPr>
            <a:xfrm>
              <a:off x="654224" y="776620"/>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4" name="Rectangle 23"/>
            <p:cNvSpPr/>
            <p:nvPr/>
          </p:nvSpPr>
          <p:spPr>
            <a:xfrm>
              <a:off x="654224" y="822894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Rectangle 24"/>
            <p:cNvSpPr/>
            <p:nvPr/>
          </p:nvSpPr>
          <p:spPr>
            <a:xfrm>
              <a:off x="654224" y="7297407"/>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Rectangle 25"/>
            <p:cNvSpPr/>
            <p:nvPr/>
          </p:nvSpPr>
          <p:spPr>
            <a:xfrm>
              <a:off x="654224" y="6365866"/>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Rectangle 26"/>
            <p:cNvSpPr/>
            <p:nvPr/>
          </p:nvSpPr>
          <p:spPr>
            <a:xfrm>
              <a:off x="654224" y="5434325"/>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Rectangle 27"/>
            <p:cNvSpPr/>
            <p:nvPr/>
          </p:nvSpPr>
          <p:spPr>
            <a:xfrm>
              <a:off x="654224" y="450278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Rectangle 28"/>
            <p:cNvSpPr/>
            <p:nvPr/>
          </p:nvSpPr>
          <p:spPr>
            <a:xfrm>
              <a:off x="654224" y="3571243"/>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Rectangle 29"/>
            <p:cNvSpPr/>
            <p:nvPr/>
          </p:nvSpPr>
          <p:spPr>
            <a:xfrm>
              <a:off x="654224" y="2639702"/>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1" name="Rectangle 30"/>
            <p:cNvSpPr/>
            <p:nvPr/>
          </p:nvSpPr>
          <p:spPr>
            <a:xfrm>
              <a:off x="654224" y="1708161"/>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cxnSp>
        <p:nvCxnSpPr>
          <p:cNvPr id="34" name="Straight Connector 33"/>
          <p:cNvCxnSpPr/>
          <p:nvPr userDrawn="1"/>
        </p:nvCxnSpPr>
        <p:spPr>
          <a:xfrm>
            <a:off x="8673866" y="6248231"/>
            <a:ext cx="0" cy="126997"/>
          </a:xfrm>
          <a:prstGeom prst="line">
            <a:avLst/>
          </a:prstGeom>
          <a:ln w="27305">
            <a:solidFill>
              <a:srgbClr val="00A5D2"/>
            </a:solidFill>
          </a:ln>
        </p:spPr>
        <p:style>
          <a:lnRef idx="1">
            <a:schemeClr val="accent1"/>
          </a:lnRef>
          <a:fillRef idx="0">
            <a:schemeClr val="accent1"/>
          </a:fillRef>
          <a:effectRef idx="0">
            <a:schemeClr val="accent1"/>
          </a:effectRef>
          <a:fontRef idx="minor">
            <a:schemeClr val="tx1"/>
          </a:fontRef>
        </p:style>
      </p:cxnSp>
      <p:sp>
        <p:nvSpPr>
          <p:cNvPr id="35" name="Slide Number Placeholder 5"/>
          <p:cNvSpPr txBox="1">
            <a:spLocks/>
          </p:cNvSpPr>
          <p:nvPr userDrawn="1"/>
        </p:nvSpPr>
        <p:spPr>
          <a:xfrm>
            <a:off x="8724664" y="6163842"/>
            <a:ext cx="253993" cy="253993"/>
          </a:xfrm>
          <a:prstGeom prst="rect">
            <a:avLst/>
          </a:prstGeom>
        </p:spPr>
        <p:txBody>
          <a:bodyPr lIns="0" tIns="0" rIns="0" bIns="0" anchor="b" anchorCtr="0">
            <a:noAutofit/>
          </a:bodyPr>
          <a:lstStyle>
            <a:defPPr>
              <a:defRPr lang="en-US"/>
            </a:defPPr>
            <a:lvl1pPr marL="0" algn="r" defTabSz="1088593" rtl="0" eaLnBrk="1" latinLnBrk="0" hangingPunct="1">
              <a:defRPr sz="1800" kern="1200">
                <a:solidFill>
                  <a:srgbClr val="504B4B"/>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a:lstStyle>
          <a:p>
            <a:pPr algn="l"/>
            <a:fld id="{50D661B8-B146-47DE-8215-AB5E127C97E8}" type="slidenum">
              <a:rPr lang="en-GB" sz="1300" smtClean="0"/>
              <a:pPr algn="l"/>
              <a:t>‹#›</a:t>
            </a:fld>
            <a:endParaRPr lang="en-GB" sz="1300" dirty="0"/>
          </a:p>
        </p:txBody>
      </p:sp>
      <p:pic>
        <p:nvPicPr>
          <p:cNvPr id="36" name="Picture 35"/>
          <p:cNvPicPr>
            <a:picLocks noChangeAspect="1"/>
          </p:cNvPicPr>
          <p:nvPr userDrawn="1"/>
        </p:nvPicPr>
        <p:blipFill rotWithShape="1">
          <a:blip r:embed="rId2" cstate="print"/>
          <a:srcRect l="16686" t="66952" r="81038" b="7539"/>
          <a:stretch/>
        </p:blipFill>
        <p:spPr>
          <a:xfrm>
            <a:off x="8702665" y="525687"/>
            <a:ext cx="206444" cy="1266820"/>
          </a:xfrm>
          <a:prstGeom prst="rect">
            <a:avLst/>
          </a:prstGeom>
        </p:spPr>
      </p:pic>
      <p:sp>
        <p:nvSpPr>
          <p:cNvPr id="6" name="Title 5"/>
          <p:cNvSpPr>
            <a:spLocks noGrp="1"/>
          </p:cNvSpPr>
          <p:nvPr>
            <p:ph type="title" hasCustomPrompt="1"/>
          </p:nvPr>
        </p:nvSpPr>
        <p:spPr>
          <a:xfrm>
            <a:off x="617204" y="513066"/>
            <a:ext cx="7887316" cy="1325007"/>
          </a:xfrm>
          <a:prstGeom prst="rect">
            <a:avLst/>
          </a:prstGeom>
        </p:spPr>
        <p:txBody>
          <a:bodyPr lIns="64511" tIns="32255" rIns="64511" bIns="32255" anchor="t" anchorCtr="0">
            <a:noAutofit/>
          </a:bodyPr>
          <a:lstStyle>
            <a:lvl1pPr>
              <a:defRPr lang="en-GB" sz="1700" cap="all" spc="141" baseline="0"/>
            </a:lvl1pPr>
          </a:lstStyle>
          <a:p>
            <a:pPr marL="0" lvl="0" defTabSz="645109"/>
            <a:r>
              <a:rPr lang="en-US" dirty="0"/>
              <a:t>CLICK TO EDIT MASTER TITLE STYLE</a:t>
            </a:r>
            <a:endParaRPr lang="en-GB" dirty="0"/>
          </a:p>
        </p:txBody>
      </p:sp>
      <p:sp>
        <p:nvSpPr>
          <p:cNvPr id="8" name="Text Placeholder 7"/>
          <p:cNvSpPr>
            <a:spLocks noGrp="1"/>
          </p:cNvSpPr>
          <p:nvPr>
            <p:ph type="body" sz="quarter" idx="10" hasCustomPrompt="1"/>
          </p:nvPr>
        </p:nvSpPr>
        <p:spPr>
          <a:xfrm>
            <a:off x="617204" y="1803351"/>
            <a:ext cx="7887316" cy="4615055"/>
          </a:xfrm>
          <a:prstGeom prst="rect">
            <a:avLst/>
          </a:prstGeom>
        </p:spPr>
        <p:txBody>
          <a:bodyPr lIns="64511" tIns="32255" rIns="64511" bIns="32255">
            <a:noAutofit/>
          </a:bodyPr>
          <a:lstStyle>
            <a:lvl1pPr marL="342873" indent="-342873">
              <a:spcBef>
                <a:spcPts val="1411"/>
              </a:spcBef>
              <a:spcAft>
                <a:spcPts val="0"/>
              </a:spcAft>
              <a:buClr>
                <a:schemeClr val="tx1"/>
              </a:buClr>
              <a:buFontTx/>
              <a:buNone/>
              <a:defRPr sz="2500"/>
            </a:lvl1pPr>
            <a:lvl2pPr marL="838134" indent="-457164">
              <a:buClr>
                <a:schemeClr val="tx1"/>
              </a:buClr>
              <a:defRPr sz="2500"/>
            </a:lvl2pPr>
            <a:lvl3pPr marL="1295298" indent="-457164">
              <a:defRPr sz="2500"/>
            </a:lvl3pPr>
            <a:lvl4pPr marL="1752462" indent="-457164">
              <a:defRPr sz="2500"/>
            </a:lvl4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8610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8724664" y="6164413"/>
            <a:ext cx="253993" cy="253993"/>
          </a:xfrm>
          <a:prstGeom prst="rect">
            <a:avLst/>
          </a:prstGeom>
        </p:spPr>
        <p:txBody>
          <a:bodyPr lIns="0" tIns="0" rIns="0" bIns="0" anchor="b" anchorCtr="0">
            <a:noAutofit/>
          </a:bodyPr>
          <a:lstStyle>
            <a:defPPr>
              <a:defRPr lang="en-US"/>
            </a:defPPr>
            <a:lvl1pPr marL="0" algn="r" defTabSz="1088593" rtl="0" eaLnBrk="1" latinLnBrk="0" hangingPunct="1">
              <a:defRPr sz="1800" kern="1200">
                <a:solidFill>
                  <a:srgbClr val="504B4B"/>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a:lstStyle>
          <a:p>
            <a:pPr algn="l"/>
            <a:fld id="{50D661B8-B146-47DE-8215-AB5E127C97E8}" type="slidenum">
              <a:rPr lang="en-GB" sz="1300" smtClean="0"/>
              <a:pPr algn="l"/>
              <a:t>‹#›</a:t>
            </a:fld>
            <a:r>
              <a:rPr lang="en-GB" sz="1300" dirty="0"/>
              <a:t> </a:t>
            </a:r>
          </a:p>
        </p:txBody>
      </p:sp>
      <p:sp>
        <p:nvSpPr>
          <p:cNvPr id="16" name="Rectangle 15"/>
          <p:cNvSpPr/>
          <p:nvPr userDrawn="1"/>
        </p:nvSpPr>
        <p:spPr>
          <a:xfrm>
            <a:off x="658431" y="1860472"/>
            <a:ext cx="7856919" cy="4554932"/>
          </a:xfrm>
          <a:prstGeom prst="rect">
            <a:avLst/>
          </a:prstGeom>
          <a:solidFill>
            <a:srgbClr val="EBE6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r>
              <a:rPr lang="en-GB" sz="2600" b="1" dirty="0"/>
              <a:t> 	</a:t>
            </a:r>
          </a:p>
        </p:txBody>
      </p:sp>
      <p:pic>
        <p:nvPicPr>
          <p:cNvPr id="18" name="Picture 17"/>
          <p:cNvPicPr>
            <a:picLocks noChangeAspect="1"/>
          </p:cNvPicPr>
          <p:nvPr userDrawn="1"/>
        </p:nvPicPr>
        <p:blipFill rotWithShape="1">
          <a:blip r:embed="rId2" cstate="print"/>
          <a:srcRect l="16686" t="66952" r="81038" b="7539"/>
          <a:stretch/>
        </p:blipFill>
        <p:spPr>
          <a:xfrm>
            <a:off x="8702665" y="525687"/>
            <a:ext cx="206444" cy="1266820"/>
          </a:xfrm>
          <a:prstGeom prst="rect">
            <a:avLst/>
          </a:prstGeom>
        </p:spPr>
      </p:pic>
      <p:sp>
        <p:nvSpPr>
          <p:cNvPr id="19" name="Title 18"/>
          <p:cNvSpPr>
            <a:spLocks noGrp="1"/>
          </p:cNvSpPr>
          <p:nvPr>
            <p:ph type="title" hasCustomPrompt="1"/>
          </p:nvPr>
        </p:nvSpPr>
        <p:spPr>
          <a:xfrm>
            <a:off x="617203" y="513066"/>
            <a:ext cx="7886487" cy="1325007"/>
          </a:xfrm>
          <a:prstGeom prst="rect">
            <a:avLst/>
          </a:prstGeom>
        </p:spPr>
        <p:txBody>
          <a:bodyPr lIns="64511" tIns="32255" rIns="64511" bIns="32255" anchor="t" anchorCtr="0">
            <a:noAutofit/>
          </a:bodyPr>
          <a:lstStyle>
            <a:lvl1pPr>
              <a:defRPr lang="en-GB" sz="1700" cap="all" spc="141" baseline="0" dirty="0"/>
            </a:lvl1pPr>
          </a:lstStyle>
          <a:p>
            <a:pPr marL="0" lvl="0" defTabSz="645109"/>
            <a:r>
              <a:rPr lang="en-US" dirty="0"/>
              <a:t>CLICK TO EDIT MASTER TITLE STYLE</a:t>
            </a:r>
            <a:endParaRPr lang="en-GB" dirty="0"/>
          </a:p>
        </p:txBody>
      </p:sp>
      <p:sp>
        <p:nvSpPr>
          <p:cNvPr id="23" name="Text Placeholder 22"/>
          <p:cNvSpPr>
            <a:spLocks noGrp="1"/>
          </p:cNvSpPr>
          <p:nvPr>
            <p:ph type="body" sz="quarter" idx="10" hasCustomPrompt="1"/>
          </p:nvPr>
        </p:nvSpPr>
        <p:spPr>
          <a:xfrm>
            <a:off x="617203" y="817858"/>
            <a:ext cx="7886487" cy="742586"/>
          </a:xfrm>
          <a:prstGeom prst="rect">
            <a:avLst/>
          </a:prstGeom>
        </p:spPr>
        <p:txBody>
          <a:bodyPr lIns="64511" tIns="32255" rIns="64511" bIns="32255">
            <a:noAutofit/>
          </a:bodyPr>
          <a:lstStyle>
            <a:lvl1pPr marL="0" indent="0">
              <a:buFontTx/>
              <a:buNone/>
              <a:defRPr sz="1700" cap="all" spc="141" baseline="0"/>
            </a:lvl1pPr>
          </a:lstStyle>
          <a:p>
            <a:pPr lvl="0"/>
            <a:r>
              <a:rPr lang="en-US" dirty="0"/>
              <a:t>AND YOU CAN HAVE A SUBHEAD</a:t>
            </a:r>
            <a:endParaRPr lang="en-GB" dirty="0"/>
          </a:p>
        </p:txBody>
      </p:sp>
      <p:cxnSp>
        <p:nvCxnSpPr>
          <p:cNvPr id="22" name="Straight Connector 21"/>
          <p:cNvCxnSpPr/>
          <p:nvPr userDrawn="1"/>
        </p:nvCxnSpPr>
        <p:spPr>
          <a:xfrm>
            <a:off x="8673866" y="6248231"/>
            <a:ext cx="0" cy="126997"/>
          </a:xfrm>
          <a:prstGeom prst="line">
            <a:avLst/>
          </a:prstGeom>
          <a:ln w="27305">
            <a:solidFill>
              <a:srgbClr val="00A5D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userDrawn="1"/>
        </p:nvGrpSpPr>
        <p:grpSpPr>
          <a:xfrm>
            <a:off x="461579" y="547934"/>
            <a:ext cx="101597" cy="5867470"/>
            <a:chOff x="654224" y="776620"/>
            <a:chExt cx="126000" cy="8316324"/>
          </a:xfrm>
          <a:solidFill>
            <a:srgbClr val="EBE6DC"/>
          </a:solidFill>
        </p:grpSpPr>
        <p:sp>
          <p:nvSpPr>
            <p:cNvPr id="33" name="Rectangle 32"/>
            <p:cNvSpPr/>
            <p:nvPr/>
          </p:nvSpPr>
          <p:spPr>
            <a:xfrm>
              <a:off x="654224" y="776620"/>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Rectangle 33"/>
            <p:cNvSpPr/>
            <p:nvPr/>
          </p:nvSpPr>
          <p:spPr>
            <a:xfrm>
              <a:off x="654224" y="822894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5" name="Rectangle 34"/>
            <p:cNvSpPr/>
            <p:nvPr/>
          </p:nvSpPr>
          <p:spPr>
            <a:xfrm>
              <a:off x="654224" y="7297407"/>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6" name="Rectangle 35"/>
            <p:cNvSpPr/>
            <p:nvPr/>
          </p:nvSpPr>
          <p:spPr>
            <a:xfrm>
              <a:off x="654224" y="6365866"/>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Rectangle 36"/>
            <p:cNvSpPr/>
            <p:nvPr/>
          </p:nvSpPr>
          <p:spPr>
            <a:xfrm>
              <a:off x="654224" y="5434325"/>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Rectangle 37"/>
            <p:cNvSpPr/>
            <p:nvPr/>
          </p:nvSpPr>
          <p:spPr>
            <a:xfrm>
              <a:off x="654224" y="450278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9" name="Rectangle 38"/>
            <p:cNvSpPr/>
            <p:nvPr/>
          </p:nvSpPr>
          <p:spPr>
            <a:xfrm>
              <a:off x="654224" y="3571243"/>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0" name="Rectangle 39"/>
            <p:cNvSpPr/>
            <p:nvPr/>
          </p:nvSpPr>
          <p:spPr>
            <a:xfrm>
              <a:off x="654224" y="2639702"/>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1" name="Rectangle 40"/>
            <p:cNvSpPr/>
            <p:nvPr/>
          </p:nvSpPr>
          <p:spPr>
            <a:xfrm>
              <a:off x="654224" y="1708161"/>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sp>
        <p:nvSpPr>
          <p:cNvPr id="14" name="Chart Placeholder 13"/>
          <p:cNvSpPr>
            <a:spLocks noGrp="1"/>
          </p:cNvSpPr>
          <p:nvPr>
            <p:ph type="chart" sz="quarter" idx="11"/>
          </p:nvPr>
        </p:nvSpPr>
        <p:spPr>
          <a:xfrm>
            <a:off x="658584" y="1860385"/>
            <a:ext cx="7857075" cy="4555199"/>
          </a:xfrm>
          <a:prstGeom prst="rect">
            <a:avLst/>
          </a:prstGeom>
        </p:spPr>
        <p:txBody>
          <a:bodyPr lIns="64511" tIns="32255" rIns="64511" bIns="32255">
            <a:noAutofit/>
          </a:bodyPr>
          <a:lstStyle/>
          <a:p>
            <a:endParaRPr lang="en-GB"/>
          </a:p>
        </p:txBody>
      </p:sp>
    </p:spTree>
    <p:extLst>
      <p:ext uri="{BB962C8B-B14F-4D97-AF65-F5344CB8AC3E}">
        <p14:creationId xmlns:p14="http://schemas.microsoft.com/office/powerpoint/2010/main" val="2269879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219" y="513066"/>
            <a:ext cx="7887316" cy="1325007"/>
          </a:xfrm>
          <a:prstGeom prst="rect">
            <a:avLst/>
          </a:prstGeom>
        </p:spPr>
        <p:txBody>
          <a:bodyPr lIns="64511" tIns="32255" rIns="64511" bIns="32255"/>
          <a:lstStyle>
            <a:lvl1pPr>
              <a:defRPr sz="1700" cap="all" spc="141" baseline="0"/>
            </a:lvl1pPr>
          </a:lstStyle>
          <a:p>
            <a:r>
              <a:rPr lang="en-US" dirty="0"/>
              <a:t>CLICK TO EDIT MASTER TITLE STYLE</a:t>
            </a:r>
            <a:endParaRPr lang="en-GB" dirty="0"/>
          </a:p>
        </p:txBody>
      </p:sp>
      <p:sp>
        <p:nvSpPr>
          <p:cNvPr id="14" name="Slide Number Placeholder 5"/>
          <p:cNvSpPr txBox="1">
            <a:spLocks/>
          </p:cNvSpPr>
          <p:nvPr userDrawn="1"/>
        </p:nvSpPr>
        <p:spPr>
          <a:xfrm>
            <a:off x="8724664" y="6164413"/>
            <a:ext cx="253993" cy="253993"/>
          </a:xfrm>
          <a:prstGeom prst="rect">
            <a:avLst/>
          </a:prstGeom>
        </p:spPr>
        <p:txBody>
          <a:bodyPr lIns="0" tIns="0" rIns="0" bIns="0" anchor="b" anchorCtr="0"/>
          <a:lstStyle>
            <a:defPPr>
              <a:defRPr lang="en-US"/>
            </a:defPPr>
            <a:lvl1pPr marL="0" algn="r" defTabSz="1088593" rtl="0" eaLnBrk="1" latinLnBrk="0" hangingPunct="1">
              <a:defRPr sz="1800" kern="1200">
                <a:solidFill>
                  <a:srgbClr val="504B4B"/>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a:lstStyle>
          <a:p>
            <a:pPr algn="l"/>
            <a:fld id="{50D661B8-B146-47DE-8215-AB5E127C97E8}" type="slidenum">
              <a:rPr lang="en-GB" sz="1300" smtClean="0"/>
              <a:pPr algn="l"/>
              <a:t>‹#›</a:t>
            </a:fld>
            <a:r>
              <a:rPr lang="en-GB" sz="1300" dirty="0"/>
              <a:t> </a:t>
            </a:r>
          </a:p>
        </p:txBody>
      </p:sp>
      <p:pic>
        <p:nvPicPr>
          <p:cNvPr id="15" name="Picture 14"/>
          <p:cNvPicPr>
            <a:picLocks noChangeAspect="1"/>
          </p:cNvPicPr>
          <p:nvPr userDrawn="1"/>
        </p:nvPicPr>
        <p:blipFill rotWithShape="1">
          <a:blip r:embed="rId2" cstate="print"/>
          <a:srcRect l="16686" t="66952" r="81038" b="7539"/>
          <a:stretch/>
        </p:blipFill>
        <p:spPr>
          <a:xfrm>
            <a:off x="8702665" y="525687"/>
            <a:ext cx="206444" cy="1266820"/>
          </a:xfrm>
          <a:prstGeom prst="rect">
            <a:avLst/>
          </a:prstGeom>
        </p:spPr>
      </p:pic>
      <p:cxnSp>
        <p:nvCxnSpPr>
          <p:cNvPr id="16" name="Straight Connector 15"/>
          <p:cNvCxnSpPr/>
          <p:nvPr userDrawn="1"/>
        </p:nvCxnSpPr>
        <p:spPr>
          <a:xfrm>
            <a:off x="8673866" y="6248231"/>
            <a:ext cx="0" cy="126997"/>
          </a:xfrm>
          <a:prstGeom prst="line">
            <a:avLst/>
          </a:prstGeom>
          <a:ln w="27305">
            <a:solidFill>
              <a:srgbClr val="00A5D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461579" y="547934"/>
            <a:ext cx="101597" cy="5867470"/>
            <a:chOff x="654224" y="776620"/>
            <a:chExt cx="126000" cy="8316324"/>
          </a:xfrm>
          <a:solidFill>
            <a:srgbClr val="EBE6DC"/>
          </a:solidFill>
        </p:grpSpPr>
        <p:sp>
          <p:nvSpPr>
            <p:cNvPr id="18" name="Rectangle 17"/>
            <p:cNvSpPr/>
            <p:nvPr/>
          </p:nvSpPr>
          <p:spPr>
            <a:xfrm>
              <a:off x="654224" y="776620"/>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654224" y="822894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654224" y="7297407"/>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54224" y="6365866"/>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654224" y="5434325"/>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654224" y="450278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654224" y="3571243"/>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654224" y="2639702"/>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654224" y="1708161"/>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58558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srcRect l="16686" t="66952" r="81038" b="7539"/>
          <a:stretch/>
        </p:blipFill>
        <p:spPr>
          <a:xfrm>
            <a:off x="8702665" y="525687"/>
            <a:ext cx="206444" cy="1266820"/>
          </a:xfrm>
          <a:prstGeom prst="rect">
            <a:avLst/>
          </a:prstGeom>
        </p:spPr>
      </p:pic>
      <p:sp>
        <p:nvSpPr>
          <p:cNvPr id="15" name="Title 14"/>
          <p:cNvSpPr>
            <a:spLocks noGrp="1"/>
          </p:cNvSpPr>
          <p:nvPr>
            <p:ph type="title" hasCustomPrompt="1"/>
          </p:nvPr>
        </p:nvSpPr>
        <p:spPr>
          <a:xfrm>
            <a:off x="617219" y="513066"/>
            <a:ext cx="7887316" cy="1325007"/>
          </a:xfrm>
          <a:prstGeom prst="rect">
            <a:avLst/>
          </a:prstGeom>
        </p:spPr>
        <p:txBody>
          <a:bodyPr lIns="64511" tIns="32255" rIns="64511" bIns="32255" anchor="t" anchorCtr="0">
            <a:noAutofit/>
          </a:bodyPr>
          <a:lstStyle>
            <a:lvl1pPr>
              <a:defRPr lang="en-GB" sz="1700" cap="all" spc="141" baseline="0"/>
            </a:lvl1pPr>
          </a:lstStyle>
          <a:p>
            <a:pPr marL="0" lvl="0" defTabSz="645109"/>
            <a:r>
              <a:rPr lang="en-US" dirty="0"/>
              <a:t>CLICK TO EDIT MASTER TITLE STYLE</a:t>
            </a:r>
            <a:endParaRPr lang="en-GB" dirty="0"/>
          </a:p>
        </p:txBody>
      </p:sp>
      <p:sp>
        <p:nvSpPr>
          <p:cNvPr id="17" name="Slide Number Placeholder 5"/>
          <p:cNvSpPr txBox="1">
            <a:spLocks/>
          </p:cNvSpPr>
          <p:nvPr userDrawn="1"/>
        </p:nvSpPr>
        <p:spPr>
          <a:xfrm>
            <a:off x="8724664" y="6164413"/>
            <a:ext cx="253993" cy="253993"/>
          </a:xfrm>
          <a:prstGeom prst="rect">
            <a:avLst/>
          </a:prstGeom>
        </p:spPr>
        <p:txBody>
          <a:bodyPr lIns="0" tIns="0" rIns="0" bIns="0" anchor="b" anchorCtr="0">
            <a:noAutofit/>
          </a:bodyPr>
          <a:lstStyle>
            <a:defPPr>
              <a:defRPr lang="en-US"/>
            </a:defPPr>
            <a:lvl1pPr marL="0" algn="r" defTabSz="1088593" rtl="0" eaLnBrk="1" latinLnBrk="0" hangingPunct="1">
              <a:defRPr sz="1800" kern="1200">
                <a:solidFill>
                  <a:srgbClr val="504B4B"/>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a:lstStyle>
          <a:p>
            <a:pPr algn="l"/>
            <a:fld id="{50D661B8-B146-47DE-8215-AB5E127C97E8}" type="slidenum">
              <a:rPr lang="en-GB" sz="1300" smtClean="0"/>
              <a:pPr algn="l"/>
              <a:t>‹#›</a:t>
            </a:fld>
            <a:r>
              <a:rPr lang="en-GB" sz="1300" dirty="0"/>
              <a:t> </a:t>
            </a:r>
          </a:p>
        </p:txBody>
      </p:sp>
      <p:sp>
        <p:nvSpPr>
          <p:cNvPr id="19" name="Table Placeholder 18"/>
          <p:cNvSpPr>
            <a:spLocks noGrp="1"/>
          </p:cNvSpPr>
          <p:nvPr>
            <p:ph type="tbl" sz="quarter" idx="10"/>
          </p:nvPr>
        </p:nvSpPr>
        <p:spPr>
          <a:xfrm>
            <a:off x="617142" y="1862626"/>
            <a:ext cx="7887316" cy="4552959"/>
          </a:xfrm>
          <a:prstGeom prst="rect">
            <a:avLst/>
          </a:prstGeom>
        </p:spPr>
        <p:txBody>
          <a:bodyPr lIns="64511" tIns="32255" rIns="64511" bIns="32255">
            <a:noAutofit/>
          </a:bodyPr>
          <a:lstStyle/>
          <a:p>
            <a:endParaRPr lang="en-GB" dirty="0"/>
          </a:p>
        </p:txBody>
      </p:sp>
      <p:cxnSp>
        <p:nvCxnSpPr>
          <p:cNvPr id="18" name="Straight Connector 17"/>
          <p:cNvCxnSpPr/>
          <p:nvPr userDrawn="1"/>
        </p:nvCxnSpPr>
        <p:spPr>
          <a:xfrm>
            <a:off x="8673866" y="6248231"/>
            <a:ext cx="0" cy="126997"/>
          </a:xfrm>
          <a:prstGeom prst="line">
            <a:avLst/>
          </a:prstGeom>
          <a:ln w="27305">
            <a:solidFill>
              <a:srgbClr val="00A5D2"/>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461579" y="547934"/>
            <a:ext cx="101597" cy="5867470"/>
            <a:chOff x="654224" y="776620"/>
            <a:chExt cx="126000" cy="8316324"/>
          </a:xfrm>
          <a:solidFill>
            <a:srgbClr val="EBE6DC"/>
          </a:solidFill>
        </p:grpSpPr>
        <p:sp>
          <p:nvSpPr>
            <p:cNvPr id="21" name="Rectangle 20"/>
            <p:cNvSpPr/>
            <p:nvPr/>
          </p:nvSpPr>
          <p:spPr>
            <a:xfrm>
              <a:off x="654224" y="776620"/>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Rectangle 21"/>
            <p:cNvSpPr/>
            <p:nvPr/>
          </p:nvSpPr>
          <p:spPr>
            <a:xfrm>
              <a:off x="654224" y="822894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3" name="Rectangle 22"/>
            <p:cNvSpPr/>
            <p:nvPr/>
          </p:nvSpPr>
          <p:spPr>
            <a:xfrm>
              <a:off x="654224" y="7297407"/>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4" name="Rectangle 23"/>
            <p:cNvSpPr/>
            <p:nvPr/>
          </p:nvSpPr>
          <p:spPr>
            <a:xfrm>
              <a:off x="654224" y="6365866"/>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Rectangle 24"/>
            <p:cNvSpPr/>
            <p:nvPr/>
          </p:nvSpPr>
          <p:spPr>
            <a:xfrm>
              <a:off x="654224" y="5434325"/>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Rectangle 25"/>
            <p:cNvSpPr/>
            <p:nvPr/>
          </p:nvSpPr>
          <p:spPr>
            <a:xfrm>
              <a:off x="654224" y="450278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Rectangle 26"/>
            <p:cNvSpPr/>
            <p:nvPr/>
          </p:nvSpPr>
          <p:spPr>
            <a:xfrm>
              <a:off x="654224" y="3571243"/>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Rectangle 27"/>
            <p:cNvSpPr/>
            <p:nvPr/>
          </p:nvSpPr>
          <p:spPr>
            <a:xfrm>
              <a:off x="654224" y="2639702"/>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Rectangle 28"/>
            <p:cNvSpPr/>
            <p:nvPr/>
          </p:nvSpPr>
          <p:spPr>
            <a:xfrm>
              <a:off x="654224" y="1708161"/>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spTree>
    <p:extLst>
      <p:ext uri="{BB962C8B-B14F-4D97-AF65-F5344CB8AC3E}">
        <p14:creationId xmlns:p14="http://schemas.microsoft.com/office/powerpoint/2010/main" val="278764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4" name="Rectangle 3"/>
          <p:cNvSpPr/>
          <p:nvPr userDrawn="1"/>
        </p:nvSpPr>
        <p:spPr>
          <a:xfrm>
            <a:off x="267737" y="1860471"/>
            <a:ext cx="8638307" cy="4719720"/>
          </a:xfrm>
          <a:prstGeom prst="rect">
            <a:avLst/>
          </a:prstGeom>
          <a:solidFill>
            <a:srgbClr val="50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r>
              <a:rPr lang="en-GB" sz="2600" b="1" dirty="0"/>
              <a:t> 	</a:t>
            </a:r>
          </a:p>
        </p:txBody>
      </p:sp>
      <p:grpSp>
        <p:nvGrpSpPr>
          <p:cNvPr id="5" name="Group 4"/>
          <p:cNvGrpSpPr/>
          <p:nvPr userDrawn="1"/>
        </p:nvGrpSpPr>
        <p:grpSpPr>
          <a:xfrm>
            <a:off x="461579" y="547934"/>
            <a:ext cx="101597" cy="5867470"/>
            <a:chOff x="654224" y="776620"/>
            <a:chExt cx="126000" cy="8316324"/>
          </a:xfrm>
        </p:grpSpPr>
        <p:sp>
          <p:nvSpPr>
            <p:cNvPr id="6" name="Rectangle 5"/>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 name="Rectangle 6"/>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Rectangle 7"/>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Rectangle 8"/>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Rectangle 9"/>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Rectangle 10"/>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Rectangle 11"/>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83" y="1858053"/>
            <a:ext cx="537620" cy="3505282"/>
          </a:xfrm>
          <a:prstGeom prst="rect">
            <a:avLst/>
          </a:prstGeom>
        </p:spPr>
      </p:pic>
      <p:sp>
        <p:nvSpPr>
          <p:cNvPr id="16" name="Title 1"/>
          <p:cNvSpPr>
            <a:spLocks noGrp="1"/>
          </p:cNvSpPr>
          <p:nvPr>
            <p:ph type="ctrTitle"/>
          </p:nvPr>
        </p:nvSpPr>
        <p:spPr>
          <a:xfrm>
            <a:off x="617203" y="3769689"/>
            <a:ext cx="6349829" cy="2387600"/>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17" name="Subtitle 2"/>
          <p:cNvSpPr>
            <a:spLocks noGrp="1"/>
          </p:cNvSpPr>
          <p:nvPr>
            <p:ph type="subTitle" idx="1" hasCustomPrompt="1"/>
          </p:nvPr>
        </p:nvSpPr>
        <p:spPr>
          <a:xfrm>
            <a:off x="617203" y="513067"/>
            <a:ext cx="7619794" cy="504160"/>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00A5D2"/>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a:t>
            </a:r>
            <a:br>
              <a:rPr lang="en-US" dirty="0"/>
            </a:br>
            <a:r>
              <a:rPr lang="en-US" dirty="0"/>
              <a:t>AND / OR PRESENTATER NAME</a:t>
            </a:r>
          </a:p>
        </p:txBody>
      </p:sp>
      <p:sp>
        <p:nvSpPr>
          <p:cNvPr id="18" name="Text Placeholder 2"/>
          <p:cNvSpPr>
            <a:spLocks noGrp="1"/>
          </p:cNvSpPr>
          <p:nvPr>
            <p:ph type="body" idx="10" hasCustomPrompt="1"/>
          </p:nvPr>
        </p:nvSpPr>
        <p:spPr>
          <a:xfrm>
            <a:off x="617203" y="955153"/>
            <a:ext cx="7619794" cy="253993"/>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DATE</a:t>
            </a:r>
          </a:p>
        </p:txBody>
      </p:sp>
    </p:spTree>
    <p:extLst>
      <p:ext uri="{BB962C8B-B14F-4D97-AF65-F5344CB8AC3E}">
        <p14:creationId xmlns:p14="http://schemas.microsoft.com/office/powerpoint/2010/main" val="3232640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2+ pic)">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266693" y="1861770"/>
            <a:ext cx="8638862" cy="4719192"/>
          </a:xfrm>
          <a:prstGeom prst="rect">
            <a:avLst/>
          </a:prstGeom>
        </p:spPr>
        <p:txBody>
          <a:bodyPr lIns="64511" tIns="32255" rIns="64511" bIns="32255">
            <a:noAutofit/>
          </a:bodyPr>
          <a:lstStyle/>
          <a:p>
            <a:endParaRPr lang="en-GB" dirty="0"/>
          </a:p>
        </p:txBody>
      </p:sp>
      <p:grpSp>
        <p:nvGrpSpPr>
          <p:cNvPr id="5" name="Group 4"/>
          <p:cNvGrpSpPr/>
          <p:nvPr userDrawn="1"/>
        </p:nvGrpSpPr>
        <p:grpSpPr>
          <a:xfrm>
            <a:off x="461579" y="547934"/>
            <a:ext cx="101597" cy="5867470"/>
            <a:chOff x="654224" y="776620"/>
            <a:chExt cx="126000" cy="8316324"/>
          </a:xfrm>
        </p:grpSpPr>
        <p:sp>
          <p:nvSpPr>
            <p:cNvPr id="6" name="Rectangle 5"/>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 name="Rectangle 6"/>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Rectangle 7"/>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Rectangle 8"/>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Rectangle 9"/>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Rectangle 10"/>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Rectangle 11"/>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83" y="1858053"/>
            <a:ext cx="537620" cy="3505282"/>
          </a:xfrm>
          <a:prstGeom prst="rect">
            <a:avLst/>
          </a:prstGeom>
        </p:spPr>
      </p:pic>
      <p:sp>
        <p:nvSpPr>
          <p:cNvPr id="16" name="Title 1"/>
          <p:cNvSpPr>
            <a:spLocks noGrp="1"/>
          </p:cNvSpPr>
          <p:nvPr>
            <p:ph type="ctrTitle"/>
          </p:nvPr>
        </p:nvSpPr>
        <p:spPr>
          <a:xfrm>
            <a:off x="617203" y="3769689"/>
            <a:ext cx="6349829" cy="2387600"/>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17" name="Subtitle 2"/>
          <p:cNvSpPr>
            <a:spLocks noGrp="1"/>
          </p:cNvSpPr>
          <p:nvPr>
            <p:ph type="subTitle" idx="1" hasCustomPrompt="1"/>
          </p:nvPr>
        </p:nvSpPr>
        <p:spPr>
          <a:xfrm>
            <a:off x="617203" y="513067"/>
            <a:ext cx="7619794" cy="504160"/>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00A5D2"/>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a:t>
            </a:r>
            <a:br>
              <a:rPr lang="en-US" dirty="0"/>
            </a:br>
            <a:r>
              <a:rPr lang="en-US" dirty="0"/>
              <a:t>AND / OR PRESENTATER NAME</a:t>
            </a:r>
          </a:p>
        </p:txBody>
      </p:sp>
      <p:sp>
        <p:nvSpPr>
          <p:cNvPr id="18" name="Text Placeholder 2"/>
          <p:cNvSpPr>
            <a:spLocks noGrp="1"/>
          </p:cNvSpPr>
          <p:nvPr>
            <p:ph type="body" idx="10" hasCustomPrompt="1"/>
          </p:nvPr>
        </p:nvSpPr>
        <p:spPr>
          <a:xfrm>
            <a:off x="617203" y="955153"/>
            <a:ext cx="7619794" cy="253993"/>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DATE</a:t>
            </a:r>
          </a:p>
        </p:txBody>
      </p:sp>
    </p:spTree>
    <p:extLst>
      <p:ext uri="{BB962C8B-B14F-4D97-AF65-F5344CB8AC3E}">
        <p14:creationId xmlns:p14="http://schemas.microsoft.com/office/powerpoint/2010/main" val="302608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4" name="Rectangle 3"/>
          <p:cNvSpPr/>
          <p:nvPr userDrawn="1"/>
        </p:nvSpPr>
        <p:spPr>
          <a:xfrm>
            <a:off x="267737" y="2519642"/>
            <a:ext cx="8638307" cy="4060549"/>
          </a:xfrm>
          <a:prstGeom prst="rect">
            <a:avLst/>
          </a:prstGeom>
          <a:solidFill>
            <a:srgbClr val="50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r>
              <a:rPr lang="en-GB" sz="2600" b="1" dirty="0"/>
              <a:t> 	</a:t>
            </a:r>
          </a:p>
        </p:txBody>
      </p:sp>
      <p:grpSp>
        <p:nvGrpSpPr>
          <p:cNvPr id="5" name="Group 4"/>
          <p:cNvGrpSpPr/>
          <p:nvPr userDrawn="1"/>
        </p:nvGrpSpPr>
        <p:grpSpPr>
          <a:xfrm>
            <a:off x="461579" y="547934"/>
            <a:ext cx="101597" cy="5867470"/>
            <a:chOff x="654224" y="776620"/>
            <a:chExt cx="126000" cy="8316324"/>
          </a:xfrm>
        </p:grpSpPr>
        <p:sp>
          <p:nvSpPr>
            <p:cNvPr id="6" name="Rectangle 5"/>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 name="Rectangle 6"/>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Rectangle 7"/>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Rectangle 8"/>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Rectangle 9"/>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Rectangle 10"/>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Rectangle 11"/>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83" y="2519639"/>
            <a:ext cx="537593" cy="3505105"/>
          </a:xfrm>
          <a:prstGeom prst="rect">
            <a:avLst/>
          </a:prstGeom>
        </p:spPr>
      </p:pic>
      <p:sp>
        <p:nvSpPr>
          <p:cNvPr id="16" name="Title 1"/>
          <p:cNvSpPr>
            <a:spLocks noGrp="1"/>
          </p:cNvSpPr>
          <p:nvPr>
            <p:ph type="ctrTitle"/>
          </p:nvPr>
        </p:nvSpPr>
        <p:spPr>
          <a:xfrm>
            <a:off x="617203" y="4391541"/>
            <a:ext cx="6349829" cy="2031945"/>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17" name="Subtitle 2"/>
          <p:cNvSpPr>
            <a:spLocks noGrp="1"/>
          </p:cNvSpPr>
          <p:nvPr>
            <p:ph type="subTitle" idx="1" hasCustomPrompt="1"/>
          </p:nvPr>
        </p:nvSpPr>
        <p:spPr>
          <a:xfrm>
            <a:off x="617203" y="513066"/>
            <a:ext cx="7619794" cy="282292"/>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504B4B"/>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 AND / OR PRESENTATER NAME</a:t>
            </a:r>
          </a:p>
        </p:txBody>
      </p:sp>
      <p:sp>
        <p:nvSpPr>
          <p:cNvPr id="18" name="Text Placeholder 2"/>
          <p:cNvSpPr>
            <a:spLocks noGrp="1"/>
          </p:cNvSpPr>
          <p:nvPr>
            <p:ph type="body" idx="10" hasCustomPrompt="1"/>
          </p:nvPr>
        </p:nvSpPr>
        <p:spPr>
          <a:xfrm>
            <a:off x="617203" y="817858"/>
            <a:ext cx="7619794" cy="218434"/>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IN ASSOCIATION WITH:</a:t>
            </a:r>
          </a:p>
        </p:txBody>
      </p:sp>
    </p:spTree>
    <p:extLst>
      <p:ext uri="{BB962C8B-B14F-4D97-AF65-F5344CB8AC3E}">
        <p14:creationId xmlns:p14="http://schemas.microsoft.com/office/powerpoint/2010/main" val="1927617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10" name="Rectangle 9"/>
          <p:cNvSpPr/>
          <p:nvPr userDrawn="1"/>
        </p:nvSpPr>
        <p:spPr>
          <a:xfrm>
            <a:off x="267737" y="547934"/>
            <a:ext cx="8638307" cy="3895764"/>
          </a:xfrm>
          <a:prstGeom prst="rect">
            <a:avLst/>
          </a:prstGeom>
          <a:solidFill>
            <a:srgbClr val="50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endParaRPr lang="en-GB" sz="2600" b="1" dirty="0"/>
          </a:p>
        </p:txBody>
      </p:sp>
      <p:grpSp>
        <p:nvGrpSpPr>
          <p:cNvPr id="11" name="Group 10"/>
          <p:cNvGrpSpPr/>
          <p:nvPr userDrawn="1"/>
        </p:nvGrpSpPr>
        <p:grpSpPr>
          <a:xfrm>
            <a:off x="461579" y="547934"/>
            <a:ext cx="101597" cy="5867470"/>
            <a:chOff x="654224" y="776620"/>
            <a:chExt cx="126000" cy="8316324"/>
          </a:xfrm>
        </p:grpSpPr>
        <p:sp>
          <p:nvSpPr>
            <p:cNvPr id="12" name="Rectangle 11"/>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5" name="Rectangle 14"/>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6" name="Rectangle 15"/>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Rectangle 16"/>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8" name="Rectangle 17"/>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9" name="Rectangle 18"/>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0" name="Rectangle 19"/>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sp>
        <p:nvSpPr>
          <p:cNvPr id="2" name="Title 1"/>
          <p:cNvSpPr>
            <a:spLocks noGrp="1"/>
          </p:cNvSpPr>
          <p:nvPr>
            <p:ph type="ctrTitle"/>
          </p:nvPr>
        </p:nvSpPr>
        <p:spPr>
          <a:xfrm>
            <a:off x="617203" y="2418015"/>
            <a:ext cx="6349829" cy="2387600"/>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3" name="Subtitle 2"/>
          <p:cNvSpPr>
            <a:spLocks noGrp="1"/>
          </p:cNvSpPr>
          <p:nvPr>
            <p:ph type="subTitle" idx="1" hasCustomPrompt="1"/>
          </p:nvPr>
        </p:nvSpPr>
        <p:spPr>
          <a:xfrm>
            <a:off x="617203" y="5079863"/>
            <a:ext cx="7619794" cy="330191"/>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504B4B"/>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 AND / OR PRESENTATER NAME</a:t>
            </a:r>
          </a:p>
        </p:txBody>
      </p:sp>
      <p:sp>
        <p:nvSpPr>
          <p:cNvPr id="39" name="Text Placeholder 2"/>
          <p:cNvSpPr>
            <a:spLocks noGrp="1"/>
          </p:cNvSpPr>
          <p:nvPr>
            <p:ph type="body" idx="10" hasCustomPrompt="1"/>
          </p:nvPr>
        </p:nvSpPr>
        <p:spPr>
          <a:xfrm>
            <a:off x="617203" y="5384654"/>
            <a:ext cx="7619794" cy="218434"/>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IN ASSOCIATION WITH:</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83" y="539713"/>
            <a:ext cx="537593" cy="3505105"/>
          </a:xfrm>
          <a:prstGeom prst="rect">
            <a:avLst/>
          </a:prstGeom>
        </p:spPr>
      </p:pic>
    </p:spTree>
    <p:extLst>
      <p:ext uri="{BB962C8B-B14F-4D97-AF65-F5344CB8AC3E}">
        <p14:creationId xmlns:p14="http://schemas.microsoft.com/office/powerpoint/2010/main" val="27456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Rectangle 3"/>
          <p:cNvSpPr/>
          <p:nvPr userDrawn="1"/>
        </p:nvSpPr>
        <p:spPr>
          <a:xfrm>
            <a:off x="267737" y="2519642"/>
            <a:ext cx="8638307" cy="4060549"/>
          </a:xfrm>
          <a:prstGeom prst="rect">
            <a:avLst/>
          </a:prstGeom>
          <a:solidFill>
            <a:srgbClr val="50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r>
              <a:rPr lang="en-GB" sz="2600" b="1" dirty="0"/>
              <a:t> 	</a:t>
            </a:r>
          </a:p>
        </p:txBody>
      </p:sp>
      <p:grpSp>
        <p:nvGrpSpPr>
          <p:cNvPr id="5" name="Group 4"/>
          <p:cNvGrpSpPr/>
          <p:nvPr userDrawn="1"/>
        </p:nvGrpSpPr>
        <p:grpSpPr>
          <a:xfrm>
            <a:off x="461579" y="547934"/>
            <a:ext cx="101597" cy="5867470"/>
            <a:chOff x="654224" y="776620"/>
            <a:chExt cx="126000" cy="8316324"/>
          </a:xfrm>
        </p:grpSpPr>
        <p:sp>
          <p:nvSpPr>
            <p:cNvPr id="6" name="Rectangle 5"/>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 name="Rectangle 6"/>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Rectangle 7"/>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Rectangle 8"/>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Rectangle 9"/>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Rectangle 10"/>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Rectangle 11"/>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7781" y="2519639"/>
            <a:ext cx="362291" cy="2362136"/>
          </a:xfrm>
          <a:prstGeom prst="rect">
            <a:avLst/>
          </a:prstGeom>
        </p:spPr>
      </p:pic>
      <p:sp>
        <p:nvSpPr>
          <p:cNvPr id="16" name="Title 1"/>
          <p:cNvSpPr>
            <a:spLocks noGrp="1"/>
          </p:cNvSpPr>
          <p:nvPr>
            <p:ph type="ctrTitle"/>
          </p:nvPr>
        </p:nvSpPr>
        <p:spPr>
          <a:xfrm>
            <a:off x="617203" y="3733699"/>
            <a:ext cx="6349829" cy="2669005"/>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17" name="Subtitle 2"/>
          <p:cNvSpPr>
            <a:spLocks noGrp="1"/>
          </p:cNvSpPr>
          <p:nvPr>
            <p:ph type="subTitle" idx="1" hasCustomPrompt="1"/>
          </p:nvPr>
        </p:nvSpPr>
        <p:spPr>
          <a:xfrm>
            <a:off x="617203" y="513066"/>
            <a:ext cx="7619794" cy="282292"/>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504B4B"/>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 AND / OR PRESENTATER NAME</a:t>
            </a:r>
          </a:p>
        </p:txBody>
      </p:sp>
      <p:sp>
        <p:nvSpPr>
          <p:cNvPr id="18" name="Text Placeholder 2"/>
          <p:cNvSpPr>
            <a:spLocks noGrp="1"/>
          </p:cNvSpPr>
          <p:nvPr>
            <p:ph type="body" idx="10" hasCustomPrompt="1"/>
          </p:nvPr>
        </p:nvSpPr>
        <p:spPr>
          <a:xfrm>
            <a:off x="617203" y="817858"/>
            <a:ext cx="7619794" cy="218434"/>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IN ASSOCIATION WITH:</a:t>
            </a:r>
          </a:p>
        </p:txBody>
      </p:sp>
    </p:spTree>
    <p:extLst>
      <p:ext uri="{BB962C8B-B14F-4D97-AF65-F5344CB8AC3E}">
        <p14:creationId xmlns:p14="http://schemas.microsoft.com/office/powerpoint/2010/main" val="1851883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 6)">
    <p:spTree>
      <p:nvGrpSpPr>
        <p:cNvPr id="1" name=""/>
        <p:cNvGrpSpPr/>
        <p:nvPr/>
      </p:nvGrpSpPr>
      <p:grpSpPr>
        <a:xfrm>
          <a:off x="0" y="0"/>
          <a:ext cx="0" cy="0"/>
          <a:chOff x="0" y="0"/>
          <a:chExt cx="0" cy="0"/>
        </a:xfrm>
      </p:grpSpPr>
      <p:sp>
        <p:nvSpPr>
          <p:cNvPr id="10" name="Rectangle 9"/>
          <p:cNvSpPr/>
          <p:nvPr userDrawn="1"/>
        </p:nvSpPr>
        <p:spPr>
          <a:xfrm>
            <a:off x="267737" y="547934"/>
            <a:ext cx="8638307" cy="3895764"/>
          </a:xfrm>
          <a:prstGeom prst="rect">
            <a:avLst/>
          </a:prstGeom>
          <a:solidFill>
            <a:srgbClr val="504B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endParaRPr lang="en-GB" sz="2600" b="1" dirty="0"/>
          </a:p>
        </p:txBody>
      </p:sp>
      <p:grpSp>
        <p:nvGrpSpPr>
          <p:cNvPr id="11" name="Group 10"/>
          <p:cNvGrpSpPr/>
          <p:nvPr userDrawn="1"/>
        </p:nvGrpSpPr>
        <p:grpSpPr>
          <a:xfrm>
            <a:off x="461579" y="547934"/>
            <a:ext cx="101597" cy="5867470"/>
            <a:chOff x="654224" y="776620"/>
            <a:chExt cx="126000" cy="8316324"/>
          </a:xfrm>
        </p:grpSpPr>
        <p:sp>
          <p:nvSpPr>
            <p:cNvPr id="12" name="Rectangle 11"/>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5" name="Rectangle 14"/>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6" name="Rectangle 15"/>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Rectangle 16"/>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8" name="Rectangle 17"/>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9" name="Rectangle 18"/>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0" name="Rectangle 19"/>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sp>
        <p:nvSpPr>
          <p:cNvPr id="2" name="Title 1"/>
          <p:cNvSpPr>
            <a:spLocks noGrp="1"/>
          </p:cNvSpPr>
          <p:nvPr>
            <p:ph type="ctrTitle"/>
          </p:nvPr>
        </p:nvSpPr>
        <p:spPr>
          <a:xfrm>
            <a:off x="617203" y="1760173"/>
            <a:ext cx="6349829" cy="2387600"/>
          </a:xfrm>
          <a:prstGeom prst="rect">
            <a:avLst/>
          </a:prstGeom>
        </p:spPr>
        <p:txBody>
          <a:bodyPr lIns="64511" tIns="32255" rIns="64511" bIns="32255" anchor="t" anchorCtr="0">
            <a:noAutofit/>
          </a:bodyPr>
          <a:lstStyle>
            <a:lvl1pPr algn="l">
              <a:lnSpc>
                <a:spcPts val="4233"/>
              </a:lnSpc>
              <a:defRPr sz="4000" b="0">
                <a:solidFill>
                  <a:srgbClr val="EBE6DC"/>
                </a:solidFill>
                <a:latin typeface="+mn-lt"/>
              </a:defRPr>
            </a:lvl1pPr>
          </a:lstStyle>
          <a:p>
            <a:r>
              <a:rPr lang="en-US" dirty="0"/>
              <a:t>Click to edit Master title style</a:t>
            </a:r>
          </a:p>
        </p:txBody>
      </p:sp>
      <p:sp>
        <p:nvSpPr>
          <p:cNvPr id="3" name="Subtitle 2"/>
          <p:cNvSpPr>
            <a:spLocks noGrp="1"/>
          </p:cNvSpPr>
          <p:nvPr>
            <p:ph type="subTitle" idx="1" hasCustomPrompt="1"/>
          </p:nvPr>
        </p:nvSpPr>
        <p:spPr>
          <a:xfrm>
            <a:off x="617203" y="5079863"/>
            <a:ext cx="7619794" cy="330191"/>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504B4B"/>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PRESENTATION TYPE AND / OR PRESENTATER NAME</a:t>
            </a:r>
          </a:p>
        </p:txBody>
      </p:sp>
      <p:sp>
        <p:nvSpPr>
          <p:cNvPr id="39" name="Text Placeholder 2"/>
          <p:cNvSpPr>
            <a:spLocks noGrp="1"/>
          </p:cNvSpPr>
          <p:nvPr>
            <p:ph type="body" idx="10" hasCustomPrompt="1"/>
          </p:nvPr>
        </p:nvSpPr>
        <p:spPr>
          <a:xfrm>
            <a:off x="617203" y="5384654"/>
            <a:ext cx="7619794" cy="218434"/>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IN ASSOCIATION WITH:</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7781" y="539713"/>
            <a:ext cx="362291" cy="2362136"/>
          </a:xfrm>
          <a:prstGeom prst="rect">
            <a:avLst/>
          </a:prstGeom>
        </p:spPr>
      </p:pic>
    </p:spTree>
    <p:extLst>
      <p:ext uri="{BB962C8B-B14F-4D97-AF65-F5344CB8AC3E}">
        <p14:creationId xmlns:p14="http://schemas.microsoft.com/office/powerpoint/2010/main" val="3819230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3"/>
          <p:cNvSpPr/>
          <p:nvPr userDrawn="1"/>
        </p:nvSpPr>
        <p:spPr>
          <a:xfrm>
            <a:off x="267737" y="1860471"/>
            <a:ext cx="8638307" cy="4719720"/>
          </a:xfrm>
          <a:prstGeom prst="rect">
            <a:avLst/>
          </a:prstGeom>
          <a:solidFill>
            <a:srgbClr val="EBE6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749" tIns="45874" rIns="91749" bIns="45874" numCol="1" spcCol="0" rtlCol="0" fromWordArt="0" anchor="ctr" anchorCtr="0" forceAA="0" compatLnSpc="1">
            <a:prstTxWarp prst="textNoShape">
              <a:avLst/>
            </a:prstTxWarp>
            <a:noAutofit/>
          </a:bodyPr>
          <a:lstStyle/>
          <a:p>
            <a:pPr algn="ctr"/>
            <a:r>
              <a:rPr lang="en-GB" sz="2600" b="1" dirty="0"/>
              <a:t> 	</a:t>
            </a:r>
          </a:p>
        </p:txBody>
      </p:sp>
      <p:grpSp>
        <p:nvGrpSpPr>
          <p:cNvPr id="5" name="Group 4"/>
          <p:cNvGrpSpPr/>
          <p:nvPr userDrawn="1"/>
        </p:nvGrpSpPr>
        <p:grpSpPr>
          <a:xfrm>
            <a:off x="461579" y="547934"/>
            <a:ext cx="101597" cy="5867470"/>
            <a:chOff x="654224" y="776620"/>
            <a:chExt cx="126000" cy="8316324"/>
          </a:xfrm>
        </p:grpSpPr>
        <p:sp>
          <p:nvSpPr>
            <p:cNvPr id="6" name="Rectangle 5"/>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 name="Rectangle 6"/>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Rectangle 7"/>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Rectangle 8"/>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Rectangle 9"/>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Rectangle 10"/>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Rectangle 11"/>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pic>
        <p:nvPicPr>
          <p:cNvPr id="15" name="Picture 14"/>
          <p:cNvPicPr>
            <a:picLocks noChangeAspect="1"/>
          </p:cNvPicPr>
          <p:nvPr userDrawn="1"/>
        </p:nvPicPr>
        <p:blipFill>
          <a:blip r:embed="rId2" cstate="print"/>
          <a:stretch>
            <a:fillRect/>
          </a:stretch>
        </p:blipFill>
        <p:spPr>
          <a:xfrm>
            <a:off x="8127781" y="1858053"/>
            <a:ext cx="362079" cy="2362136"/>
          </a:xfrm>
          <a:prstGeom prst="rect">
            <a:avLst/>
          </a:prstGeom>
        </p:spPr>
      </p:pic>
      <p:sp>
        <p:nvSpPr>
          <p:cNvPr id="16" name="Title 1"/>
          <p:cNvSpPr>
            <a:spLocks noGrp="1"/>
          </p:cNvSpPr>
          <p:nvPr>
            <p:ph type="ctrTitle"/>
          </p:nvPr>
        </p:nvSpPr>
        <p:spPr>
          <a:xfrm>
            <a:off x="617203" y="3157912"/>
            <a:ext cx="6349829" cy="2387600"/>
          </a:xfrm>
          <a:prstGeom prst="rect">
            <a:avLst/>
          </a:prstGeom>
        </p:spPr>
        <p:txBody>
          <a:bodyPr lIns="64511" tIns="32255" rIns="64511" bIns="32255" anchor="t" anchorCtr="0">
            <a:noAutofit/>
          </a:bodyPr>
          <a:lstStyle>
            <a:lvl1pPr algn="l">
              <a:lnSpc>
                <a:spcPts val="4233"/>
              </a:lnSpc>
              <a:defRPr sz="4000" b="0">
                <a:solidFill>
                  <a:srgbClr val="504B4B"/>
                </a:solidFill>
                <a:latin typeface="+mn-lt"/>
              </a:defRPr>
            </a:lvl1pPr>
          </a:lstStyle>
          <a:p>
            <a:r>
              <a:rPr lang="en-US" dirty="0"/>
              <a:t>Click to edit Master title style</a:t>
            </a:r>
          </a:p>
        </p:txBody>
      </p:sp>
      <p:sp>
        <p:nvSpPr>
          <p:cNvPr id="17" name="Subtitle 2"/>
          <p:cNvSpPr>
            <a:spLocks noGrp="1"/>
          </p:cNvSpPr>
          <p:nvPr>
            <p:ph type="subTitle" idx="1" hasCustomPrompt="1"/>
          </p:nvPr>
        </p:nvSpPr>
        <p:spPr>
          <a:xfrm>
            <a:off x="617203" y="513066"/>
            <a:ext cx="7886487" cy="282292"/>
          </a:xfrm>
          <a:prstGeom prst="rect">
            <a:avLst/>
          </a:prstGeom>
        </p:spPr>
        <p:txBody>
          <a:bodyPr lIns="64511" tIns="32255" rIns="64511" bIns="32255" anchor="t" anchorCtr="0">
            <a:noAutofit/>
          </a:bodyPr>
          <a:lstStyle>
            <a:lvl1pPr marL="0" indent="0" algn="l">
              <a:lnSpc>
                <a:spcPts val="1693"/>
              </a:lnSpc>
              <a:spcBef>
                <a:spcPts val="0"/>
              </a:spcBef>
              <a:buNone/>
              <a:defRPr sz="1700" b="1" cap="all" spc="141" baseline="0">
                <a:solidFill>
                  <a:srgbClr val="00A5D2"/>
                </a:solidFill>
                <a:latin typeface="+mn-lt"/>
              </a:defRPr>
            </a:lvl1pPr>
            <a:lvl2pPr marL="457189" indent="0" algn="ctr">
              <a:buNone/>
              <a:defRPr sz="2000"/>
            </a:lvl2pPr>
            <a:lvl3pPr marL="914378" indent="0" algn="ctr">
              <a:buNone/>
              <a:defRPr sz="1800"/>
            </a:lvl3pPr>
            <a:lvl4pPr marL="1371567" indent="0" algn="ctr">
              <a:buNone/>
              <a:defRPr sz="1600"/>
            </a:lvl4pPr>
            <a:lvl5pPr marL="1828755" indent="0" algn="ctr">
              <a:buNone/>
              <a:defRPr sz="1600"/>
            </a:lvl5pPr>
            <a:lvl6pPr marL="2285944" indent="0" algn="ctr">
              <a:buNone/>
              <a:defRPr sz="1600"/>
            </a:lvl6pPr>
            <a:lvl7pPr marL="2743134" indent="0" algn="ctr">
              <a:buNone/>
              <a:defRPr sz="1600"/>
            </a:lvl7pPr>
            <a:lvl8pPr marL="3200322" indent="0" algn="ctr">
              <a:buNone/>
              <a:defRPr sz="1600"/>
            </a:lvl8pPr>
            <a:lvl9pPr marL="3657511" indent="0" algn="ctr">
              <a:buNone/>
              <a:defRPr sz="1600"/>
            </a:lvl9pPr>
          </a:lstStyle>
          <a:p>
            <a:r>
              <a:rPr lang="en-US" dirty="0"/>
              <a:t>SECTION 0</a:t>
            </a:r>
          </a:p>
        </p:txBody>
      </p:sp>
      <p:sp>
        <p:nvSpPr>
          <p:cNvPr id="18" name="Text Placeholder 2"/>
          <p:cNvSpPr>
            <a:spLocks noGrp="1"/>
          </p:cNvSpPr>
          <p:nvPr>
            <p:ph type="body" idx="10" hasCustomPrompt="1"/>
          </p:nvPr>
        </p:nvSpPr>
        <p:spPr>
          <a:xfrm>
            <a:off x="617203" y="817858"/>
            <a:ext cx="7886487" cy="217751"/>
          </a:xfrm>
          <a:prstGeom prst="rect">
            <a:avLst/>
          </a:prstGeom>
        </p:spPr>
        <p:txBody>
          <a:bodyPr lIns="64511" tIns="0" rIns="64511" bIns="0" anchor="b" anchorCtr="0">
            <a:noAutofit/>
          </a:bodyPr>
          <a:lstStyle>
            <a:lvl1pPr marL="0" indent="0">
              <a:buNone/>
              <a:defRPr sz="1700" b="0" cap="all" spc="141" baseline="0">
                <a:solidFill>
                  <a:srgbClr val="504B4B"/>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5" indent="0">
              <a:buNone/>
              <a:defRPr sz="1600">
                <a:solidFill>
                  <a:schemeClr val="tx1">
                    <a:tint val="75000"/>
                  </a:schemeClr>
                </a:solidFill>
              </a:defRPr>
            </a:lvl5pPr>
            <a:lvl6pPr marL="2285944" indent="0">
              <a:buNone/>
              <a:defRPr sz="1600">
                <a:solidFill>
                  <a:schemeClr val="tx1">
                    <a:tint val="75000"/>
                  </a:schemeClr>
                </a:solidFill>
              </a:defRPr>
            </a:lvl6pPr>
            <a:lvl7pPr marL="2743134"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dirty="0"/>
              <a:t>SUBHEAD HERE IF REQUIRED</a:t>
            </a:r>
          </a:p>
        </p:txBody>
      </p:sp>
    </p:spTree>
    <p:extLst>
      <p:ext uri="{BB962C8B-B14F-4D97-AF65-F5344CB8AC3E}">
        <p14:creationId xmlns:p14="http://schemas.microsoft.com/office/powerpoint/2010/main" val="1098728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pSp>
        <p:nvGrpSpPr>
          <p:cNvPr id="22" name="Group 21"/>
          <p:cNvGrpSpPr/>
          <p:nvPr userDrawn="1"/>
        </p:nvGrpSpPr>
        <p:grpSpPr>
          <a:xfrm>
            <a:off x="461579" y="547934"/>
            <a:ext cx="101597" cy="5867470"/>
            <a:chOff x="654224" y="776620"/>
            <a:chExt cx="126000" cy="8316324"/>
          </a:xfrm>
          <a:solidFill>
            <a:srgbClr val="EBE6DC"/>
          </a:solidFill>
        </p:grpSpPr>
        <p:sp>
          <p:nvSpPr>
            <p:cNvPr id="23" name="Rectangle 22"/>
            <p:cNvSpPr/>
            <p:nvPr/>
          </p:nvSpPr>
          <p:spPr>
            <a:xfrm>
              <a:off x="654224" y="776620"/>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4" name="Rectangle 23"/>
            <p:cNvSpPr/>
            <p:nvPr/>
          </p:nvSpPr>
          <p:spPr>
            <a:xfrm>
              <a:off x="654224" y="822894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Rectangle 24"/>
            <p:cNvSpPr/>
            <p:nvPr/>
          </p:nvSpPr>
          <p:spPr>
            <a:xfrm>
              <a:off x="654224" y="7297407"/>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Rectangle 25"/>
            <p:cNvSpPr/>
            <p:nvPr/>
          </p:nvSpPr>
          <p:spPr>
            <a:xfrm>
              <a:off x="654224" y="6365866"/>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Rectangle 26"/>
            <p:cNvSpPr/>
            <p:nvPr/>
          </p:nvSpPr>
          <p:spPr>
            <a:xfrm>
              <a:off x="654224" y="5434325"/>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Rectangle 27"/>
            <p:cNvSpPr/>
            <p:nvPr/>
          </p:nvSpPr>
          <p:spPr>
            <a:xfrm>
              <a:off x="654224" y="4502784"/>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Rectangle 28"/>
            <p:cNvSpPr/>
            <p:nvPr/>
          </p:nvSpPr>
          <p:spPr>
            <a:xfrm>
              <a:off x="654224" y="3571243"/>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Rectangle 29"/>
            <p:cNvSpPr/>
            <p:nvPr/>
          </p:nvSpPr>
          <p:spPr>
            <a:xfrm>
              <a:off x="654224" y="2639702"/>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1" name="Rectangle 30"/>
            <p:cNvSpPr/>
            <p:nvPr/>
          </p:nvSpPr>
          <p:spPr>
            <a:xfrm>
              <a:off x="654224" y="1708161"/>
              <a:ext cx="126000" cy="86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grpSp>
      <p:cxnSp>
        <p:nvCxnSpPr>
          <p:cNvPr id="34" name="Straight Connector 33"/>
          <p:cNvCxnSpPr/>
          <p:nvPr userDrawn="1"/>
        </p:nvCxnSpPr>
        <p:spPr>
          <a:xfrm>
            <a:off x="8673866" y="6248231"/>
            <a:ext cx="0" cy="126997"/>
          </a:xfrm>
          <a:prstGeom prst="line">
            <a:avLst/>
          </a:prstGeom>
          <a:ln w="27305">
            <a:solidFill>
              <a:srgbClr val="00A5D2"/>
            </a:solidFill>
          </a:ln>
        </p:spPr>
        <p:style>
          <a:lnRef idx="1">
            <a:schemeClr val="accent1"/>
          </a:lnRef>
          <a:fillRef idx="0">
            <a:schemeClr val="accent1"/>
          </a:fillRef>
          <a:effectRef idx="0">
            <a:schemeClr val="accent1"/>
          </a:effectRef>
          <a:fontRef idx="minor">
            <a:schemeClr val="tx1"/>
          </a:fontRef>
        </p:style>
      </p:cxnSp>
      <p:sp>
        <p:nvSpPr>
          <p:cNvPr id="35" name="Slide Number Placeholder 5"/>
          <p:cNvSpPr txBox="1">
            <a:spLocks/>
          </p:cNvSpPr>
          <p:nvPr userDrawn="1"/>
        </p:nvSpPr>
        <p:spPr>
          <a:xfrm>
            <a:off x="8724664" y="6163842"/>
            <a:ext cx="253993" cy="253993"/>
          </a:xfrm>
          <a:prstGeom prst="rect">
            <a:avLst/>
          </a:prstGeom>
        </p:spPr>
        <p:txBody>
          <a:bodyPr lIns="0" tIns="0" rIns="0" bIns="0" anchor="b" anchorCtr="0">
            <a:noAutofit/>
          </a:bodyPr>
          <a:lstStyle>
            <a:defPPr>
              <a:defRPr lang="en-US"/>
            </a:defPPr>
            <a:lvl1pPr marL="0" algn="r" defTabSz="1088593" rtl="0" eaLnBrk="1" latinLnBrk="0" hangingPunct="1">
              <a:defRPr sz="1800" kern="1200">
                <a:solidFill>
                  <a:srgbClr val="504B4B"/>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a:lstStyle>
          <a:p>
            <a:pPr algn="l"/>
            <a:fld id="{50D661B8-B146-47DE-8215-AB5E127C97E8}" type="slidenum">
              <a:rPr lang="en-GB" sz="1300" smtClean="0"/>
              <a:pPr algn="l"/>
              <a:t>‹#›</a:t>
            </a:fld>
            <a:endParaRPr lang="en-GB" sz="1300" dirty="0"/>
          </a:p>
        </p:txBody>
      </p:sp>
      <p:pic>
        <p:nvPicPr>
          <p:cNvPr id="36" name="Picture 35"/>
          <p:cNvPicPr>
            <a:picLocks noChangeAspect="1"/>
          </p:cNvPicPr>
          <p:nvPr userDrawn="1"/>
        </p:nvPicPr>
        <p:blipFill rotWithShape="1">
          <a:blip r:embed="rId2" cstate="print"/>
          <a:srcRect l="16686" t="66952" r="81038" b="7539"/>
          <a:stretch/>
        </p:blipFill>
        <p:spPr>
          <a:xfrm>
            <a:off x="8702665" y="525687"/>
            <a:ext cx="206444" cy="1266820"/>
          </a:xfrm>
          <a:prstGeom prst="rect">
            <a:avLst/>
          </a:prstGeom>
        </p:spPr>
      </p:pic>
      <p:sp>
        <p:nvSpPr>
          <p:cNvPr id="6" name="Title 5"/>
          <p:cNvSpPr>
            <a:spLocks noGrp="1"/>
          </p:cNvSpPr>
          <p:nvPr>
            <p:ph type="title" hasCustomPrompt="1"/>
          </p:nvPr>
        </p:nvSpPr>
        <p:spPr>
          <a:xfrm>
            <a:off x="617204" y="513066"/>
            <a:ext cx="7887316" cy="1325007"/>
          </a:xfrm>
          <a:prstGeom prst="rect">
            <a:avLst/>
          </a:prstGeom>
        </p:spPr>
        <p:txBody>
          <a:bodyPr lIns="64511" tIns="32255" rIns="64511" bIns="32255" anchor="t" anchorCtr="0">
            <a:noAutofit/>
          </a:bodyPr>
          <a:lstStyle>
            <a:lvl1pPr>
              <a:defRPr lang="en-GB" sz="1700" cap="all" spc="141" baseline="0"/>
            </a:lvl1pPr>
          </a:lstStyle>
          <a:p>
            <a:pPr marL="0" lvl="0" defTabSz="645109"/>
            <a:r>
              <a:rPr lang="en-US" dirty="0"/>
              <a:t>CLICK TO EDIT MASTER TITLE STYLE</a:t>
            </a:r>
            <a:endParaRPr lang="en-GB" dirty="0"/>
          </a:p>
        </p:txBody>
      </p:sp>
      <p:sp>
        <p:nvSpPr>
          <p:cNvPr id="8" name="Text Placeholder 7"/>
          <p:cNvSpPr>
            <a:spLocks noGrp="1"/>
          </p:cNvSpPr>
          <p:nvPr>
            <p:ph type="body" sz="quarter" idx="10"/>
          </p:nvPr>
        </p:nvSpPr>
        <p:spPr>
          <a:xfrm>
            <a:off x="617204" y="1803351"/>
            <a:ext cx="7887316" cy="4614484"/>
          </a:xfrm>
          <a:prstGeom prst="rect">
            <a:avLst/>
          </a:prstGeom>
        </p:spPr>
        <p:txBody>
          <a:bodyPr lIns="64511" tIns="32255" rIns="64511" bIns="32255">
            <a:noAutofit/>
          </a:bodyPr>
          <a:lstStyle>
            <a:lvl1pPr marL="455613" indent="-280988">
              <a:buClr>
                <a:schemeClr val="tx1"/>
              </a:buClr>
              <a:defRPr sz="1700" b="1"/>
            </a:lvl1pPr>
            <a:lvl2pPr marL="914328" indent="-457164">
              <a:defRPr sz="1700"/>
            </a:lvl2pPr>
            <a:lvl3pPr marL="1371492" indent="-457164">
              <a:defRPr sz="1700"/>
            </a:lvl3pPr>
            <a:lvl4pPr marL="1828656" indent="-457164">
              <a:defRPr sz="17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2987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092267"/>
      </p:ext>
    </p:extLst>
  </p:cSld>
  <p:clrMap bg1="lt1" tx1="dk1" bg2="lt2" tx2="dk2" accent1="accent1" accent2="accent2" accent3="accent3" accent4="accent4" accent5="accent5" accent6="accent6" hlink="hlink" folHlink="folHlink"/>
  <p:sldLayoutIdLst>
    <p:sldLayoutId id="2147483724" r:id="rId1"/>
    <p:sldLayoutId id="2147483708" r:id="rId2"/>
    <p:sldLayoutId id="2147483732" r:id="rId3"/>
    <p:sldLayoutId id="2147483730" r:id="rId4"/>
    <p:sldLayoutId id="2147483729" r:id="rId5"/>
    <p:sldLayoutId id="2147483733" r:id="rId6"/>
    <p:sldLayoutId id="2147483734" r:id="rId7"/>
    <p:sldLayoutId id="2147483727" r:id="rId8"/>
    <p:sldLayoutId id="2147483675" r:id="rId9"/>
    <p:sldLayoutId id="2147483735" r:id="rId10"/>
    <p:sldLayoutId id="2147483731" r:id="rId11"/>
    <p:sldLayoutId id="2147483709" r:id="rId12"/>
    <p:sldLayoutId id="2147483728" r:id="rId13"/>
    <p:sldLayoutId id="2147483723"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78" rtl="0" eaLnBrk="1" latinLnBrk="0" hangingPunct="1">
        <a:lnSpc>
          <a:spcPct val="90000"/>
        </a:lnSpc>
        <a:spcBef>
          <a:spcPct val="0"/>
        </a:spcBef>
        <a:buNone/>
        <a:defRPr lang="en-US" sz="2500" b="1" kern="1200" dirty="0">
          <a:solidFill>
            <a:srgbClr val="00A5D2"/>
          </a:solidFill>
          <a:latin typeface="+mn-lt"/>
          <a:ea typeface="+mj-ea"/>
          <a:cs typeface="+mj-cs"/>
        </a:defRPr>
      </a:lvl1pPr>
    </p:titleStyle>
    <p:bodyStyle>
      <a:lvl1pPr marL="228595" indent="-228595" algn="l" defTabSz="914378" rtl="0" eaLnBrk="1" latinLnBrk="0" hangingPunct="1">
        <a:lnSpc>
          <a:spcPct val="90000"/>
        </a:lnSpc>
        <a:spcBef>
          <a:spcPts val="1000"/>
        </a:spcBef>
        <a:buClr>
          <a:srgbClr val="00A5D2"/>
        </a:buClr>
        <a:buSzPct val="120000"/>
        <a:buFont typeface="Calibri" panose="020F0502020204030204" pitchFamily="34" charset="0"/>
        <a:buChar char="—"/>
        <a:defRPr lang="en-US" sz="2300" kern="1200" dirty="0" smtClean="0">
          <a:solidFill>
            <a:srgbClr val="504B4B"/>
          </a:solidFill>
          <a:latin typeface="+mn-lt"/>
          <a:ea typeface="+mn-ea"/>
          <a:cs typeface="+mn-cs"/>
        </a:defRPr>
      </a:lvl1pPr>
      <a:lvl2pPr marL="685783" indent="-228595" algn="l" defTabSz="914378" rtl="0" eaLnBrk="1" latinLnBrk="0" hangingPunct="1">
        <a:lnSpc>
          <a:spcPct val="90000"/>
        </a:lnSpc>
        <a:spcBef>
          <a:spcPts val="500"/>
        </a:spcBef>
        <a:buClr>
          <a:srgbClr val="96D7EB"/>
        </a:buClr>
        <a:buSzPct val="120000"/>
        <a:buFont typeface="Calibri" panose="020F0502020204030204" pitchFamily="34" charset="0"/>
        <a:buChar char="—"/>
        <a:defRPr lang="en-US" sz="2000" kern="1200" dirty="0" smtClean="0">
          <a:solidFill>
            <a:srgbClr val="504B4B"/>
          </a:solidFill>
          <a:latin typeface="+mn-lt"/>
          <a:ea typeface="+mn-ea"/>
          <a:cs typeface="+mn-cs"/>
        </a:defRPr>
      </a:lvl2pPr>
      <a:lvl3pPr marL="1142972" indent="-228595" algn="l" defTabSz="914378" rtl="0" eaLnBrk="1" latinLnBrk="0" hangingPunct="1">
        <a:lnSpc>
          <a:spcPct val="90000"/>
        </a:lnSpc>
        <a:spcBef>
          <a:spcPts val="500"/>
        </a:spcBef>
        <a:buClr>
          <a:srgbClr val="96D7EB"/>
        </a:buClr>
        <a:buSzPct val="120000"/>
        <a:buFont typeface="Calibri" panose="020F0502020204030204" pitchFamily="34" charset="0"/>
        <a:buChar char="—"/>
        <a:defRPr lang="en-US" sz="1800" kern="1200" dirty="0" smtClean="0">
          <a:solidFill>
            <a:srgbClr val="504B4B"/>
          </a:solidFill>
          <a:latin typeface="+mn-lt"/>
          <a:ea typeface="+mn-ea"/>
          <a:cs typeface="+mn-cs"/>
        </a:defRPr>
      </a:lvl3pPr>
      <a:lvl4pPr marL="1600161" indent="-228595" algn="l" defTabSz="914378" rtl="0" eaLnBrk="1" latinLnBrk="0" hangingPunct="1">
        <a:lnSpc>
          <a:spcPct val="90000"/>
        </a:lnSpc>
        <a:spcBef>
          <a:spcPts val="500"/>
        </a:spcBef>
        <a:buClr>
          <a:srgbClr val="96D7EB"/>
        </a:buClr>
        <a:buSzPct val="120000"/>
        <a:buFont typeface="Calibri" panose="020F0502020204030204" pitchFamily="34" charset="0"/>
        <a:buChar char="—"/>
        <a:defRPr lang="en-US" sz="1700" kern="1200" dirty="0" smtClean="0">
          <a:solidFill>
            <a:srgbClr val="504B4B"/>
          </a:solidFill>
          <a:latin typeface="+mn-lt"/>
          <a:ea typeface="+mn-ea"/>
          <a:cs typeface="+mn-cs"/>
        </a:defRPr>
      </a:lvl4pPr>
      <a:lvl5pPr marL="2057350" indent="-228595" algn="l" defTabSz="914378" rtl="0" eaLnBrk="1" latinLnBrk="0" hangingPunct="1">
        <a:lnSpc>
          <a:spcPct val="90000"/>
        </a:lnSpc>
        <a:spcBef>
          <a:spcPts val="500"/>
        </a:spcBef>
        <a:buSzPct val="120000"/>
        <a:buFont typeface="Calibri" panose="020F0502020204030204" pitchFamily="34" charset="0"/>
        <a:buChar char="—"/>
        <a:defRPr lang="en-US" sz="2300" kern="1200" dirty="0">
          <a:solidFill>
            <a:srgbClr val="504B4B"/>
          </a:solidFill>
          <a:latin typeface="+mn-lt"/>
          <a:ea typeface="+mn-ea"/>
          <a:cs typeface="+mn-cs"/>
        </a:defRPr>
      </a:lvl5pPr>
      <a:lvl6pPr marL="2514539"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8"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7"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6"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7" algn="l" defTabSz="914378" rtl="0" eaLnBrk="1" latinLnBrk="0" hangingPunct="1">
        <a:defRPr sz="1800" kern="1200">
          <a:solidFill>
            <a:schemeClr val="tx1"/>
          </a:solidFill>
          <a:latin typeface="+mn-lt"/>
          <a:ea typeface="+mn-ea"/>
          <a:cs typeface="+mn-cs"/>
        </a:defRPr>
      </a:lvl4pPr>
      <a:lvl5pPr marL="1828755" algn="l" defTabSz="914378" rtl="0" eaLnBrk="1" latinLnBrk="0" hangingPunct="1">
        <a:defRPr sz="1800" kern="1200">
          <a:solidFill>
            <a:schemeClr val="tx1"/>
          </a:solidFill>
          <a:latin typeface="+mn-lt"/>
          <a:ea typeface="+mn-ea"/>
          <a:cs typeface="+mn-cs"/>
        </a:defRPr>
      </a:lvl5pPr>
      <a:lvl6pPr marL="2285944" algn="l" defTabSz="914378" rtl="0" eaLnBrk="1" latinLnBrk="0" hangingPunct="1">
        <a:defRPr sz="1800" kern="1200">
          <a:solidFill>
            <a:schemeClr val="tx1"/>
          </a:solidFill>
          <a:latin typeface="+mn-lt"/>
          <a:ea typeface="+mn-ea"/>
          <a:cs typeface="+mn-cs"/>
        </a:defRPr>
      </a:lvl6pPr>
      <a:lvl7pPr marL="2743134" algn="l" defTabSz="914378" rtl="0" eaLnBrk="1" latinLnBrk="0" hangingPunct="1">
        <a:defRPr sz="1800" kern="1200">
          <a:solidFill>
            <a:schemeClr val="tx1"/>
          </a:solidFill>
          <a:latin typeface="+mn-lt"/>
          <a:ea typeface="+mn-ea"/>
          <a:cs typeface="+mn-cs"/>
        </a:defRPr>
      </a:lvl7pPr>
      <a:lvl8pPr marL="3200322" algn="l" defTabSz="914378" rtl="0" eaLnBrk="1" latinLnBrk="0" hangingPunct="1">
        <a:defRPr sz="1800" kern="1200">
          <a:solidFill>
            <a:schemeClr val="tx1"/>
          </a:solidFill>
          <a:latin typeface="+mn-lt"/>
          <a:ea typeface="+mn-ea"/>
          <a:cs typeface="+mn-cs"/>
        </a:defRPr>
      </a:lvl8pPr>
      <a:lvl9pPr marL="3657511"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pPr>
              <a:lnSpc>
                <a:spcPct val="90000"/>
              </a:lnSpc>
            </a:pPr>
            <a:r>
              <a:rPr lang="en-GB" sz="3200" dirty="0"/>
              <a:t>Transition Challenges and Opportunities – Preliminary Findings of Country Consultations</a:t>
            </a:r>
            <a:endParaRPr lang="en-GB" dirty="0"/>
          </a:p>
        </p:txBody>
      </p:sp>
      <p:sp>
        <p:nvSpPr>
          <p:cNvPr id="18" name="Text Placeholder 17"/>
          <p:cNvSpPr>
            <a:spLocks noGrp="1"/>
          </p:cNvSpPr>
          <p:nvPr>
            <p:ph type="body" idx="10"/>
          </p:nvPr>
        </p:nvSpPr>
        <p:spPr/>
        <p:txBody>
          <a:bodyPr>
            <a:normAutofit/>
          </a:bodyPr>
          <a:lstStyle/>
          <a:p>
            <a:r>
              <a:rPr lang="en-GB" dirty="0"/>
              <a:t>November 3, 2017</a:t>
            </a:r>
          </a:p>
        </p:txBody>
      </p:sp>
    </p:spTree>
    <p:extLst>
      <p:ext uri="{BB962C8B-B14F-4D97-AF65-F5344CB8AC3E}">
        <p14:creationId xmlns:p14="http://schemas.microsoft.com/office/powerpoint/2010/main" val="17564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Trend: </a:t>
            </a:r>
            <a:r>
              <a:rPr lang="en-US" sz="2000" b="0" cap="none" dirty="0">
                <a:solidFill>
                  <a:schemeClr val="tx2"/>
                </a:solidFill>
              </a:rPr>
              <a:t>Vulnerable populations stand to lose coverage during transition</a:t>
            </a:r>
            <a:endParaRPr lang="en-US" sz="2000" b="0" cap="none" dirty="0">
              <a:solidFill>
                <a:srgbClr val="504B4B"/>
              </a:solidFill>
            </a:endParaRPr>
          </a:p>
        </p:txBody>
      </p:sp>
      <p:sp>
        <p:nvSpPr>
          <p:cNvPr id="6" name="Rectangle 5">
            <a:extLst>
              <a:ext uri="{FF2B5EF4-FFF2-40B4-BE49-F238E27FC236}">
                <a16:creationId xmlns:a16="http://schemas.microsoft.com/office/drawing/2014/main" id="{EF2BC429-2382-4D9C-92D9-6585DBF8BB45}"/>
              </a:ext>
            </a:extLst>
          </p:cNvPr>
          <p:cNvSpPr/>
          <p:nvPr/>
        </p:nvSpPr>
        <p:spPr>
          <a:xfrm>
            <a:off x="807136" y="1248632"/>
            <a:ext cx="3688465" cy="5170646"/>
          </a:xfrm>
          <a:prstGeom prst="rect">
            <a:avLst/>
          </a:prstGeom>
          <a:solidFill>
            <a:srgbClr val="504B4B"/>
          </a:solidFill>
        </p:spPr>
        <p:txBody>
          <a:bodyPr wrap="square">
            <a:spAutoFit/>
          </a:bodyPr>
          <a:lstStyle/>
          <a:p>
            <a:pPr lvl="1"/>
            <a:endParaRPr lang="en-US" dirty="0">
              <a:solidFill>
                <a:srgbClr val="FF0000"/>
              </a:solidFill>
            </a:endParaRPr>
          </a:p>
          <a:p>
            <a:pPr lvl="1"/>
            <a:endParaRPr lang="en-US" dirty="0">
              <a:solidFill>
                <a:srgbClr val="FF0000"/>
              </a:solidFill>
            </a:endParaRPr>
          </a:p>
          <a:p>
            <a:pPr marL="285750" indent="-285750">
              <a:buFont typeface="Arial" panose="020B0604020202020204" pitchFamily="34" charset="0"/>
              <a:buChar char="•"/>
            </a:pPr>
            <a:r>
              <a:rPr lang="en-US" dirty="0">
                <a:solidFill>
                  <a:srgbClr val="96D7EB"/>
                </a:solidFill>
              </a:rPr>
              <a:t>Non-state providers offer substantial coverage for vulnerable populations </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Political considerations often constrain willingness/ability of governments to absorb costs</a:t>
            </a:r>
          </a:p>
          <a:p>
            <a:endParaRPr lang="en-US" dirty="0">
              <a:solidFill>
                <a:srgbClr val="96D7EB"/>
              </a:solidFill>
            </a:endParaRPr>
          </a:p>
          <a:p>
            <a:pPr marL="285750" indent="-285750">
              <a:buFont typeface="Arial" panose="020B0604020202020204" pitchFamily="34" charset="0"/>
              <a:buChar char="•"/>
            </a:pPr>
            <a:r>
              <a:rPr lang="en-US" dirty="0" err="1">
                <a:solidFill>
                  <a:srgbClr val="96D7EB"/>
                </a:solidFill>
              </a:rPr>
              <a:t>MoH</a:t>
            </a:r>
            <a:r>
              <a:rPr lang="en-US" dirty="0">
                <a:solidFill>
                  <a:srgbClr val="96D7EB"/>
                </a:solidFill>
              </a:rPr>
              <a:t> lacks capacity/mandate to continue providing services to those populations.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 Some </a:t>
            </a:r>
            <a:r>
              <a:rPr lang="en-US" dirty="0" err="1">
                <a:solidFill>
                  <a:srgbClr val="96D7EB"/>
                </a:solidFill>
              </a:rPr>
              <a:t>MoH</a:t>
            </a:r>
            <a:r>
              <a:rPr lang="en-US" dirty="0">
                <a:solidFill>
                  <a:srgbClr val="96D7EB"/>
                </a:solidFill>
              </a:rPr>
              <a:t> exploring how to contract with non-state providers.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Non-state providers forced to mobilize resources on their own.</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p:txBody>
      </p:sp>
      <p:sp>
        <p:nvSpPr>
          <p:cNvPr id="10" name="Rectangle 9">
            <a:extLst>
              <a:ext uri="{FF2B5EF4-FFF2-40B4-BE49-F238E27FC236}">
                <a16:creationId xmlns:a16="http://schemas.microsoft.com/office/drawing/2014/main" id="{038B7CB7-7C13-4D38-B588-9B31FEF324EA}"/>
              </a:ext>
            </a:extLst>
          </p:cNvPr>
          <p:cNvSpPr/>
          <p:nvPr/>
        </p:nvSpPr>
        <p:spPr>
          <a:xfrm>
            <a:off x="4655828" y="1248632"/>
            <a:ext cx="3688465" cy="5175504"/>
          </a:xfrm>
          <a:prstGeom prst="rect">
            <a:avLst/>
          </a:prstGeom>
          <a:solidFill>
            <a:srgbClr val="DED6CF"/>
          </a:solidFill>
        </p:spPr>
        <p:txBody>
          <a:bodyPr wrap="square">
            <a:spAutoFit/>
          </a:bodyPr>
          <a:lstStyle/>
          <a:p>
            <a:pPr lvl="0"/>
            <a:r>
              <a:rPr lang="en-US" sz="1700" b="1" dirty="0">
                <a:solidFill>
                  <a:srgbClr val="00A5D2"/>
                </a:solidFill>
              </a:rPr>
              <a:t>I</a:t>
            </a:r>
          </a:p>
          <a:p>
            <a:pPr lvl="0"/>
            <a:endParaRPr lang="en-US" dirty="0">
              <a:solidFill>
                <a:srgbClr val="FF0000"/>
              </a:solidFill>
            </a:endParaRPr>
          </a:p>
          <a:p>
            <a:pPr lvl="1" indent="-268114"/>
            <a:r>
              <a:rPr lang="en-US" dirty="0">
                <a:solidFill>
                  <a:srgbClr val="504B4B"/>
                </a:solidFill>
              </a:rPr>
              <a:t>“Conflict areas and specific ethnic groups are being attended by CSO which are funded by donors. These populations are not covered by the government…” (Myanmar)</a:t>
            </a:r>
          </a:p>
          <a:p>
            <a:pPr marL="615776" lvl="2" indent="-115888"/>
            <a:endParaRPr lang="en-US" dirty="0">
              <a:solidFill>
                <a:srgbClr val="504B4B"/>
              </a:solidFill>
            </a:endParaRPr>
          </a:p>
          <a:p>
            <a:pPr lvl="1" indent="-268114"/>
            <a:r>
              <a:rPr lang="en-US" dirty="0">
                <a:solidFill>
                  <a:srgbClr val="504B4B"/>
                </a:solidFill>
              </a:rPr>
              <a:t>“Donor funded islands-projects for extension of coverage in hard-to-reach rural areas and indigenous populations, lacking of good quality and supervision, not included in </a:t>
            </a:r>
            <a:r>
              <a:rPr lang="en-US" dirty="0" err="1">
                <a:solidFill>
                  <a:srgbClr val="504B4B"/>
                </a:solidFill>
              </a:rPr>
              <a:t>MoH</a:t>
            </a:r>
            <a:r>
              <a:rPr lang="en-US" dirty="0">
                <a:solidFill>
                  <a:srgbClr val="504B4B"/>
                </a:solidFill>
              </a:rPr>
              <a:t> programs.”  (Panama)</a:t>
            </a:r>
          </a:p>
          <a:p>
            <a:pPr marL="231776" lvl="1" indent="-115888"/>
            <a:endParaRPr lang="en-US" dirty="0">
              <a:solidFill>
                <a:srgbClr val="96D7EB"/>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p:txBody>
      </p:sp>
      <p:sp>
        <p:nvSpPr>
          <p:cNvPr id="11" name="TextBox 10">
            <a:extLst>
              <a:ext uri="{FF2B5EF4-FFF2-40B4-BE49-F238E27FC236}">
                <a16:creationId xmlns:a16="http://schemas.microsoft.com/office/drawing/2014/main" id="{01B8677B-ECAA-40D3-9FA3-4AF38E8FA5BC}"/>
              </a:ext>
            </a:extLst>
          </p:cNvPr>
          <p:cNvSpPr txBox="1"/>
          <p:nvPr/>
        </p:nvSpPr>
        <p:spPr>
          <a:xfrm>
            <a:off x="807136" y="124863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Current Status </a:t>
            </a:r>
          </a:p>
        </p:txBody>
      </p:sp>
      <p:sp>
        <p:nvSpPr>
          <p:cNvPr id="12" name="TextBox 11">
            <a:extLst>
              <a:ext uri="{FF2B5EF4-FFF2-40B4-BE49-F238E27FC236}">
                <a16:creationId xmlns:a16="http://schemas.microsoft.com/office/drawing/2014/main" id="{03A8EEDB-1036-4B7E-AEEF-E11C57575455}"/>
              </a:ext>
            </a:extLst>
          </p:cNvPr>
          <p:cNvSpPr txBox="1"/>
          <p:nvPr/>
        </p:nvSpPr>
        <p:spPr>
          <a:xfrm>
            <a:off x="4655827" y="124863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In their words…</a:t>
            </a:r>
          </a:p>
        </p:txBody>
      </p:sp>
    </p:spTree>
    <p:extLst>
      <p:ext uri="{BB962C8B-B14F-4D97-AF65-F5344CB8AC3E}">
        <p14:creationId xmlns:p14="http://schemas.microsoft.com/office/powerpoint/2010/main" val="414527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2457744" y="2848957"/>
            <a:ext cx="4551680" cy="1239520"/>
          </a:xfrm>
          <a:prstGeom prst="flowChartAlternateProcess">
            <a:avLst/>
          </a:prstGeom>
          <a:solidFill>
            <a:srgbClr val="FE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Funding for vulnerable populations face potential volatility</a:t>
            </a:r>
          </a:p>
        </p:txBody>
      </p:sp>
      <p:sp>
        <p:nvSpPr>
          <p:cNvPr id="14" name="Flowchart: Alternate Process 13"/>
          <p:cNvSpPr/>
          <p:nvPr/>
        </p:nvSpPr>
        <p:spPr>
          <a:xfrm>
            <a:off x="2501608" y="2852834"/>
            <a:ext cx="4551680" cy="1239520"/>
          </a:xfrm>
          <a:prstGeom prst="flowChartAlternateProcess">
            <a:avLst/>
          </a:prstGeom>
          <a:solidFill>
            <a:srgbClr val="FE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Sustained coverage and financial protection for vulnerable population</a:t>
            </a:r>
          </a:p>
        </p:txBody>
      </p:sp>
      <p:sp>
        <p:nvSpPr>
          <p:cNvPr id="2" name="Title 1"/>
          <p:cNvSpPr>
            <a:spLocks noGrp="1"/>
          </p:cNvSpPr>
          <p:nvPr>
            <p:ph type="title"/>
          </p:nvPr>
        </p:nvSpPr>
        <p:spPr>
          <a:xfrm>
            <a:off x="617204" y="450899"/>
            <a:ext cx="7887316" cy="1325007"/>
          </a:xfrm>
        </p:spPr>
        <p:txBody>
          <a:bodyPr/>
          <a:lstStyle/>
          <a:p>
            <a:r>
              <a:rPr lang="en-US" sz="2400" dirty="0"/>
              <a:t>Future scenarios for Vulnerable population coverage</a:t>
            </a:r>
          </a:p>
        </p:txBody>
      </p:sp>
      <p:sp>
        <p:nvSpPr>
          <p:cNvPr id="12" name="Callout: Up Arrow 11"/>
          <p:cNvSpPr/>
          <p:nvPr/>
        </p:nvSpPr>
        <p:spPr>
          <a:xfrm>
            <a:off x="4836516" y="4212563"/>
            <a:ext cx="3728085" cy="2214880"/>
          </a:xfrm>
          <a:prstGeom prst="upArrow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Support focused advocacy campaign to maintain coverage for vulnerable populations</a:t>
            </a:r>
          </a:p>
        </p:txBody>
      </p:sp>
      <p:sp>
        <p:nvSpPr>
          <p:cNvPr id="16" name="Callout: Up Arrow 15"/>
          <p:cNvSpPr/>
          <p:nvPr/>
        </p:nvSpPr>
        <p:spPr>
          <a:xfrm>
            <a:off x="956904" y="4212563"/>
            <a:ext cx="3728085" cy="2214880"/>
          </a:xfrm>
          <a:prstGeom prst="upArrow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04B4B"/>
                </a:solidFill>
              </a:rPr>
              <a:t>Include vulnerable population groups explicitly in any transition dialogue</a:t>
            </a:r>
          </a:p>
        </p:txBody>
      </p:sp>
      <p:sp>
        <p:nvSpPr>
          <p:cNvPr id="11" name="Callout: Down Arrow 10"/>
          <p:cNvSpPr/>
          <p:nvPr/>
        </p:nvSpPr>
        <p:spPr>
          <a:xfrm>
            <a:off x="955570" y="1294693"/>
            <a:ext cx="3730752" cy="1188720"/>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Vulnerable population groups lose coverage and access to priority health interventions</a:t>
            </a:r>
          </a:p>
        </p:txBody>
      </p:sp>
      <p:sp>
        <p:nvSpPr>
          <p:cNvPr id="13" name="Callout: Down Arrow 12"/>
          <p:cNvSpPr/>
          <p:nvPr/>
        </p:nvSpPr>
        <p:spPr>
          <a:xfrm>
            <a:off x="4835182" y="1294693"/>
            <a:ext cx="3730752" cy="1188720"/>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 Reduced financial protection, increased OOP</a:t>
            </a:r>
          </a:p>
        </p:txBody>
      </p:sp>
      <p:sp>
        <p:nvSpPr>
          <p:cNvPr id="9" name="TextBox 8"/>
          <p:cNvSpPr txBox="1"/>
          <p:nvPr/>
        </p:nvSpPr>
        <p:spPr>
          <a:xfrm rot="16200000">
            <a:off x="-2126840" y="3469006"/>
            <a:ext cx="5654644" cy="230832"/>
          </a:xfrm>
          <a:prstGeom prst="rect">
            <a:avLst/>
          </a:prstGeom>
        </p:spPr>
        <p:txBody>
          <a:bodyPr wrap="square" lIns="0" tIns="0" rIns="0" bIns="0" rtlCol="0">
            <a:spAutoFit/>
          </a:bodyPr>
          <a:lstStyle/>
          <a:p>
            <a:r>
              <a:rPr lang="en-US" b="1" dirty="0"/>
              <a:t>UHC2030 Engagement                          Outcome                     Scenario</a:t>
            </a:r>
          </a:p>
        </p:txBody>
      </p:sp>
    </p:spTree>
    <p:extLst>
      <p:ext uri="{BB962C8B-B14F-4D97-AF65-F5344CB8AC3E}">
        <p14:creationId xmlns:p14="http://schemas.microsoft.com/office/powerpoint/2010/main" val="2396105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17204" y="346019"/>
            <a:ext cx="7887316" cy="1325007"/>
          </a:xfrm>
        </p:spPr>
        <p:txBody>
          <a:bodyPr/>
          <a:lstStyle/>
          <a:p>
            <a:r>
              <a:rPr lang="en-US" sz="2400" dirty="0"/>
              <a:t>Six Themes</a:t>
            </a:r>
          </a:p>
        </p:txBody>
      </p:sp>
      <p:sp>
        <p:nvSpPr>
          <p:cNvPr id="33" name="Rectangle 32"/>
          <p:cNvSpPr/>
          <p:nvPr/>
        </p:nvSpPr>
        <p:spPr>
          <a:xfrm>
            <a:off x="803882" y="1398413"/>
            <a:ext cx="3675888" cy="1261884"/>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Coverage for Vulnerable Populations</a:t>
            </a:r>
          </a:p>
          <a:p>
            <a:pPr lvl="0" algn="ctr"/>
            <a:r>
              <a:rPr lang="en-US" sz="1800" dirty="0">
                <a:solidFill>
                  <a:schemeClr val="tx2">
                    <a:alpha val="20000"/>
                  </a:schemeClr>
                </a:solidFill>
              </a:rPr>
              <a:t>Vulnerable populations at risk of losing coverage</a:t>
            </a:r>
          </a:p>
        </p:txBody>
      </p:sp>
      <p:sp>
        <p:nvSpPr>
          <p:cNvPr id="50" name="Rectangle 49"/>
          <p:cNvSpPr/>
          <p:nvPr/>
        </p:nvSpPr>
        <p:spPr>
          <a:xfrm>
            <a:off x="4707815"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Mutual Accountability</a:t>
            </a:r>
            <a:endParaRPr lang="en-US" sz="2000" dirty="0">
              <a:solidFill>
                <a:schemeClr val="tx2">
                  <a:alpha val="20000"/>
                </a:schemeClr>
              </a:solidFill>
            </a:endParaRPr>
          </a:p>
          <a:p>
            <a:pPr lvl="0" algn="ctr"/>
            <a:r>
              <a:rPr lang="en-US" sz="1800" dirty="0">
                <a:solidFill>
                  <a:schemeClr val="tx2">
                    <a:alpha val="20000"/>
                  </a:schemeClr>
                </a:solidFill>
              </a:rPr>
              <a:t>Accountability for transition outcomes must be shared by donors and governments</a:t>
            </a:r>
          </a:p>
        </p:txBody>
      </p:sp>
      <p:sp>
        <p:nvSpPr>
          <p:cNvPr id="51" name="Rectangle 50"/>
          <p:cNvSpPr/>
          <p:nvPr/>
        </p:nvSpPr>
        <p:spPr>
          <a:xfrm>
            <a:off x="4707815" y="1398413"/>
            <a:ext cx="3675888" cy="1231106"/>
          </a:xfrm>
          <a:prstGeom prst="rect">
            <a:avLst/>
          </a:prstGeom>
          <a:ln w="12700">
            <a:solidFill>
              <a:schemeClr val="tx1"/>
            </a:solidFill>
          </a:ln>
        </p:spPr>
        <p:txBody>
          <a:bodyPr wrap="square">
            <a:spAutoFit/>
          </a:bodyPr>
          <a:lstStyle/>
          <a:p>
            <a:pPr lvl="0" algn="ctr"/>
            <a:r>
              <a:rPr lang="en-US" sz="2000" b="1" dirty="0">
                <a:solidFill>
                  <a:schemeClr val="tx2"/>
                </a:solidFill>
              </a:rPr>
              <a:t>Governance of central programs</a:t>
            </a:r>
          </a:p>
          <a:p>
            <a:pPr lvl="0" algn="ctr"/>
            <a:r>
              <a:rPr lang="en-US" sz="1800" dirty="0">
                <a:solidFill>
                  <a:schemeClr val="tx2"/>
                </a:solidFill>
              </a:rPr>
              <a:t>Centrally managed programs face evolving governance structures</a:t>
            </a:r>
          </a:p>
          <a:p>
            <a:pPr lvl="0" algn="ctr"/>
            <a:endParaRPr lang="en-US" sz="1800" dirty="0">
              <a:solidFill>
                <a:schemeClr val="tx2"/>
              </a:solidFill>
            </a:endParaRPr>
          </a:p>
        </p:txBody>
      </p:sp>
      <p:sp>
        <p:nvSpPr>
          <p:cNvPr id="52" name="Rectangle 51"/>
          <p:cNvSpPr/>
          <p:nvPr/>
        </p:nvSpPr>
        <p:spPr>
          <a:xfrm>
            <a:off x="4707815" y="2841339"/>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Private Sector Participation</a:t>
            </a:r>
          </a:p>
          <a:p>
            <a:pPr lvl="0" algn="ctr"/>
            <a:r>
              <a:rPr lang="en-US" sz="1800" dirty="0">
                <a:solidFill>
                  <a:schemeClr val="tx2">
                    <a:alpha val="20000"/>
                  </a:schemeClr>
                </a:solidFill>
              </a:rPr>
              <a:t>Growing private sector offers opportunity for accelerated UHC progress – if managed</a:t>
            </a:r>
          </a:p>
        </p:txBody>
      </p:sp>
      <p:sp>
        <p:nvSpPr>
          <p:cNvPr id="53" name="Rectangle 52"/>
          <p:cNvSpPr/>
          <p:nvPr/>
        </p:nvSpPr>
        <p:spPr>
          <a:xfrm>
            <a:off x="803882"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Donor Capacity</a:t>
            </a:r>
          </a:p>
          <a:p>
            <a:pPr lvl="0" algn="ctr"/>
            <a:r>
              <a:rPr lang="en-US" sz="1800" dirty="0">
                <a:solidFill>
                  <a:schemeClr val="tx2">
                    <a:alpha val="20000"/>
                  </a:schemeClr>
                </a:solidFill>
              </a:rPr>
              <a:t>Adequate donor capacity required to have meaningful engagement in UHC agenda</a:t>
            </a:r>
            <a:endParaRPr lang="en-US" sz="1600" dirty="0">
              <a:solidFill>
                <a:schemeClr val="tx2">
                  <a:alpha val="20000"/>
                </a:schemeClr>
              </a:solidFill>
            </a:endParaRPr>
          </a:p>
        </p:txBody>
      </p:sp>
      <p:sp>
        <p:nvSpPr>
          <p:cNvPr id="54" name="Rectangle 53"/>
          <p:cNvSpPr/>
          <p:nvPr/>
        </p:nvSpPr>
        <p:spPr>
          <a:xfrm>
            <a:off x="803882" y="2841339"/>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Domestic revenue generation</a:t>
            </a:r>
          </a:p>
          <a:p>
            <a:pPr lvl="0" algn="ctr"/>
            <a:r>
              <a:rPr lang="en-US" sz="1800" dirty="0">
                <a:solidFill>
                  <a:schemeClr val="tx2">
                    <a:alpha val="20000"/>
                  </a:schemeClr>
                </a:solidFill>
              </a:rPr>
              <a:t>Political challenges to raising revenues create risk for funding gap</a:t>
            </a:r>
          </a:p>
          <a:p>
            <a:pPr lvl="0" algn="ctr"/>
            <a:endParaRPr lang="en-US" sz="1800" dirty="0">
              <a:solidFill>
                <a:schemeClr val="tx2">
                  <a:alpha val="20000"/>
                </a:schemeClr>
              </a:solidFill>
            </a:endParaRPr>
          </a:p>
        </p:txBody>
      </p:sp>
    </p:spTree>
    <p:extLst>
      <p:ext uri="{BB962C8B-B14F-4D97-AF65-F5344CB8AC3E}">
        <p14:creationId xmlns:p14="http://schemas.microsoft.com/office/powerpoint/2010/main" val="642617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Trend: </a:t>
            </a:r>
            <a:r>
              <a:rPr lang="en-US" sz="2000" b="0" cap="none" dirty="0">
                <a:solidFill>
                  <a:srgbClr val="504B4B"/>
                </a:solidFill>
              </a:rPr>
              <a:t>Structural changes in health financing architecture is putting pressure on how central programs are governed</a:t>
            </a:r>
          </a:p>
        </p:txBody>
      </p:sp>
      <p:sp>
        <p:nvSpPr>
          <p:cNvPr id="5" name="Rectangle 4">
            <a:extLst>
              <a:ext uri="{FF2B5EF4-FFF2-40B4-BE49-F238E27FC236}">
                <a16:creationId xmlns:a16="http://schemas.microsoft.com/office/drawing/2014/main" id="{BAF52461-2520-4412-AEC1-4B4B2D106056}"/>
              </a:ext>
            </a:extLst>
          </p:cNvPr>
          <p:cNvSpPr/>
          <p:nvPr/>
        </p:nvSpPr>
        <p:spPr>
          <a:xfrm>
            <a:off x="807136" y="1228312"/>
            <a:ext cx="3688465" cy="5170646"/>
          </a:xfrm>
          <a:prstGeom prst="rect">
            <a:avLst/>
          </a:prstGeom>
          <a:solidFill>
            <a:srgbClr val="504B4B"/>
          </a:solidFill>
        </p:spPr>
        <p:txBody>
          <a:bodyPr wrap="square">
            <a:spAutoFit/>
          </a:bodyPr>
          <a:lstStyle/>
          <a:p>
            <a:pPr lvl="1"/>
            <a:endParaRPr lang="en-US" dirty="0">
              <a:solidFill>
                <a:srgbClr val="FF0000"/>
              </a:solidFill>
            </a:endParaRPr>
          </a:p>
          <a:p>
            <a:pPr lvl="1"/>
            <a:endParaRPr lang="en-US" dirty="0">
              <a:solidFill>
                <a:srgbClr val="FF0000"/>
              </a:solidFill>
            </a:endParaRPr>
          </a:p>
          <a:p>
            <a:pPr marL="285750" indent="-285750">
              <a:buFont typeface="Arial" panose="020B0604020202020204" pitchFamily="34" charset="0"/>
              <a:buChar char="•"/>
            </a:pPr>
            <a:r>
              <a:rPr lang="en-US" dirty="0">
                <a:solidFill>
                  <a:srgbClr val="96D7EB"/>
                </a:solidFill>
              </a:rPr>
              <a:t>Donor financing mandated strong centralized planning and management structures for key vertical programs (FP, Immunization, HIV/AIDs)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Financing of traditionally centralized programs (immunization, FP) still considered a centralized function, though shifts imminent as financing mechanisms mature</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As donors exit and financing evolves, question of how centralized programs are governed becomes paramount. </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Countries embarking on strategic purchasing or fiscal decentralization often lack capacity to prioritize key public health priorities</a:t>
            </a:r>
            <a:endParaRPr lang="en-US" dirty="0">
              <a:solidFill>
                <a:srgbClr val="FF0000"/>
              </a:solidFill>
            </a:endParaRPr>
          </a:p>
          <a:p>
            <a:pPr lvl="1"/>
            <a:endParaRPr lang="en-US" dirty="0">
              <a:solidFill>
                <a:srgbClr val="FF0000"/>
              </a:solidFill>
            </a:endParaRPr>
          </a:p>
        </p:txBody>
      </p:sp>
      <p:sp>
        <p:nvSpPr>
          <p:cNvPr id="6" name="Rectangle 5">
            <a:extLst>
              <a:ext uri="{FF2B5EF4-FFF2-40B4-BE49-F238E27FC236}">
                <a16:creationId xmlns:a16="http://schemas.microsoft.com/office/drawing/2014/main" id="{6DFF0AFE-7BEE-41E9-A9E6-F93E86D86E31}"/>
              </a:ext>
            </a:extLst>
          </p:cNvPr>
          <p:cNvSpPr/>
          <p:nvPr/>
        </p:nvSpPr>
        <p:spPr>
          <a:xfrm>
            <a:off x="4655828" y="1228312"/>
            <a:ext cx="3688465" cy="5201424"/>
          </a:xfrm>
          <a:prstGeom prst="rect">
            <a:avLst/>
          </a:prstGeom>
          <a:solidFill>
            <a:srgbClr val="DED6CF"/>
          </a:solidFill>
        </p:spPr>
        <p:txBody>
          <a:bodyPr wrap="square">
            <a:spAutoFit/>
          </a:bodyPr>
          <a:lstStyle/>
          <a:p>
            <a:pPr lvl="0"/>
            <a:r>
              <a:rPr lang="en-US" sz="1700" b="1" dirty="0">
                <a:solidFill>
                  <a:srgbClr val="00A5D2"/>
                </a:solidFill>
              </a:rPr>
              <a:t>I</a:t>
            </a:r>
          </a:p>
          <a:p>
            <a:pPr lvl="0"/>
            <a:endParaRPr lang="en-US" dirty="0">
              <a:solidFill>
                <a:srgbClr val="FF0000"/>
              </a:solidFill>
            </a:endParaRPr>
          </a:p>
          <a:p>
            <a:pPr lvl="1" indent="-268114"/>
            <a:r>
              <a:rPr lang="en-GB" dirty="0">
                <a:solidFill>
                  <a:srgbClr val="504B4B"/>
                </a:solidFill>
              </a:rPr>
              <a:t>“In the current decentralization that Nepal is undergoing, development partners want to see how funds will be deployed and what will be the accountability mechanism, and only then they will determine how to work with local bodies.” (Nepal)</a:t>
            </a:r>
            <a:endParaRPr lang="en-US" dirty="0">
              <a:solidFill>
                <a:srgbClr val="504B4B"/>
              </a:solidFill>
            </a:endParaRPr>
          </a:p>
          <a:p>
            <a:pPr lvl="1" indent="-268114"/>
            <a:r>
              <a:rPr lang="en-GB" dirty="0">
                <a:solidFill>
                  <a:srgbClr val="504B4B"/>
                </a:solidFill>
              </a:rPr>
              <a:t> </a:t>
            </a:r>
            <a:endParaRPr lang="en-US" dirty="0">
              <a:solidFill>
                <a:srgbClr val="504B4B"/>
              </a:solidFill>
            </a:endParaRPr>
          </a:p>
          <a:p>
            <a:pPr lvl="1" indent="-268114"/>
            <a:r>
              <a:rPr lang="en-GB" dirty="0">
                <a:solidFill>
                  <a:srgbClr val="504B4B"/>
                </a:solidFill>
              </a:rPr>
              <a:t>“Most external funding is managed outside of the government. All budgetary decisions are made at the technical program level, and therefore MOF is not involved at all.” (Myanmar)</a:t>
            </a:r>
          </a:p>
          <a:p>
            <a:pPr lvl="1" indent="-268114"/>
            <a:endParaRPr lang="en-GB" dirty="0">
              <a:solidFill>
                <a:srgbClr val="504B4B"/>
              </a:solidFill>
            </a:endParaRPr>
          </a:p>
          <a:p>
            <a:pPr lvl="1" indent="-268114"/>
            <a:endParaRPr lang="en-GB" dirty="0">
              <a:solidFill>
                <a:srgbClr val="504B4B"/>
              </a:solidFill>
            </a:endParaRPr>
          </a:p>
          <a:p>
            <a:pPr lvl="1" indent="-268114"/>
            <a:endParaRPr lang="en-GB" dirty="0">
              <a:solidFill>
                <a:srgbClr val="504B4B"/>
              </a:solidFill>
            </a:endParaRPr>
          </a:p>
          <a:p>
            <a:pPr lvl="1" indent="-268114"/>
            <a:endParaRPr lang="en-GB" dirty="0">
              <a:solidFill>
                <a:srgbClr val="504B4B"/>
              </a:solidFill>
            </a:endParaRPr>
          </a:p>
          <a:p>
            <a:pPr lvl="1" indent="-268114"/>
            <a:endParaRPr lang="en-GB" dirty="0">
              <a:solidFill>
                <a:srgbClr val="504B4B"/>
              </a:solidFill>
            </a:endParaRPr>
          </a:p>
          <a:p>
            <a:pPr lvl="1" indent="-268114"/>
            <a:endParaRPr lang="en-GB" dirty="0">
              <a:solidFill>
                <a:srgbClr val="504B4B"/>
              </a:solidFill>
            </a:endParaRPr>
          </a:p>
          <a:p>
            <a:pPr lvl="1" indent="-268114"/>
            <a:endParaRPr lang="en-US" dirty="0">
              <a:solidFill>
                <a:srgbClr val="504B4B"/>
              </a:solidFill>
            </a:endParaRPr>
          </a:p>
        </p:txBody>
      </p:sp>
      <p:sp>
        <p:nvSpPr>
          <p:cNvPr id="7" name="TextBox 6">
            <a:extLst>
              <a:ext uri="{FF2B5EF4-FFF2-40B4-BE49-F238E27FC236}">
                <a16:creationId xmlns:a16="http://schemas.microsoft.com/office/drawing/2014/main" id="{9ADB080C-A409-4791-B8BF-D84F7FF76335}"/>
              </a:ext>
            </a:extLst>
          </p:cNvPr>
          <p:cNvSpPr txBox="1"/>
          <p:nvPr/>
        </p:nvSpPr>
        <p:spPr>
          <a:xfrm>
            <a:off x="807136" y="122831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Current Status </a:t>
            </a:r>
          </a:p>
        </p:txBody>
      </p:sp>
      <p:sp>
        <p:nvSpPr>
          <p:cNvPr id="8" name="TextBox 7">
            <a:extLst>
              <a:ext uri="{FF2B5EF4-FFF2-40B4-BE49-F238E27FC236}">
                <a16:creationId xmlns:a16="http://schemas.microsoft.com/office/drawing/2014/main" id="{07D9BA2B-E378-424B-9F03-781B8590847F}"/>
              </a:ext>
            </a:extLst>
          </p:cNvPr>
          <p:cNvSpPr txBox="1"/>
          <p:nvPr/>
        </p:nvSpPr>
        <p:spPr>
          <a:xfrm>
            <a:off x="4655827" y="122831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In their words…</a:t>
            </a:r>
          </a:p>
        </p:txBody>
      </p:sp>
    </p:spTree>
    <p:extLst>
      <p:ext uri="{BB962C8B-B14F-4D97-AF65-F5344CB8AC3E}">
        <p14:creationId xmlns:p14="http://schemas.microsoft.com/office/powerpoint/2010/main" val="3318966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2477541" y="2777037"/>
            <a:ext cx="4551680" cy="1239520"/>
          </a:xfrm>
          <a:prstGeom prst="flowChartAlternateProcess">
            <a:avLst/>
          </a:prstGeom>
          <a:solidFill>
            <a:srgbClr val="FE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Governance of key central programs will weaken, resulting in reduced coverage</a:t>
            </a:r>
          </a:p>
        </p:txBody>
      </p:sp>
      <p:sp>
        <p:nvSpPr>
          <p:cNvPr id="14" name="Flowchart: Alternate Process 13"/>
          <p:cNvSpPr/>
          <p:nvPr/>
        </p:nvSpPr>
        <p:spPr>
          <a:xfrm>
            <a:off x="2477541" y="2779363"/>
            <a:ext cx="4551680" cy="123952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Strong and evolved governance of public health programs in place post-transition</a:t>
            </a:r>
          </a:p>
        </p:txBody>
      </p:sp>
      <p:sp>
        <p:nvSpPr>
          <p:cNvPr id="2" name="Title 1"/>
          <p:cNvSpPr>
            <a:spLocks noGrp="1"/>
          </p:cNvSpPr>
          <p:nvPr>
            <p:ph type="title"/>
          </p:nvPr>
        </p:nvSpPr>
        <p:spPr>
          <a:xfrm>
            <a:off x="617204" y="477542"/>
            <a:ext cx="7887316" cy="1325007"/>
          </a:xfrm>
        </p:spPr>
        <p:txBody>
          <a:bodyPr/>
          <a:lstStyle/>
          <a:p>
            <a:r>
              <a:rPr lang="en-US" sz="2200" dirty="0"/>
              <a:t>Future scenarios for governance of vertical programs</a:t>
            </a:r>
          </a:p>
        </p:txBody>
      </p:sp>
      <p:sp>
        <p:nvSpPr>
          <p:cNvPr id="4" name="Callout: Down Arrow 3"/>
          <p:cNvSpPr/>
          <p:nvPr/>
        </p:nvSpPr>
        <p:spPr>
          <a:xfrm>
            <a:off x="1258862" y="1356860"/>
            <a:ext cx="3302000" cy="1188720"/>
          </a:xfrm>
          <a:prstGeom prst="downArrowCallou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Centralized programs ‘confused’ in face of strategic purchasing &amp; decentralization</a:t>
            </a:r>
            <a:endParaRPr lang="en-US" dirty="0"/>
          </a:p>
        </p:txBody>
      </p:sp>
      <p:sp>
        <p:nvSpPr>
          <p:cNvPr id="5" name="Callout: Down Arrow 4"/>
          <p:cNvSpPr/>
          <p:nvPr/>
        </p:nvSpPr>
        <p:spPr>
          <a:xfrm>
            <a:off x="4835182" y="1356860"/>
            <a:ext cx="3302000" cy="1188720"/>
          </a:xfrm>
          <a:prstGeom prst="downArrowCallou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Transition threatens existing structures mandated by donors</a:t>
            </a:r>
          </a:p>
        </p:txBody>
      </p:sp>
      <p:sp>
        <p:nvSpPr>
          <p:cNvPr id="11" name="Callout: Up Arrow 10"/>
          <p:cNvSpPr/>
          <p:nvPr/>
        </p:nvSpPr>
        <p:spPr>
          <a:xfrm>
            <a:off x="1704624" y="4185920"/>
            <a:ext cx="2410476" cy="2214880"/>
          </a:xfrm>
          <a:prstGeom prst="upArrowCallout">
            <a:avLst/>
          </a:prstGeom>
          <a:solidFill>
            <a:schemeClr val="tx2">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04B4B"/>
                </a:solidFill>
              </a:rPr>
              <a:t>Create transition “workstream” focused on governance of central programs</a:t>
            </a:r>
          </a:p>
        </p:txBody>
      </p:sp>
      <p:sp>
        <p:nvSpPr>
          <p:cNvPr id="12" name="Callout: Up Arrow 11"/>
          <p:cNvSpPr/>
          <p:nvPr/>
        </p:nvSpPr>
        <p:spPr>
          <a:xfrm>
            <a:off x="5280944" y="4185920"/>
            <a:ext cx="2410476" cy="2214880"/>
          </a:xfrm>
          <a:prstGeom prst="upArrowCallout">
            <a:avLst/>
          </a:prstGeom>
          <a:solidFill>
            <a:schemeClr val="tx2">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04B4B"/>
                </a:solidFill>
              </a:rPr>
              <a:t>Focused TA on central program governance</a:t>
            </a:r>
          </a:p>
        </p:txBody>
      </p:sp>
      <p:sp>
        <p:nvSpPr>
          <p:cNvPr id="10" name="TextBox 9"/>
          <p:cNvSpPr txBox="1"/>
          <p:nvPr/>
        </p:nvSpPr>
        <p:spPr>
          <a:xfrm rot="16200000">
            <a:off x="-1981387" y="3552344"/>
            <a:ext cx="5466080" cy="230832"/>
          </a:xfrm>
          <a:prstGeom prst="rect">
            <a:avLst/>
          </a:prstGeom>
        </p:spPr>
        <p:txBody>
          <a:bodyPr wrap="square" lIns="0" tIns="0" rIns="0" bIns="0" rtlCol="0">
            <a:spAutoFit/>
          </a:bodyPr>
          <a:lstStyle/>
          <a:p>
            <a:r>
              <a:rPr lang="en-US" b="1" dirty="0"/>
              <a:t>UHC2030  Engagement                         Outcome                     Scenario</a:t>
            </a:r>
          </a:p>
        </p:txBody>
      </p:sp>
    </p:spTree>
    <p:extLst>
      <p:ext uri="{BB962C8B-B14F-4D97-AF65-F5344CB8AC3E}">
        <p14:creationId xmlns:p14="http://schemas.microsoft.com/office/powerpoint/2010/main" val="2322295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17204" y="346019"/>
            <a:ext cx="7887316" cy="1325007"/>
          </a:xfrm>
        </p:spPr>
        <p:txBody>
          <a:bodyPr/>
          <a:lstStyle/>
          <a:p>
            <a:r>
              <a:rPr lang="en-US" sz="2400" dirty="0"/>
              <a:t>Six Themes</a:t>
            </a:r>
          </a:p>
        </p:txBody>
      </p:sp>
      <p:sp>
        <p:nvSpPr>
          <p:cNvPr id="33" name="Rectangle 32"/>
          <p:cNvSpPr/>
          <p:nvPr/>
        </p:nvSpPr>
        <p:spPr>
          <a:xfrm>
            <a:off x="803882" y="1398413"/>
            <a:ext cx="3675888" cy="1261884"/>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Coverage for Vulnerable Populations</a:t>
            </a:r>
          </a:p>
          <a:p>
            <a:pPr lvl="0" algn="ctr"/>
            <a:r>
              <a:rPr lang="en-US" sz="1800" dirty="0">
                <a:solidFill>
                  <a:schemeClr val="tx2">
                    <a:alpha val="20000"/>
                  </a:schemeClr>
                </a:solidFill>
              </a:rPr>
              <a:t>Vulnerable populations at risk of losing coverage</a:t>
            </a:r>
          </a:p>
        </p:txBody>
      </p:sp>
      <p:sp>
        <p:nvSpPr>
          <p:cNvPr id="50" name="Rectangle 49"/>
          <p:cNvSpPr/>
          <p:nvPr/>
        </p:nvSpPr>
        <p:spPr>
          <a:xfrm>
            <a:off x="4707815"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Mutual Accountability</a:t>
            </a:r>
            <a:endParaRPr lang="en-US" sz="2000" dirty="0">
              <a:solidFill>
                <a:schemeClr val="tx2">
                  <a:alpha val="20000"/>
                </a:schemeClr>
              </a:solidFill>
            </a:endParaRPr>
          </a:p>
          <a:p>
            <a:pPr lvl="0" algn="ctr"/>
            <a:r>
              <a:rPr lang="en-US" sz="1800" dirty="0">
                <a:solidFill>
                  <a:schemeClr val="tx2">
                    <a:alpha val="20000"/>
                  </a:schemeClr>
                </a:solidFill>
              </a:rPr>
              <a:t>Accountability for transition outcomes must be shared by donors and governments</a:t>
            </a:r>
          </a:p>
        </p:txBody>
      </p:sp>
      <p:sp>
        <p:nvSpPr>
          <p:cNvPr id="51" name="Rectangle 50"/>
          <p:cNvSpPr/>
          <p:nvPr/>
        </p:nvSpPr>
        <p:spPr>
          <a:xfrm>
            <a:off x="4707815" y="1398413"/>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Governance of central programs</a:t>
            </a:r>
          </a:p>
          <a:p>
            <a:pPr lvl="0" algn="ctr"/>
            <a:r>
              <a:rPr lang="en-US" sz="1800" dirty="0">
                <a:solidFill>
                  <a:schemeClr val="tx2">
                    <a:alpha val="20000"/>
                  </a:schemeClr>
                </a:solidFill>
              </a:rPr>
              <a:t>Centrally managed programs face evolving governance structures</a:t>
            </a:r>
          </a:p>
          <a:p>
            <a:pPr lvl="0" algn="ctr"/>
            <a:endParaRPr lang="en-US" sz="1800" dirty="0">
              <a:solidFill>
                <a:schemeClr val="tx2">
                  <a:alpha val="20000"/>
                </a:schemeClr>
              </a:solidFill>
            </a:endParaRPr>
          </a:p>
        </p:txBody>
      </p:sp>
      <p:sp>
        <p:nvSpPr>
          <p:cNvPr id="52" name="Rectangle 51"/>
          <p:cNvSpPr/>
          <p:nvPr/>
        </p:nvSpPr>
        <p:spPr>
          <a:xfrm>
            <a:off x="4707815" y="2841339"/>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Private Sector Participation</a:t>
            </a:r>
          </a:p>
          <a:p>
            <a:pPr lvl="0" algn="ctr"/>
            <a:r>
              <a:rPr lang="en-US" sz="1800" dirty="0">
                <a:solidFill>
                  <a:schemeClr val="tx2">
                    <a:alpha val="20000"/>
                  </a:schemeClr>
                </a:solidFill>
              </a:rPr>
              <a:t>Growing private sector offers opportunity for accelerated UHC progress – if managed</a:t>
            </a:r>
          </a:p>
        </p:txBody>
      </p:sp>
      <p:sp>
        <p:nvSpPr>
          <p:cNvPr id="53" name="Rectangle 52"/>
          <p:cNvSpPr/>
          <p:nvPr/>
        </p:nvSpPr>
        <p:spPr>
          <a:xfrm>
            <a:off x="803882"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Donor Capacity</a:t>
            </a:r>
          </a:p>
          <a:p>
            <a:pPr lvl="0" algn="ctr"/>
            <a:r>
              <a:rPr lang="en-US" sz="1800" dirty="0">
                <a:solidFill>
                  <a:schemeClr val="tx2">
                    <a:alpha val="20000"/>
                  </a:schemeClr>
                </a:solidFill>
              </a:rPr>
              <a:t>Adequate donor capacity required to have meaningful engagement in UHC agenda</a:t>
            </a:r>
            <a:endParaRPr lang="en-US" sz="1600" dirty="0">
              <a:solidFill>
                <a:schemeClr val="tx2">
                  <a:alpha val="20000"/>
                </a:schemeClr>
              </a:solidFill>
            </a:endParaRPr>
          </a:p>
        </p:txBody>
      </p:sp>
      <p:sp>
        <p:nvSpPr>
          <p:cNvPr id="54" name="Rectangle 53"/>
          <p:cNvSpPr/>
          <p:nvPr/>
        </p:nvSpPr>
        <p:spPr>
          <a:xfrm>
            <a:off x="803882" y="2841339"/>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Domestic revenue generation</a:t>
            </a:r>
          </a:p>
          <a:p>
            <a:pPr lvl="0" algn="ctr"/>
            <a:r>
              <a:rPr lang="en-US" sz="1800" dirty="0">
                <a:solidFill>
                  <a:schemeClr val="tx2"/>
                </a:solidFill>
              </a:rPr>
              <a:t>Political challenges to raising revenues create risk for funding gap</a:t>
            </a:r>
          </a:p>
        </p:txBody>
      </p:sp>
    </p:spTree>
    <p:extLst>
      <p:ext uri="{BB962C8B-B14F-4D97-AF65-F5344CB8AC3E}">
        <p14:creationId xmlns:p14="http://schemas.microsoft.com/office/powerpoint/2010/main" val="275725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04" y="451938"/>
            <a:ext cx="7887316" cy="1325007"/>
          </a:xfrm>
        </p:spPr>
        <p:txBody>
          <a:bodyPr/>
          <a:lstStyle/>
          <a:p>
            <a:r>
              <a:rPr lang="en-US" sz="2000" dirty="0"/>
              <a:t>Trend: </a:t>
            </a:r>
            <a:r>
              <a:rPr lang="en-US" sz="2000" b="0" cap="none" dirty="0">
                <a:solidFill>
                  <a:schemeClr val="tx2"/>
                </a:solidFill>
              </a:rPr>
              <a:t>Domestic revenues to fill transition gap requires a political response</a:t>
            </a:r>
            <a:endParaRPr lang="en-US" sz="2000" b="0" cap="none" dirty="0">
              <a:solidFill>
                <a:srgbClr val="504B4B"/>
              </a:solidFill>
            </a:endParaRPr>
          </a:p>
        </p:txBody>
      </p:sp>
      <p:sp>
        <p:nvSpPr>
          <p:cNvPr id="6" name="Rectangle 5">
            <a:extLst>
              <a:ext uri="{FF2B5EF4-FFF2-40B4-BE49-F238E27FC236}">
                <a16:creationId xmlns:a16="http://schemas.microsoft.com/office/drawing/2014/main" id="{DCCC910B-171F-4059-A310-D9690AD88B12}"/>
              </a:ext>
            </a:extLst>
          </p:cNvPr>
          <p:cNvSpPr/>
          <p:nvPr/>
        </p:nvSpPr>
        <p:spPr>
          <a:xfrm>
            <a:off x="807136" y="1228312"/>
            <a:ext cx="3688465" cy="5170646"/>
          </a:xfrm>
          <a:prstGeom prst="rect">
            <a:avLst/>
          </a:prstGeom>
          <a:solidFill>
            <a:srgbClr val="504B4B"/>
          </a:solidFill>
        </p:spPr>
        <p:txBody>
          <a:bodyPr wrap="square">
            <a:spAutoFit/>
          </a:bodyPr>
          <a:lstStyle/>
          <a:p>
            <a:pPr lvl="1"/>
            <a:endParaRPr lang="en-US" dirty="0">
              <a:solidFill>
                <a:srgbClr val="FF0000"/>
              </a:solidFill>
            </a:endParaRP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Resource mobilization in countries is a robust political endeavor – most donors approach it as a technical exercise.</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Lack of focus on creating a robust movement containing a wide range of actors.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Health sector is often not well equipped to lead advocacy efforts.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MOF pushes back on more funding before health sector demonstrates efficiency gains.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Within MOH, internal absence of capacity to use evidence to inform budgeting.</a:t>
            </a:r>
          </a:p>
          <a:p>
            <a:pPr lvl="1"/>
            <a:endParaRPr lang="en-US" dirty="0">
              <a:solidFill>
                <a:srgbClr val="FF0000"/>
              </a:solidFill>
            </a:endParaRPr>
          </a:p>
          <a:p>
            <a:pPr lvl="1"/>
            <a:endParaRPr lang="en-US" dirty="0">
              <a:solidFill>
                <a:srgbClr val="FF0000"/>
              </a:solidFill>
            </a:endParaRPr>
          </a:p>
        </p:txBody>
      </p:sp>
      <p:sp>
        <p:nvSpPr>
          <p:cNvPr id="7" name="Rectangle 6">
            <a:extLst>
              <a:ext uri="{FF2B5EF4-FFF2-40B4-BE49-F238E27FC236}">
                <a16:creationId xmlns:a16="http://schemas.microsoft.com/office/drawing/2014/main" id="{4C8A14A0-5EC0-41EA-998E-4B97E342D27D}"/>
              </a:ext>
            </a:extLst>
          </p:cNvPr>
          <p:cNvSpPr/>
          <p:nvPr/>
        </p:nvSpPr>
        <p:spPr>
          <a:xfrm>
            <a:off x="4655828" y="1228312"/>
            <a:ext cx="3688465" cy="5175504"/>
          </a:xfrm>
          <a:prstGeom prst="rect">
            <a:avLst/>
          </a:prstGeom>
          <a:solidFill>
            <a:srgbClr val="DED6CF"/>
          </a:solidFill>
        </p:spPr>
        <p:txBody>
          <a:bodyPr wrap="square">
            <a:spAutoFit/>
          </a:bodyPr>
          <a:lstStyle/>
          <a:p>
            <a:pPr lvl="0"/>
            <a:r>
              <a:rPr lang="en-US" sz="1700" b="1" dirty="0">
                <a:solidFill>
                  <a:srgbClr val="00A5D2"/>
                </a:solidFill>
              </a:rPr>
              <a:t>I</a:t>
            </a:r>
          </a:p>
          <a:p>
            <a:pPr lvl="0"/>
            <a:endParaRPr lang="en-US" dirty="0">
              <a:solidFill>
                <a:srgbClr val="FF0000"/>
              </a:solidFill>
            </a:endParaRPr>
          </a:p>
          <a:p>
            <a:pPr lvl="1" indent="-268114"/>
            <a:r>
              <a:rPr lang="en-US" dirty="0">
                <a:solidFill>
                  <a:srgbClr val="504B4B"/>
                </a:solidFill>
              </a:rPr>
              <a:t>“We try to make the case for the government to increase the overall health budget, but MOF doesn’t agree and talk about improving budget execution first.” (Nepal)</a:t>
            </a:r>
          </a:p>
          <a:p>
            <a:pPr lvl="1" indent="-268114"/>
            <a:endParaRPr lang="en-US" dirty="0">
              <a:solidFill>
                <a:srgbClr val="504B4B"/>
              </a:solidFill>
            </a:endParaRPr>
          </a:p>
          <a:p>
            <a:pPr lvl="1" indent="-268114"/>
            <a:r>
              <a:rPr lang="en-US" dirty="0">
                <a:solidFill>
                  <a:srgbClr val="504B4B"/>
                </a:solidFill>
              </a:rPr>
              <a:t>“It is not easier to mobilize resources just because you’re growing economically. MOH needs to do more to articulate the need for funding for health, and be systematic and strategic about its revenue generation.” (Myanmar)</a:t>
            </a:r>
          </a:p>
          <a:p>
            <a:pPr marL="231776" lvl="1" indent="-115888"/>
            <a:endParaRPr lang="en-US" dirty="0">
              <a:solidFill>
                <a:srgbClr val="96D7EB"/>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p:txBody>
      </p:sp>
      <p:sp>
        <p:nvSpPr>
          <p:cNvPr id="8" name="TextBox 7">
            <a:extLst>
              <a:ext uri="{FF2B5EF4-FFF2-40B4-BE49-F238E27FC236}">
                <a16:creationId xmlns:a16="http://schemas.microsoft.com/office/drawing/2014/main" id="{D5D513B9-47F6-4391-86EF-D6433CE84ADE}"/>
              </a:ext>
            </a:extLst>
          </p:cNvPr>
          <p:cNvSpPr txBox="1"/>
          <p:nvPr/>
        </p:nvSpPr>
        <p:spPr>
          <a:xfrm>
            <a:off x="807136" y="122831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Current Status </a:t>
            </a:r>
          </a:p>
        </p:txBody>
      </p:sp>
      <p:sp>
        <p:nvSpPr>
          <p:cNvPr id="9" name="TextBox 8">
            <a:extLst>
              <a:ext uri="{FF2B5EF4-FFF2-40B4-BE49-F238E27FC236}">
                <a16:creationId xmlns:a16="http://schemas.microsoft.com/office/drawing/2014/main" id="{2DDE9540-1BB3-4276-931A-90E80C49E3DF}"/>
              </a:ext>
            </a:extLst>
          </p:cNvPr>
          <p:cNvSpPr txBox="1"/>
          <p:nvPr/>
        </p:nvSpPr>
        <p:spPr>
          <a:xfrm>
            <a:off x="4655827" y="122831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In their words…</a:t>
            </a:r>
          </a:p>
        </p:txBody>
      </p:sp>
    </p:spTree>
    <p:extLst>
      <p:ext uri="{BB962C8B-B14F-4D97-AF65-F5344CB8AC3E}">
        <p14:creationId xmlns:p14="http://schemas.microsoft.com/office/powerpoint/2010/main" val="29189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2295576" y="2703764"/>
            <a:ext cx="4551680" cy="1239520"/>
          </a:xfrm>
          <a:prstGeom prst="flowChartAlternateProcess">
            <a:avLst/>
          </a:prstGeom>
          <a:solidFill>
            <a:srgbClr val="FE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rPr>
              <a:t>Domestic revenues insufficient to fill transition gap</a:t>
            </a:r>
          </a:p>
        </p:txBody>
      </p:sp>
      <p:sp>
        <p:nvSpPr>
          <p:cNvPr id="14" name="Flowchart: Alternate Process 13"/>
          <p:cNvSpPr/>
          <p:nvPr/>
        </p:nvSpPr>
        <p:spPr>
          <a:xfrm>
            <a:off x="2305466" y="2693604"/>
            <a:ext cx="4551680" cy="123952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Strategic and tailored advocacy will contribute to increased domestic revenue generation</a:t>
            </a:r>
          </a:p>
        </p:txBody>
      </p:sp>
      <p:sp>
        <p:nvSpPr>
          <p:cNvPr id="2" name="Title 1"/>
          <p:cNvSpPr>
            <a:spLocks noGrp="1"/>
          </p:cNvSpPr>
          <p:nvPr>
            <p:ph type="title"/>
          </p:nvPr>
        </p:nvSpPr>
        <p:spPr/>
        <p:txBody>
          <a:bodyPr/>
          <a:lstStyle/>
          <a:p>
            <a:r>
              <a:rPr lang="en-US"/>
              <a:t>Future scenarios for Domestic Revenues</a:t>
            </a:r>
            <a:endParaRPr lang="en-US" dirty="0"/>
          </a:p>
        </p:txBody>
      </p:sp>
      <p:sp>
        <p:nvSpPr>
          <p:cNvPr id="4" name="Callout: Down Arrow 3"/>
          <p:cNvSpPr/>
          <p:nvPr/>
        </p:nvSpPr>
        <p:spPr>
          <a:xfrm>
            <a:off x="1104170" y="1324314"/>
            <a:ext cx="3302000" cy="1188720"/>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Countries will not be able to mobilize sufficient resources to sustain priority interventions</a:t>
            </a:r>
          </a:p>
        </p:txBody>
      </p:sp>
      <p:sp>
        <p:nvSpPr>
          <p:cNvPr id="5" name="Callout: Down Arrow 4"/>
          <p:cNvSpPr/>
          <p:nvPr/>
        </p:nvSpPr>
        <p:spPr>
          <a:xfrm>
            <a:off x="4693252" y="1324314"/>
            <a:ext cx="3302000" cy="1188720"/>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Health sector will continue to be less prioritized than other sectors in budgeting  </a:t>
            </a:r>
          </a:p>
        </p:txBody>
      </p:sp>
      <p:sp>
        <p:nvSpPr>
          <p:cNvPr id="11" name="Callout: Up Arrow 10"/>
          <p:cNvSpPr/>
          <p:nvPr/>
        </p:nvSpPr>
        <p:spPr>
          <a:xfrm>
            <a:off x="1719043" y="4228011"/>
            <a:ext cx="2410476" cy="2214880"/>
          </a:xfrm>
          <a:prstGeom prst="upArrow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04B4B"/>
                </a:solidFill>
              </a:rPr>
              <a:t>Identify champions and aligned interests to engage key stakeholders </a:t>
            </a:r>
          </a:p>
        </p:txBody>
      </p:sp>
      <p:sp>
        <p:nvSpPr>
          <p:cNvPr id="12" name="Callout: Up Arrow 11"/>
          <p:cNvSpPr/>
          <p:nvPr/>
        </p:nvSpPr>
        <p:spPr>
          <a:xfrm>
            <a:off x="4861308" y="4228011"/>
            <a:ext cx="2410476" cy="2214880"/>
          </a:xfrm>
          <a:prstGeom prst="upArrow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04B4B"/>
                </a:solidFill>
              </a:rPr>
              <a:t>Support countries in developing high-level advocacy strategy</a:t>
            </a:r>
            <a:endParaRPr lang="en-US" sz="1400" dirty="0">
              <a:solidFill>
                <a:srgbClr val="504B4B"/>
              </a:solidFill>
            </a:endParaRPr>
          </a:p>
        </p:txBody>
      </p:sp>
      <p:sp>
        <p:nvSpPr>
          <p:cNvPr id="10" name="TextBox 9"/>
          <p:cNvSpPr txBox="1"/>
          <p:nvPr/>
        </p:nvSpPr>
        <p:spPr>
          <a:xfrm rot="16200000">
            <a:off x="-1974853" y="3608859"/>
            <a:ext cx="5353050" cy="230832"/>
          </a:xfrm>
          <a:prstGeom prst="rect">
            <a:avLst/>
          </a:prstGeom>
        </p:spPr>
        <p:txBody>
          <a:bodyPr wrap="square" lIns="0" tIns="0" rIns="0" bIns="0" rtlCol="0">
            <a:spAutoFit/>
          </a:bodyPr>
          <a:lstStyle/>
          <a:p>
            <a:r>
              <a:rPr lang="en-US" b="1" dirty="0"/>
              <a:t>UHC2030 Engagement                         Outcome                     Scenario</a:t>
            </a:r>
          </a:p>
        </p:txBody>
      </p:sp>
    </p:spTree>
    <p:extLst>
      <p:ext uri="{BB962C8B-B14F-4D97-AF65-F5344CB8AC3E}">
        <p14:creationId xmlns:p14="http://schemas.microsoft.com/office/powerpoint/2010/main" val="1856166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17204" y="346019"/>
            <a:ext cx="7887316" cy="1325007"/>
          </a:xfrm>
        </p:spPr>
        <p:txBody>
          <a:bodyPr/>
          <a:lstStyle/>
          <a:p>
            <a:r>
              <a:rPr lang="en-US" sz="2400" dirty="0"/>
              <a:t>Six Themes</a:t>
            </a:r>
          </a:p>
        </p:txBody>
      </p:sp>
      <p:sp>
        <p:nvSpPr>
          <p:cNvPr id="33" name="Rectangle 32"/>
          <p:cNvSpPr/>
          <p:nvPr/>
        </p:nvSpPr>
        <p:spPr>
          <a:xfrm>
            <a:off x="803882" y="1398413"/>
            <a:ext cx="3675888" cy="1261884"/>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Coverage for Vulnerable Populations</a:t>
            </a:r>
          </a:p>
          <a:p>
            <a:pPr lvl="0" algn="ctr"/>
            <a:r>
              <a:rPr lang="en-US" sz="1800" dirty="0">
                <a:solidFill>
                  <a:schemeClr val="tx2">
                    <a:alpha val="20000"/>
                  </a:schemeClr>
                </a:solidFill>
              </a:rPr>
              <a:t>Vulnerable populations at risk of losing coverage</a:t>
            </a:r>
          </a:p>
        </p:txBody>
      </p:sp>
      <p:sp>
        <p:nvSpPr>
          <p:cNvPr id="50" name="Rectangle 49"/>
          <p:cNvSpPr/>
          <p:nvPr/>
        </p:nvSpPr>
        <p:spPr>
          <a:xfrm>
            <a:off x="4707815"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Mutual Accountability</a:t>
            </a:r>
            <a:endParaRPr lang="en-US" sz="2000" dirty="0">
              <a:solidFill>
                <a:schemeClr val="tx2">
                  <a:alpha val="20000"/>
                </a:schemeClr>
              </a:solidFill>
            </a:endParaRPr>
          </a:p>
          <a:p>
            <a:pPr lvl="0" algn="ctr"/>
            <a:r>
              <a:rPr lang="en-US" sz="1800" dirty="0">
                <a:solidFill>
                  <a:schemeClr val="tx2">
                    <a:alpha val="20000"/>
                  </a:schemeClr>
                </a:solidFill>
              </a:rPr>
              <a:t>Accountability for transition outcomes must be shared by donors and governments</a:t>
            </a:r>
          </a:p>
        </p:txBody>
      </p:sp>
      <p:sp>
        <p:nvSpPr>
          <p:cNvPr id="51" name="Rectangle 50"/>
          <p:cNvSpPr/>
          <p:nvPr/>
        </p:nvSpPr>
        <p:spPr>
          <a:xfrm>
            <a:off x="4707815" y="1398413"/>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Governance of central programs</a:t>
            </a:r>
          </a:p>
          <a:p>
            <a:pPr lvl="0" algn="ctr"/>
            <a:r>
              <a:rPr lang="en-US" sz="1800" dirty="0">
                <a:solidFill>
                  <a:schemeClr val="tx2">
                    <a:alpha val="20000"/>
                  </a:schemeClr>
                </a:solidFill>
              </a:rPr>
              <a:t>Centrally managed programs face evolving governance structures</a:t>
            </a:r>
          </a:p>
          <a:p>
            <a:pPr lvl="0" algn="ctr"/>
            <a:endParaRPr lang="en-US" sz="1800" dirty="0">
              <a:solidFill>
                <a:schemeClr val="tx2">
                  <a:alpha val="20000"/>
                </a:schemeClr>
              </a:solidFill>
            </a:endParaRPr>
          </a:p>
        </p:txBody>
      </p:sp>
      <p:sp>
        <p:nvSpPr>
          <p:cNvPr id="52" name="Rectangle 51"/>
          <p:cNvSpPr/>
          <p:nvPr/>
        </p:nvSpPr>
        <p:spPr>
          <a:xfrm>
            <a:off x="4707815" y="2841339"/>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Private Sector Participation</a:t>
            </a:r>
          </a:p>
          <a:p>
            <a:pPr lvl="0" algn="ctr"/>
            <a:r>
              <a:rPr lang="en-US" sz="1800" dirty="0">
                <a:solidFill>
                  <a:schemeClr val="tx2"/>
                </a:solidFill>
              </a:rPr>
              <a:t>Growing private sector offers opportunity for accelerated UHC progress – if managed</a:t>
            </a:r>
          </a:p>
        </p:txBody>
      </p:sp>
      <p:sp>
        <p:nvSpPr>
          <p:cNvPr id="53" name="Rectangle 52"/>
          <p:cNvSpPr/>
          <p:nvPr/>
        </p:nvSpPr>
        <p:spPr>
          <a:xfrm>
            <a:off x="803882"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Donor Capacity</a:t>
            </a:r>
          </a:p>
          <a:p>
            <a:pPr lvl="0" algn="ctr"/>
            <a:r>
              <a:rPr lang="en-US" sz="1800" dirty="0">
                <a:solidFill>
                  <a:schemeClr val="tx2">
                    <a:alpha val="20000"/>
                  </a:schemeClr>
                </a:solidFill>
              </a:rPr>
              <a:t>Adequate donor capacity required to have meaningful engagement in UHC agenda</a:t>
            </a:r>
            <a:endParaRPr lang="en-US" sz="1600" dirty="0">
              <a:solidFill>
                <a:schemeClr val="tx2">
                  <a:alpha val="20000"/>
                </a:schemeClr>
              </a:solidFill>
            </a:endParaRPr>
          </a:p>
        </p:txBody>
      </p:sp>
      <p:sp>
        <p:nvSpPr>
          <p:cNvPr id="54" name="Rectangle 53"/>
          <p:cNvSpPr/>
          <p:nvPr/>
        </p:nvSpPr>
        <p:spPr>
          <a:xfrm>
            <a:off x="803882" y="2841339"/>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Domestic revenue generation</a:t>
            </a:r>
          </a:p>
          <a:p>
            <a:pPr lvl="0" algn="ctr"/>
            <a:r>
              <a:rPr lang="en-US" sz="1800" dirty="0">
                <a:solidFill>
                  <a:schemeClr val="tx2">
                    <a:alpha val="20000"/>
                  </a:schemeClr>
                </a:solidFill>
              </a:rPr>
              <a:t>Political challenges to raising revenues create risk for funding gap</a:t>
            </a:r>
          </a:p>
          <a:p>
            <a:pPr lvl="0" algn="ctr"/>
            <a:endParaRPr lang="en-US" sz="1800" dirty="0">
              <a:solidFill>
                <a:schemeClr val="tx2">
                  <a:alpha val="20000"/>
                </a:schemeClr>
              </a:solidFill>
            </a:endParaRPr>
          </a:p>
        </p:txBody>
      </p:sp>
    </p:spTree>
    <p:extLst>
      <p:ext uri="{BB962C8B-B14F-4D97-AF65-F5344CB8AC3E}">
        <p14:creationId xmlns:p14="http://schemas.microsoft.com/office/powerpoint/2010/main" val="3075748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04" y="458730"/>
            <a:ext cx="7887316" cy="1325007"/>
          </a:xfrm>
        </p:spPr>
        <p:txBody>
          <a:bodyPr/>
          <a:lstStyle/>
          <a:p>
            <a:r>
              <a:rPr lang="en-US" sz="2000" dirty="0"/>
              <a:t>Trend: </a:t>
            </a:r>
            <a:r>
              <a:rPr lang="en-US" sz="2000" b="0" cap="none" dirty="0">
                <a:solidFill>
                  <a:srgbClr val="504B4B"/>
                </a:solidFill>
              </a:rPr>
              <a:t>Rapid private sector growth is often not guided towards achieving UHC objectives</a:t>
            </a:r>
          </a:p>
        </p:txBody>
      </p:sp>
      <p:sp>
        <p:nvSpPr>
          <p:cNvPr id="5" name="Rectangle 4">
            <a:extLst>
              <a:ext uri="{FF2B5EF4-FFF2-40B4-BE49-F238E27FC236}">
                <a16:creationId xmlns:a16="http://schemas.microsoft.com/office/drawing/2014/main" id="{2A1C607A-311A-4A05-84A5-22CEE513F6D7}"/>
              </a:ext>
            </a:extLst>
          </p:cNvPr>
          <p:cNvSpPr/>
          <p:nvPr/>
        </p:nvSpPr>
        <p:spPr>
          <a:xfrm>
            <a:off x="807136" y="1248632"/>
            <a:ext cx="3688465" cy="5170646"/>
          </a:xfrm>
          <a:prstGeom prst="rect">
            <a:avLst/>
          </a:prstGeom>
          <a:solidFill>
            <a:srgbClr val="504B4B"/>
          </a:solidFill>
        </p:spPr>
        <p:txBody>
          <a:bodyPr wrap="square">
            <a:spAutoFit/>
          </a:bodyPr>
          <a:lstStyle/>
          <a:p>
            <a:pPr lvl="1"/>
            <a:endParaRPr lang="en-US" dirty="0">
              <a:solidFill>
                <a:srgbClr val="FF0000"/>
              </a:solidFill>
            </a:endParaRP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Private sector delivery growing rapidly in many transitioning countries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Regulatory systems are weak and market shaping opportunities are not fully leveraged</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Private sector is often focused on ‘low-hanging fruit’ – curative services for wealthy populations</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Enormous market opportunity of low income populations not realized</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p:txBody>
      </p:sp>
      <p:sp>
        <p:nvSpPr>
          <p:cNvPr id="6" name="Rectangle 5">
            <a:extLst>
              <a:ext uri="{FF2B5EF4-FFF2-40B4-BE49-F238E27FC236}">
                <a16:creationId xmlns:a16="http://schemas.microsoft.com/office/drawing/2014/main" id="{7714AF0E-62F1-4B16-ABA4-03FD7D499907}"/>
              </a:ext>
            </a:extLst>
          </p:cNvPr>
          <p:cNvSpPr/>
          <p:nvPr/>
        </p:nvSpPr>
        <p:spPr>
          <a:xfrm>
            <a:off x="4655828" y="1248632"/>
            <a:ext cx="3688465" cy="5201424"/>
          </a:xfrm>
          <a:prstGeom prst="rect">
            <a:avLst/>
          </a:prstGeom>
          <a:solidFill>
            <a:srgbClr val="DED6CF"/>
          </a:solidFill>
        </p:spPr>
        <p:txBody>
          <a:bodyPr wrap="square">
            <a:spAutoFit/>
          </a:bodyPr>
          <a:lstStyle/>
          <a:p>
            <a:pPr lvl="0"/>
            <a:r>
              <a:rPr lang="en-US" sz="1700" b="1" dirty="0">
                <a:solidFill>
                  <a:srgbClr val="00A5D2"/>
                </a:solidFill>
              </a:rPr>
              <a:t>I</a:t>
            </a:r>
          </a:p>
          <a:p>
            <a:pPr lvl="0"/>
            <a:endParaRPr lang="en-US" dirty="0">
              <a:solidFill>
                <a:srgbClr val="FF0000"/>
              </a:solidFill>
            </a:endParaRPr>
          </a:p>
          <a:p>
            <a:pPr lvl="1" indent="-268114"/>
            <a:r>
              <a:rPr lang="en-US" dirty="0">
                <a:solidFill>
                  <a:srgbClr val="504B4B"/>
                </a:solidFill>
              </a:rPr>
              <a:t>“There’s limited regulation of the private sector, but real opportunities for them to try to support the MOH in how to deliver specialist services.” (Nepal)</a:t>
            </a:r>
          </a:p>
          <a:p>
            <a:pPr lvl="1" indent="-268114"/>
            <a:endParaRPr lang="en-US" dirty="0">
              <a:solidFill>
                <a:srgbClr val="504B4B"/>
              </a:solidFill>
            </a:endParaRPr>
          </a:p>
          <a:p>
            <a:pPr lvl="1" indent="-268114"/>
            <a:r>
              <a:rPr lang="en-US" dirty="0">
                <a:solidFill>
                  <a:srgbClr val="504B4B"/>
                </a:solidFill>
              </a:rPr>
              <a:t>“The public cannot reach everywhere...the private sector can play a big role here, around health financing strategy, how to reach underserved... but how will the contracting of services work within a government-led system?” (Nepal)</a:t>
            </a:r>
          </a:p>
          <a:p>
            <a:pPr marL="231776" lvl="1" indent="-115888"/>
            <a:endParaRPr lang="en-US" dirty="0">
              <a:solidFill>
                <a:srgbClr val="96D7EB"/>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p:txBody>
      </p:sp>
      <p:sp>
        <p:nvSpPr>
          <p:cNvPr id="7" name="TextBox 6">
            <a:extLst>
              <a:ext uri="{FF2B5EF4-FFF2-40B4-BE49-F238E27FC236}">
                <a16:creationId xmlns:a16="http://schemas.microsoft.com/office/drawing/2014/main" id="{3C794BDD-8C0A-411A-A173-D50340220C6E}"/>
              </a:ext>
            </a:extLst>
          </p:cNvPr>
          <p:cNvSpPr txBox="1"/>
          <p:nvPr/>
        </p:nvSpPr>
        <p:spPr>
          <a:xfrm>
            <a:off x="807136" y="124863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Current Status </a:t>
            </a:r>
          </a:p>
        </p:txBody>
      </p:sp>
      <p:sp>
        <p:nvSpPr>
          <p:cNvPr id="8" name="TextBox 7">
            <a:extLst>
              <a:ext uri="{FF2B5EF4-FFF2-40B4-BE49-F238E27FC236}">
                <a16:creationId xmlns:a16="http://schemas.microsoft.com/office/drawing/2014/main" id="{31086ED0-C9C8-4937-8155-BC4A9C29701A}"/>
              </a:ext>
            </a:extLst>
          </p:cNvPr>
          <p:cNvSpPr txBox="1"/>
          <p:nvPr/>
        </p:nvSpPr>
        <p:spPr>
          <a:xfrm>
            <a:off x="4655827" y="124863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In their words…</a:t>
            </a:r>
          </a:p>
        </p:txBody>
      </p:sp>
    </p:spTree>
    <p:extLst>
      <p:ext uri="{BB962C8B-B14F-4D97-AF65-F5344CB8AC3E}">
        <p14:creationId xmlns:p14="http://schemas.microsoft.com/office/powerpoint/2010/main" val="925107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4CC1C5-4D33-4D7E-B6B1-F627C4E0EA8C}"/>
              </a:ext>
            </a:extLst>
          </p:cNvPr>
          <p:cNvSpPr/>
          <p:nvPr/>
        </p:nvSpPr>
        <p:spPr>
          <a:xfrm>
            <a:off x="1039136" y="1157394"/>
            <a:ext cx="7484381" cy="1683777"/>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18288" rIns="91440" bIns="18288" numCol="1" spcCol="0" rtlCol="0" fromWordArt="0" anchor="ctr" anchorCtr="0" forceAA="0" compatLnSpc="1">
            <a:prstTxWarp prst="textNoShape">
              <a:avLst/>
            </a:prstTxWarp>
            <a:noAutofit/>
          </a:bodyPr>
          <a:lstStyle/>
          <a:p>
            <a:pPr algn="ctr">
              <a:lnSpc>
                <a:spcPct val="107000"/>
              </a:lnSpc>
              <a:spcAft>
                <a:spcPts val="800"/>
              </a:spcAft>
            </a:pPr>
            <a:r>
              <a:rPr lang="en-US" sz="1600" b="1" dirty="0">
                <a:solidFill>
                  <a:schemeClr val="bg1"/>
                </a:solidFill>
                <a:latin typeface="Segoe UI" panose="020B0502040204020203" pitchFamily="34" charset="0"/>
                <a:ea typeface="Calibri" panose="020F0502020204030204" pitchFamily="34" charset="0"/>
                <a:cs typeface="Times New Roman" panose="02020603050405020304" pitchFamily="18" charset="0"/>
              </a:rPr>
              <a:t>Immunization budget stabilized or increased</a:t>
            </a:r>
          </a:p>
        </p:txBody>
      </p:sp>
      <p:sp>
        <p:nvSpPr>
          <p:cNvPr id="2" name="Title 1">
            <a:extLst>
              <a:ext uri="{FF2B5EF4-FFF2-40B4-BE49-F238E27FC236}">
                <a16:creationId xmlns:a16="http://schemas.microsoft.com/office/drawing/2014/main" id="{34B815D1-9721-42AB-8A34-959DA39EE607}"/>
              </a:ext>
            </a:extLst>
          </p:cNvPr>
          <p:cNvSpPr>
            <a:spLocks noGrp="1"/>
          </p:cNvSpPr>
          <p:nvPr>
            <p:ph type="title"/>
          </p:nvPr>
        </p:nvSpPr>
        <p:spPr>
          <a:xfrm>
            <a:off x="617204" y="513067"/>
            <a:ext cx="7887316" cy="591578"/>
          </a:xfrm>
        </p:spPr>
        <p:txBody>
          <a:bodyPr/>
          <a:lstStyle/>
          <a:p>
            <a:r>
              <a:rPr lang="pt-PT" dirty="0"/>
              <a:t>Why should UHC2030 consider Transition?</a:t>
            </a:r>
            <a:endParaRPr lang="en-US" dirty="0"/>
          </a:p>
        </p:txBody>
      </p:sp>
      <p:sp>
        <p:nvSpPr>
          <p:cNvPr id="5" name="Rectangle: Single Corner Rounded 4">
            <a:extLst>
              <a:ext uri="{FF2B5EF4-FFF2-40B4-BE49-F238E27FC236}">
                <a16:creationId xmlns:a16="http://schemas.microsoft.com/office/drawing/2014/main" id="{27F34620-AF93-4F5E-B91F-0AA7BA4CCBC0}"/>
              </a:ext>
            </a:extLst>
          </p:cNvPr>
          <p:cNvSpPr/>
          <p:nvPr/>
        </p:nvSpPr>
        <p:spPr>
          <a:xfrm>
            <a:off x="1200885" y="2241770"/>
            <a:ext cx="2277104" cy="502897"/>
          </a:xfrm>
          <a:prstGeom prst="round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tx2"/>
                </a:solidFill>
              </a:rPr>
              <a:t>New health priorities</a:t>
            </a:r>
          </a:p>
        </p:txBody>
      </p:sp>
      <p:sp>
        <p:nvSpPr>
          <p:cNvPr id="6" name="Rectangle: Single Corner Rounded 5">
            <a:extLst>
              <a:ext uri="{FF2B5EF4-FFF2-40B4-BE49-F238E27FC236}">
                <a16:creationId xmlns:a16="http://schemas.microsoft.com/office/drawing/2014/main" id="{D72691B3-EE02-4E45-848F-1C86FB25B0A7}"/>
              </a:ext>
            </a:extLst>
          </p:cNvPr>
          <p:cNvSpPr/>
          <p:nvPr/>
        </p:nvSpPr>
        <p:spPr>
          <a:xfrm>
            <a:off x="6137487" y="1598801"/>
            <a:ext cx="2210382" cy="515694"/>
          </a:xfrm>
          <a:prstGeom prst="round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tx2"/>
                </a:solidFill>
              </a:rPr>
              <a:t>Rapid private sector growth</a:t>
            </a:r>
          </a:p>
        </p:txBody>
      </p:sp>
      <p:sp>
        <p:nvSpPr>
          <p:cNvPr id="7" name="Rectangle: Single Corner Rounded 6">
            <a:extLst>
              <a:ext uri="{FF2B5EF4-FFF2-40B4-BE49-F238E27FC236}">
                <a16:creationId xmlns:a16="http://schemas.microsoft.com/office/drawing/2014/main" id="{4F655B0E-BE8D-4775-8997-795389188EE4}"/>
              </a:ext>
            </a:extLst>
          </p:cNvPr>
          <p:cNvSpPr/>
          <p:nvPr/>
        </p:nvSpPr>
        <p:spPr>
          <a:xfrm>
            <a:off x="6137487" y="2249944"/>
            <a:ext cx="2210382" cy="502897"/>
          </a:xfrm>
          <a:prstGeom prst="round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tx2"/>
                </a:solidFill>
              </a:rPr>
              <a:t>Domestic revenue pressure</a:t>
            </a:r>
          </a:p>
        </p:txBody>
      </p:sp>
      <p:sp>
        <p:nvSpPr>
          <p:cNvPr id="8" name="Rectangle: Single Corner Rounded 7">
            <a:extLst>
              <a:ext uri="{FF2B5EF4-FFF2-40B4-BE49-F238E27FC236}">
                <a16:creationId xmlns:a16="http://schemas.microsoft.com/office/drawing/2014/main" id="{25B2A673-3576-4569-A617-1B5F5F52796D}"/>
              </a:ext>
            </a:extLst>
          </p:cNvPr>
          <p:cNvSpPr/>
          <p:nvPr/>
        </p:nvSpPr>
        <p:spPr>
          <a:xfrm>
            <a:off x="3627152" y="2241205"/>
            <a:ext cx="2361171" cy="502897"/>
          </a:xfrm>
          <a:prstGeom prst="round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tx2"/>
                </a:solidFill>
              </a:rPr>
              <a:t>Reduced donor support</a:t>
            </a:r>
          </a:p>
        </p:txBody>
      </p:sp>
      <p:sp>
        <p:nvSpPr>
          <p:cNvPr id="9" name="Rectangle: Single Corner Rounded 8">
            <a:extLst>
              <a:ext uri="{FF2B5EF4-FFF2-40B4-BE49-F238E27FC236}">
                <a16:creationId xmlns:a16="http://schemas.microsoft.com/office/drawing/2014/main" id="{9C65BA87-D326-4C50-9634-0C7C4BF2BA3A}"/>
              </a:ext>
            </a:extLst>
          </p:cNvPr>
          <p:cNvSpPr/>
          <p:nvPr/>
        </p:nvSpPr>
        <p:spPr>
          <a:xfrm>
            <a:off x="1193551" y="1589664"/>
            <a:ext cx="2284438" cy="502897"/>
          </a:xfrm>
          <a:prstGeom prst="round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tx2"/>
                </a:solidFill>
              </a:rPr>
              <a:t>Economic &amp; demographic factors</a:t>
            </a:r>
          </a:p>
        </p:txBody>
      </p:sp>
      <p:sp>
        <p:nvSpPr>
          <p:cNvPr id="10" name="Rectangle: Single Corner Rounded 9">
            <a:extLst>
              <a:ext uri="{FF2B5EF4-FFF2-40B4-BE49-F238E27FC236}">
                <a16:creationId xmlns:a16="http://schemas.microsoft.com/office/drawing/2014/main" id="{DECB2D54-26C5-4D82-9690-FD6412009BB0}"/>
              </a:ext>
            </a:extLst>
          </p:cNvPr>
          <p:cNvSpPr/>
          <p:nvPr/>
        </p:nvSpPr>
        <p:spPr>
          <a:xfrm>
            <a:off x="3593674" y="1578587"/>
            <a:ext cx="2394649" cy="502897"/>
          </a:xfrm>
          <a:prstGeom prst="round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solidFill>
                  <a:schemeClr val="tx2"/>
                </a:solidFill>
              </a:rPr>
              <a:t>Evolving political landscape</a:t>
            </a:r>
          </a:p>
        </p:txBody>
      </p:sp>
      <p:sp>
        <p:nvSpPr>
          <p:cNvPr id="13" name="Rectangle 12">
            <a:extLst>
              <a:ext uri="{FF2B5EF4-FFF2-40B4-BE49-F238E27FC236}">
                <a16:creationId xmlns:a16="http://schemas.microsoft.com/office/drawing/2014/main" id="{13D96F23-986C-4A45-8F76-C7D82BC4E683}"/>
              </a:ext>
            </a:extLst>
          </p:cNvPr>
          <p:cNvSpPr/>
          <p:nvPr/>
        </p:nvSpPr>
        <p:spPr>
          <a:xfrm>
            <a:off x="1200885" y="5715002"/>
            <a:ext cx="2992418" cy="92955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8288" rIns="91440" bIns="18288" numCol="1" spcCol="0" rtlCol="0" fromWordArt="0" anchor="ctr" anchorCtr="0" forceAA="0" compatLnSpc="1">
            <a:prstTxWarp prst="textNoShape">
              <a:avLst/>
            </a:prstTxWarp>
            <a:noAutofit/>
          </a:bodyPr>
          <a:lstStyle/>
          <a:p>
            <a:pPr algn="ctr">
              <a:lnSpc>
                <a:spcPct val="107000"/>
              </a:lnSpc>
              <a:spcAft>
                <a:spcPts val="800"/>
              </a:spcAft>
            </a:pPr>
            <a:r>
              <a:rPr lang="en-US" sz="2000" b="1" dirty="0">
                <a:solidFill>
                  <a:schemeClr val="bg1"/>
                </a:solidFill>
                <a:latin typeface="Segoe UI" panose="020B0502040204020203" pitchFamily="34" charset="0"/>
                <a:ea typeface="Calibri" panose="020F0502020204030204" pitchFamily="34" charset="0"/>
                <a:cs typeface="Times New Roman" panose="02020603050405020304" pitchFamily="18" charset="0"/>
              </a:rPr>
              <a:t>Progress towards UHC continues</a:t>
            </a:r>
          </a:p>
        </p:txBody>
      </p:sp>
      <p:sp>
        <p:nvSpPr>
          <p:cNvPr id="29" name="Rectangle 28">
            <a:extLst>
              <a:ext uri="{FF2B5EF4-FFF2-40B4-BE49-F238E27FC236}">
                <a16:creationId xmlns:a16="http://schemas.microsoft.com/office/drawing/2014/main" id="{13D96F23-986C-4A45-8F76-C7D82BC4E683}"/>
              </a:ext>
            </a:extLst>
          </p:cNvPr>
          <p:cNvSpPr/>
          <p:nvPr/>
        </p:nvSpPr>
        <p:spPr>
          <a:xfrm>
            <a:off x="5146348" y="5715002"/>
            <a:ext cx="2992418" cy="92955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8288" rIns="91440" bIns="18288" numCol="1" spcCol="0" rtlCol="0" fromWordArt="0" anchor="ctr" anchorCtr="0" forceAA="0" compatLnSpc="1">
            <a:prstTxWarp prst="textNoShape">
              <a:avLst/>
            </a:prstTxWarp>
            <a:noAutofit/>
          </a:bodyPr>
          <a:lstStyle/>
          <a:p>
            <a:pPr algn="ctr">
              <a:lnSpc>
                <a:spcPct val="107000"/>
              </a:lnSpc>
              <a:spcAft>
                <a:spcPts val="800"/>
              </a:spcAft>
            </a:pPr>
            <a:r>
              <a:rPr lang="en-US" sz="2000" b="1" dirty="0">
                <a:solidFill>
                  <a:schemeClr val="bg1"/>
                </a:solidFill>
                <a:latin typeface="Segoe UI" panose="020B0502040204020203" pitchFamily="34" charset="0"/>
                <a:cs typeface="Times New Roman" panose="02020603050405020304" pitchFamily="18" charset="0"/>
              </a:rPr>
              <a:t>Quality &amp; robustness of services improve</a:t>
            </a:r>
          </a:p>
        </p:txBody>
      </p:sp>
      <p:sp>
        <p:nvSpPr>
          <p:cNvPr id="33" name="TextBox 32"/>
          <p:cNvSpPr txBox="1"/>
          <p:nvPr/>
        </p:nvSpPr>
        <p:spPr>
          <a:xfrm>
            <a:off x="2758742" y="3912586"/>
            <a:ext cx="3689885" cy="369332"/>
          </a:xfrm>
          <a:prstGeom prst="rect">
            <a:avLst/>
          </a:prstGeom>
        </p:spPr>
        <p:txBody>
          <a:bodyPr wrap="square" lIns="0" tIns="0" rIns="0" bIns="0" rtlCol="0">
            <a:spAutoFit/>
          </a:bodyPr>
          <a:lstStyle/>
          <a:p>
            <a:r>
              <a:rPr lang="en-US" sz="2400" b="1" dirty="0">
                <a:solidFill>
                  <a:schemeClr val="tx2"/>
                </a:solidFill>
              </a:rPr>
              <a:t>Vulnerability of UHC Agenda</a:t>
            </a:r>
          </a:p>
        </p:txBody>
      </p:sp>
      <p:sp>
        <p:nvSpPr>
          <p:cNvPr id="35" name="TextBox 34"/>
          <p:cNvSpPr txBox="1"/>
          <p:nvPr/>
        </p:nvSpPr>
        <p:spPr>
          <a:xfrm>
            <a:off x="1275348" y="1205520"/>
            <a:ext cx="4693698" cy="276999"/>
          </a:xfrm>
          <a:prstGeom prst="rect">
            <a:avLst/>
          </a:prstGeom>
        </p:spPr>
        <p:txBody>
          <a:bodyPr wrap="square" lIns="0" tIns="0" rIns="0" bIns="0" rtlCol="0">
            <a:spAutoFit/>
          </a:bodyPr>
          <a:lstStyle/>
          <a:p>
            <a:r>
              <a:rPr lang="en-US" dirty="0">
                <a:solidFill>
                  <a:schemeClr val="tx2"/>
                </a:solidFill>
              </a:rPr>
              <a:t>INFLUENCERS OF TRANSITION</a:t>
            </a:r>
          </a:p>
        </p:txBody>
      </p:sp>
      <p:sp>
        <p:nvSpPr>
          <p:cNvPr id="38" name="Down Arrow 37"/>
          <p:cNvSpPr/>
          <p:nvPr/>
        </p:nvSpPr>
        <p:spPr>
          <a:xfrm flipH="1">
            <a:off x="4283623" y="2900153"/>
            <a:ext cx="554477" cy="731520"/>
          </a:xfrm>
          <a:prstGeom prst="downArrow">
            <a:avLst/>
          </a:prstGeom>
          <a:solidFill>
            <a:schemeClr val="bg1">
              <a:lumMod val="65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622884" y="4846457"/>
            <a:ext cx="40907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1741" y="4808671"/>
            <a:ext cx="0" cy="91440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634459" y="4808671"/>
            <a:ext cx="0" cy="91440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644924" y="5039783"/>
            <a:ext cx="2343399" cy="276999"/>
          </a:xfrm>
          <a:prstGeom prst="rect">
            <a:avLst/>
          </a:prstGeom>
        </p:spPr>
        <p:txBody>
          <a:bodyPr wrap="square" lIns="0" tIns="0" rIns="0" bIns="0" rtlCol="0">
            <a:spAutoFit/>
          </a:bodyPr>
          <a:lstStyle/>
          <a:p>
            <a:r>
              <a:rPr lang="en-US" dirty="0">
                <a:solidFill>
                  <a:schemeClr val="tx2"/>
                </a:solidFill>
              </a:rPr>
              <a:t>INTENDED OUTCOMES </a:t>
            </a:r>
          </a:p>
        </p:txBody>
      </p:sp>
      <p:sp>
        <p:nvSpPr>
          <p:cNvPr id="20" name="TextBox 19">
            <a:extLst>
              <a:ext uri="{FF2B5EF4-FFF2-40B4-BE49-F238E27FC236}">
                <a16:creationId xmlns:a16="http://schemas.microsoft.com/office/drawing/2014/main" id="{D5E43680-AEC8-4285-96BD-B49FD03FDC8C}"/>
              </a:ext>
            </a:extLst>
          </p:cNvPr>
          <p:cNvSpPr txBox="1"/>
          <p:nvPr/>
        </p:nvSpPr>
        <p:spPr>
          <a:xfrm>
            <a:off x="4158510" y="4454050"/>
            <a:ext cx="804702" cy="230832"/>
          </a:xfrm>
          <a:prstGeom prst="rect">
            <a:avLst/>
          </a:prstGeom>
        </p:spPr>
        <p:txBody>
          <a:bodyPr wrap="square" lIns="0" tIns="0" rIns="0" bIns="0" rtlCol="0">
            <a:spAutoFit/>
          </a:bodyPr>
          <a:lstStyle/>
          <a:p>
            <a:r>
              <a:rPr lang="en-US" dirty="0">
                <a:solidFill>
                  <a:schemeClr val="tx2"/>
                </a:solidFill>
              </a:rPr>
              <a:t>UHC2030</a:t>
            </a:r>
          </a:p>
        </p:txBody>
      </p:sp>
    </p:spTree>
    <p:extLst>
      <p:ext uri="{BB962C8B-B14F-4D97-AF65-F5344CB8AC3E}">
        <p14:creationId xmlns:p14="http://schemas.microsoft.com/office/powerpoint/2010/main" val="3422306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P spid="8" grpId="0" animBg="1"/>
      <p:bldP spid="9" grpId="0" animBg="1"/>
      <p:bldP spid="10" grpId="0" animBg="1"/>
      <p:bldP spid="13" grpId="0" animBg="1"/>
      <p:bldP spid="29" grpId="0" animBg="1"/>
      <p:bldP spid="33" grpId="0"/>
      <p:bldP spid="35" grpId="0"/>
      <p:bldP spid="38" grpId="0" animBg="1"/>
      <p:bldP spid="4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2573457" y="2781955"/>
            <a:ext cx="4551680" cy="1239520"/>
          </a:xfrm>
          <a:prstGeom prst="flowChartAlternateProcess">
            <a:avLst/>
          </a:prstGeom>
          <a:solidFill>
            <a:srgbClr val="FEF1D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lumMod val="25000"/>
                  </a:schemeClr>
                </a:solidFill>
              </a:rPr>
              <a:t>Unregulated growth of private sector will result in inequitable coverage</a:t>
            </a:r>
          </a:p>
        </p:txBody>
      </p:sp>
      <p:sp>
        <p:nvSpPr>
          <p:cNvPr id="14" name="Flowchart: Alternate Process 13"/>
          <p:cNvSpPr/>
          <p:nvPr/>
        </p:nvSpPr>
        <p:spPr>
          <a:xfrm>
            <a:off x="2573457" y="2802275"/>
            <a:ext cx="4551680" cy="1239520"/>
          </a:xfrm>
          <a:prstGeom prst="flowChartAlternateProcess">
            <a:avLst/>
          </a:prstGeom>
          <a:solidFill>
            <a:srgbClr val="FE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Market optimized for private participation to support UHC</a:t>
            </a:r>
          </a:p>
        </p:txBody>
      </p:sp>
      <p:sp>
        <p:nvSpPr>
          <p:cNvPr id="2" name="Title 1"/>
          <p:cNvSpPr>
            <a:spLocks noGrp="1"/>
          </p:cNvSpPr>
          <p:nvPr>
            <p:ph type="title"/>
          </p:nvPr>
        </p:nvSpPr>
        <p:spPr>
          <a:xfrm>
            <a:off x="617204" y="444107"/>
            <a:ext cx="7887316" cy="1325007"/>
          </a:xfrm>
        </p:spPr>
        <p:txBody>
          <a:bodyPr/>
          <a:lstStyle/>
          <a:p>
            <a:r>
              <a:rPr lang="en-US" sz="2400" dirty="0"/>
              <a:t>Future scenarios Private provision</a:t>
            </a:r>
            <a:endParaRPr lang="en-US" sz="2400" dirty="0">
              <a:solidFill>
                <a:srgbClr val="FF0000"/>
              </a:solidFill>
            </a:endParaRPr>
          </a:p>
        </p:txBody>
      </p:sp>
      <p:sp>
        <p:nvSpPr>
          <p:cNvPr id="12" name="Callout: Up Arrow 11"/>
          <p:cNvSpPr/>
          <p:nvPr/>
        </p:nvSpPr>
        <p:spPr>
          <a:xfrm>
            <a:off x="1266881" y="4236720"/>
            <a:ext cx="2445384" cy="2214880"/>
          </a:xfrm>
          <a:prstGeom prst="upArrowCallout">
            <a:avLst/>
          </a:prstGeom>
          <a:solidFill>
            <a:srgbClr val="DD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4B4B"/>
                </a:solidFill>
              </a:rPr>
              <a:t>Market shaping activities to address gaps between private providers, investors, and government</a:t>
            </a:r>
          </a:p>
        </p:txBody>
      </p:sp>
      <p:sp>
        <p:nvSpPr>
          <p:cNvPr id="11" name="Callout: Down Arrow 10"/>
          <p:cNvSpPr/>
          <p:nvPr/>
        </p:nvSpPr>
        <p:spPr>
          <a:xfrm>
            <a:off x="1835841" y="1266272"/>
            <a:ext cx="2816352" cy="1309753"/>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Private provision will continue to grow</a:t>
            </a:r>
          </a:p>
        </p:txBody>
      </p:sp>
      <p:sp>
        <p:nvSpPr>
          <p:cNvPr id="3" name="TextBox 2"/>
          <p:cNvSpPr txBox="1"/>
          <p:nvPr/>
        </p:nvSpPr>
        <p:spPr>
          <a:xfrm rot="16200000">
            <a:off x="-2008582" y="3567620"/>
            <a:ext cx="5466080" cy="230832"/>
          </a:xfrm>
          <a:prstGeom prst="rect">
            <a:avLst/>
          </a:prstGeom>
        </p:spPr>
        <p:txBody>
          <a:bodyPr wrap="square" lIns="0" tIns="0" rIns="0" bIns="0" rtlCol="0">
            <a:spAutoFit/>
          </a:bodyPr>
          <a:lstStyle/>
          <a:p>
            <a:r>
              <a:rPr lang="en-US" b="1" dirty="0"/>
              <a:t>UHC2030 Engagement                         Outcome                     Scenario</a:t>
            </a:r>
          </a:p>
        </p:txBody>
      </p:sp>
      <p:sp>
        <p:nvSpPr>
          <p:cNvPr id="8" name="Callout: Down Arrow 7"/>
          <p:cNvSpPr/>
          <p:nvPr/>
        </p:nvSpPr>
        <p:spPr>
          <a:xfrm>
            <a:off x="5001575" y="1266272"/>
            <a:ext cx="2816352" cy="1309753"/>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Opportunities to serve low/low-middle income will continue to expand</a:t>
            </a:r>
          </a:p>
        </p:txBody>
      </p:sp>
      <p:sp>
        <p:nvSpPr>
          <p:cNvPr id="9" name="Callout: Up Arrow 8"/>
          <p:cNvSpPr/>
          <p:nvPr/>
        </p:nvSpPr>
        <p:spPr>
          <a:xfrm>
            <a:off x="6242459" y="4201196"/>
            <a:ext cx="2141198" cy="2214880"/>
          </a:xfrm>
          <a:prstGeom prst="upArrowCallout">
            <a:avLst/>
          </a:prstGeom>
          <a:solidFill>
            <a:srgbClr val="DD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4B4B"/>
                </a:solidFill>
              </a:rPr>
              <a:t>Government capacity to engage private providers</a:t>
            </a:r>
          </a:p>
        </p:txBody>
      </p:sp>
      <p:sp>
        <p:nvSpPr>
          <p:cNvPr id="13" name="Callout: Up Arrow 12">
            <a:extLst>
              <a:ext uri="{FF2B5EF4-FFF2-40B4-BE49-F238E27FC236}">
                <a16:creationId xmlns:a16="http://schemas.microsoft.com/office/drawing/2014/main" id="{7D2B70DB-3E85-4709-81B0-6CC2C06CEFDC}"/>
              </a:ext>
            </a:extLst>
          </p:cNvPr>
          <p:cNvSpPr/>
          <p:nvPr/>
        </p:nvSpPr>
        <p:spPr>
          <a:xfrm>
            <a:off x="3855318" y="4236720"/>
            <a:ext cx="2244088" cy="2214880"/>
          </a:xfrm>
          <a:prstGeom prst="upArrowCallout">
            <a:avLst/>
          </a:prstGeom>
          <a:solidFill>
            <a:srgbClr val="DD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4B4B"/>
                </a:solidFill>
              </a:rPr>
              <a:t>Regulatory efforts to support coherence in private provision</a:t>
            </a:r>
          </a:p>
        </p:txBody>
      </p:sp>
    </p:spTree>
    <p:extLst>
      <p:ext uri="{BB962C8B-B14F-4D97-AF65-F5344CB8AC3E}">
        <p14:creationId xmlns:p14="http://schemas.microsoft.com/office/powerpoint/2010/main" val="1277488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9"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17204" y="346019"/>
            <a:ext cx="7887316" cy="1325007"/>
          </a:xfrm>
        </p:spPr>
        <p:txBody>
          <a:bodyPr/>
          <a:lstStyle/>
          <a:p>
            <a:r>
              <a:rPr lang="en-US" sz="2400" dirty="0"/>
              <a:t>Six Themes</a:t>
            </a:r>
          </a:p>
        </p:txBody>
      </p:sp>
      <p:sp>
        <p:nvSpPr>
          <p:cNvPr id="33" name="Rectangle 32"/>
          <p:cNvSpPr/>
          <p:nvPr/>
        </p:nvSpPr>
        <p:spPr>
          <a:xfrm>
            <a:off x="803882" y="1398413"/>
            <a:ext cx="3675888" cy="1261884"/>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Coverage for Vulnerable Populations</a:t>
            </a:r>
          </a:p>
          <a:p>
            <a:pPr lvl="0" algn="ctr"/>
            <a:r>
              <a:rPr lang="en-US" sz="1800" dirty="0">
                <a:solidFill>
                  <a:schemeClr val="tx2">
                    <a:alpha val="20000"/>
                  </a:schemeClr>
                </a:solidFill>
              </a:rPr>
              <a:t>Vulnerable populations at risk of losing coverage</a:t>
            </a:r>
          </a:p>
        </p:txBody>
      </p:sp>
      <p:sp>
        <p:nvSpPr>
          <p:cNvPr id="50" name="Rectangle 49"/>
          <p:cNvSpPr/>
          <p:nvPr/>
        </p:nvSpPr>
        <p:spPr>
          <a:xfrm>
            <a:off x="4707815" y="4284266"/>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Mutual Accountability</a:t>
            </a:r>
            <a:endParaRPr lang="en-US" sz="2000" dirty="0">
              <a:solidFill>
                <a:schemeClr val="tx2"/>
              </a:solidFill>
            </a:endParaRPr>
          </a:p>
          <a:p>
            <a:pPr lvl="0" algn="ctr"/>
            <a:r>
              <a:rPr lang="en-US" sz="1800" dirty="0">
                <a:solidFill>
                  <a:schemeClr val="tx2"/>
                </a:solidFill>
              </a:rPr>
              <a:t>Accountability for transition outcomes must be shared by donors and governments</a:t>
            </a:r>
          </a:p>
        </p:txBody>
      </p:sp>
      <p:sp>
        <p:nvSpPr>
          <p:cNvPr id="51" name="Rectangle 50"/>
          <p:cNvSpPr/>
          <p:nvPr/>
        </p:nvSpPr>
        <p:spPr>
          <a:xfrm>
            <a:off x="4707815" y="1398413"/>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Governance of central programs</a:t>
            </a:r>
          </a:p>
          <a:p>
            <a:pPr lvl="0" algn="ctr"/>
            <a:r>
              <a:rPr lang="en-US" sz="1800" dirty="0">
                <a:solidFill>
                  <a:schemeClr val="tx2">
                    <a:alpha val="20000"/>
                  </a:schemeClr>
                </a:solidFill>
              </a:rPr>
              <a:t>Centrally managed programs face evolving governance structures</a:t>
            </a:r>
          </a:p>
          <a:p>
            <a:pPr lvl="0" algn="ctr"/>
            <a:endParaRPr lang="en-US" sz="1800" dirty="0">
              <a:solidFill>
                <a:schemeClr val="tx2">
                  <a:alpha val="20000"/>
                </a:schemeClr>
              </a:solidFill>
            </a:endParaRPr>
          </a:p>
        </p:txBody>
      </p:sp>
      <p:sp>
        <p:nvSpPr>
          <p:cNvPr id="52" name="Rectangle 51"/>
          <p:cNvSpPr/>
          <p:nvPr/>
        </p:nvSpPr>
        <p:spPr>
          <a:xfrm>
            <a:off x="4707815" y="2841339"/>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Private Sector Participation</a:t>
            </a:r>
          </a:p>
          <a:p>
            <a:pPr lvl="0" algn="ctr"/>
            <a:r>
              <a:rPr lang="en-US" sz="1800" dirty="0">
                <a:solidFill>
                  <a:schemeClr val="tx2">
                    <a:alpha val="20000"/>
                  </a:schemeClr>
                </a:solidFill>
              </a:rPr>
              <a:t>Growing private sector offers opportunity for accelerated UHC progress – if managed</a:t>
            </a:r>
          </a:p>
        </p:txBody>
      </p:sp>
      <p:sp>
        <p:nvSpPr>
          <p:cNvPr id="53" name="Rectangle 52"/>
          <p:cNvSpPr/>
          <p:nvPr/>
        </p:nvSpPr>
        <p:spPr>
          <a:xfrm>
            <a:off x="803882"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Donor Capacity</a:t>
            </a:r>
          </a:p>
          <a:p>
            <a:pPr lvl="0" algn="ctr"/>
            <a:r>
              <a:rPr lang="en-US" sz="1800" dirty="0">
                <a:solidFill>
                  <a:schemeClr val="tx2">
                    <a:alpha val="20000"/>
                  </a:schemeClr>
                </a:solidFill>
              </a:rPr>
              <a:t>Adequate donor capacity required to have meaningful engagement in UHC agenda</a:t>
            </a:r>
            <a:endParaRPr lang="en-US" sz="1600" dirty="0">
              <a:solidFill>
                <a:schemeClr val="tx2">
                  <a:alpha val="20000"/>
                </a:schemeClr>
              </a:solidFill>
            </a:endParaRPr>
          </a:p>
        </p:txBody>
      </p:sp>
      <p:sp>
        <p:nvSpPr>
          <p:cNvPr id="54" name="Rectangle 53"/>
          <p:cNvSpPr/>
          <p:nvPr/>
        </p:nvSpPr>
        <p:spPr>
          <a:xfrm>
            <a:off x="803882" y="2841339"/>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Domestic revenue generation</a:t>
            </a:r>
          </a:p>
          <a:p>
            <a:pPr lvl="0" algn="ctr"/>
            <a:r>
              <a:rPr lang="en-US" sz="1800" dirty="0">
                <a:solidFill>
                  <a:schemeClr val="tx2">
                    <a:alpha val="20000"/>
                  </a:schemeClr>
                </a:solidFill>
              </a:rPr>
              <a:t>Political challenges to raising revenues create risk for funding gap</a:t>
            </a:r>
          </a:p>
          <a:p>
            <a:pPr lvl="0" algn="ctr"/>
            <a:endParaRPr lang="en-US" sz="1800" dirty="0">
              <a:solidFill>
                <a:schemeClr val="tx2">
                  <a:alpha val="20000"/>
                </a:schemeClr>
              </a:solidFill>
            </a:endParaRPr>
          </a:p>
        </p:txBody>
      </p:sp>
    </p:spTree>
    <p:extLst>
      <p:ext uri="{BB962C8B-B14F-4D97-AF65-F5344CB8AC3E}">
        <p14:creationId xmlns:p14="http://schemas.microsoft.com/office/powerpoint/2010/main" val="299030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04" y="458730"/>
            <a:ext cx="7887316" cy="1325007"/>
          </a:xfrm>
        </p:spPr>
        <p:txBody>
          <a:bodyPr/>
          <a:lstStyle/>
          <a:p>
            <a:r>
              <a:rPr lang="en-US" sz="2000" dirty="0"/>
              <a:t>Trend: </a:t>
            </a:r>
            <a:r>
              <a:rPr lang="en-US" sz="2000" b="0" cap="none" dirty="0">
                <a:solidFill>
                  <a:srgbClr val="504B4B"/>
                </a:solidFill>
              </a:rPr>
              <a:t>Mutual accountability for outcomes post-transition are needed</a:t>
            </a:r>
          </a:p>
        </p:txBody>
      </p:sp>
      <p:sp>
        <p:nvSpPr>
          <p:cNvPr id="4" name="TextBox 3"/>
          <p:cNvSpPr txBox="1"/>
          <p:nvPr/>
        </p:nvSpPr>
        <p:spPr>
          <a:xfrm>
            <a:off x="3394213" y="1615109"/>
            <a:ext cx="3150704" cy="1406387"/>
          </a:xfrm>
          <a:prstGeom prst="rect">
            <a:avLst/>
          </a:prstGeom>
        </p:spPr>
        <p:txBody>
          <a:bodyPr wrap="square" lIns="0" tIns="0" rIns="0" bIns="0" rtlCol="0">
            <a:spAutoFit/>
          </a:bodyPr>
          <a:lstStyle/>
          <a:p>
            <a:endParaRPr lang="en-US" dirty="0"/>
          </a:p>
        </p:txBody>
      </p:sp>
      <p:sp>
        <p:nvSpPr>
          <p:cNvPr id="5" name="Rectangle 4">
            <a:extLst>
              <a:ext uri="{FF2B5EF4-FFF2-40B4-BE49-F238E27FC236}">
                <a16:creationId xmlns:a16="http://schemas.microsoft.com/office/drawing/2014/main" id="{1F040852-06C7-41B7-B696-EB8D5E8DB686}"/>
              </a:ext>
            </a:extLst>
          </p:cNvPr>
          <p:cNvSpPr/>
          <p:nvPr/>
        </p:nvSpPr>
        <p:spPr>
          <a:xfrm>
            <a:off x="807136" y="1248632"/>
            <a:ext cx="3688465" cy="5170646"/>
          </a:xfrm>
          <a:prstGeom prst="rect">
            <a:avLst/>
          </a:prstGeom>
          <a:solidFill>
            <a:srgbClr val="504B4B"/>
          </a:solidFill>
        </p:spPr>
        <p:txBody>
          <a:bodyPr wrap="square">
            <a:spAutoFit/>
          </a:bodyPr>
          <a:lstStyle/>
          <a:p>
            <a:pPr lvl="1"/>
            <a:endParaRPr lang="en-US" dirty="0">
              <a:solidFill>
                <a:srgbClr val="FF0000"/>
              </a:solidFill>
            </a:endParaRP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Most donors do not consider health system readiness indicators as part of their transition criteria</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There are no clear implications if the roles and responsibilities established in a transition process are not respected</a:t>
            </a:r>
          </a:p>
          <a:p>
            <a:endParaRPr lang="en-US" dirty="0">
              <a:solidFill>
                <a:srgbClr val="96D7EB"/>
              </a:solidFill>
            </a:endParaRPr>
          </a:p>
          <a:p>
            <a:pPr marL="285750" indent="-285750">
              <a:buFont typeface="Arial" panose="020B0604020202020204" pitchFamily="34" charset="0"/>
              <a:buChar char="•"/>
            </a:pPr>
            <a:r>
              <a:rPr lang="en-US" dirty="0">
                <a:solidFill>
                  <a:srgbClr val="96D7EB"/>
                </a:solidFill>
              </a:rPr>
              <a:t>Transition frameworks do not allow for countries to hold partners accountable if they provide insufficient support throughout the process, delay disbursements of transition grants, or provide confusing/incorrect information on what is expected of the country, etc.</a:t>
            </a:r>
          </a:p>
          <a:p>
            <a:endParaRPr lang="en-US" dirty="0">
              <a:solidFill>
                <a:srgbClr val="96D7EB"/>
              </a:solidFill>
            </a:endParaRPr>
          </a:p>
          <a:p>
            <a:endParaRPr lang="en-US" dirty="0">
              <a:solidFill>
                <a:srgbClr val="96D7EB"/>
              </a:solidFill>
            </a:endParaRPr>
          </a:p>
          <a:p>
            <a:endParaRPr lang="en-US" dirty="0">
              <a:solidFill>
                <a:srgbClr val="96D7EB"/>
              </a:solidFill>
            </a:endParaRPr>
          </a:p>
          <a:p>
            <a:endParaRPr lang="en-US" dirty="0">
              <a:solidFill>
                <a:srgbClr val="96D7EB"/>
              </a:solidFill>
            </a:endParaRPr>
          </a:p>
          <a:p>
            <a:pPr lvl="1"/>
            <a:endParaRPr lang="en-US" dirty="0">
              <a:solidFill>
                <a:srgbClr val="FF0000"/>
              </a:solidFill>
            </a:endParaRPr>
          </a:p>
        </p:txBody>
      </p:sp>
      <p:sp>
        <p:nvSpPr>
          <p:cNvPr id="7" name="TextBox 6">
            <a:extLst>
              <a:ext uri="{FF2B5EF4-FFF2-40B4-BE49-F238E27FC236}">
                <a16:creationId xmlns:a16="http://schemas.microsoft.com/office/drawing/2014/main" id="{C4EBAC98-38C9-4C14-A2F7-A85BA735E25C}"/>
              </a:ext>
            </a:extLst>
          </p:cNvPr>
          <p:cNvSpPr txBox="1"/>
          <p:nvPr/>
        </p:nvSpPr>
        <p:spPr>
          <a:xfrm>
            <a:off x="807136" y="124863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Current Status </a:t>
            </a:r>
          </a:p>
        </p:txBody>
      </p:sp>
      <p:sp>
        <p:nvSpPr>
          <p:cNvPr id="9" name="Rectangle 8">
            <a:extLst>
              <a:ext uri="{FF2B5EF4-FFF2-40B4-BE49-F238E27FC236}">
                <a16:creationId xmlns:a16="http://schemas.microsoft.com/office/drawing/2014/main" id="{978018CA-342B-47EF-8157-31D6BE877BE9}"/>
              </a:ext>
            </a:extLst>
          </p:cNvPr>
          <p:cNvSpPr/>
          <p:nvPr/>
        </p:nvSpPr>
        <p:spPr>
          <a:xfrm>
            <a:off x="4655828" y="1248632"/>
            <a:ext cx="3688465" cy="5201424"/>
          </a:xfrm>
          <a:prstGeom prst="rect">
            <a:avLst/>
          </a:prstGeom>
          <a:solidFill>
            <a:srgbClr val="DED6CF"/>
          </a:solidFill>
        </p:spPr>
        <p:txBody>
          <a:bodyPr wrap="square">
            <a:spAutoFit/>
          </a:bodyPr>
          <a:lstStyle/>
          <a:p>
            <a:pPr lvl="0"/>
            <a:r>
              <a:rPr lang="en-US" sz="1700" b="1" dirty="0">
                <a:solidFill>
                  <a:srgbClr val="00A5D2"/>
                </a:solidFill>
              </a:rPr>
              <a:t>I</a:t>
            </a:r>
          </a:p>
          <a:p>
            <a:pPr lvl="0"/>
            <a:endParaRPr lang="en-US" dirty="0">
              <a:solidFill>
                <a:srgbClr val="FF0000"/>
              </a:solidFill>
            </a:endParaRPr>
          </a:p>
          <a:p>
            <a:pPr lvl="1" indent="-268114"/>
            <a:r>
              <a:rPr lang="en-US" dirty="0">
                <a:solidFill>
                  <a:srgbClr val="504B4B"/>
                </a:solidFill>
              </a:rPr>
              <a:t>“Donors shouldn’t push a country towards transition if it clearly has nor the financial nor the programmatic capacity to take it over.” (Papua New Guinea)</a:t>
            </a:r>
          </a:p>
          <a:p>
            <a:pPr lvl="1" indent="-268114"/>
            <a:endParaRPr lang="en-US" dirty="0">
              <a:solidFill>
                <a:srgbClr val="504B4B"/>
              </a:solidFill>
            </a:endParaRPr>
          </a:p>
          <a:p>
            <a:pPr lvl="1" indent="-268114"/>
            <a:r>
              <a:rPr lang="en-US" dirty="0">
                <a:solidFill>
                  <a:srgbClr val="504B4B"/>
                </a:solidFill>
              </a:rPr>
              <a:t>“Although donors are pushing the government, and explaining what moving into middle income status will mean, the country’s expectation is that donors will not only continue to fund, but also that they will provide sector support rather than off-budget support through earmarked activities.” (Nepal)</a:t>
            </a:r>
          </a:p>
          <a:p>
            <a:pPr marL="231776" lvl="1" indent="-115888"/>
            <a:endParaRPr lang="en-US" dirty="0">
              <a:solidFill>
                <a:srgbClr val="96D7EB"/>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a:p>
            <a:pPr marL="231776" lvl="1" indent="-115888"/>
            <a:endParaRPr lang="en-US" dirty="0">
              <a:solidFill>
                <a:srgbClr val="FF0000"/>
              </a:solidFill>
            </a:endParaRPr>
          </a:p>
        </p:txBody>
      </p:sp>
      <p:sp>
        <p:nvSpPr>
          <p:cNvPr id="10" name="TextBox 9">
            <a:extLst>
              <a:ext uri="{FF2B5EF4-FFF2-40B4-BE49-F238E27FC236}">
                <a16:creationId xmlns:a16="http://schemas.microsoft.com/office/drawing/2014/main" id="{F5B05214-98D7-4E08-A340-5D1EAFB028DB}"/>
              </a:ext>
            </a:extLst>
          </p:cNvPr>
          <p:cNvSpPr txBox="1"/>
          <p:nvPr/>
        </p:nvSpPr>
        <p:spPr>
          <a:xfrm>
            <a:off x="4655827" y="1248632"/>
            <a:ext cx="3688465" cy="307777"/>
          </a:xfrm>
          <a:prstGeom prst="rect">
            <a:avLst/>
          </a:prstGeom>
          <a:solidFill>
            <a:srgbClr val="96D7EB"/>
          </a:solidFill>
        </p:spPr>
        <p:txBody>
          <a:bodyPr wrap="square" lIns="0" tIns="0" rIns="0" bIns="0" rtlCol="0">
            <a:spAutoFit/>
          </a:bodyPr>
          <a:lstStyle/>
          <a:p>
            <a:r>
              <a:rPr lang="en-US" sz="2000" b="1" dirty="0">
                <a:solidFill>
                  <a:schemeClr val="bg1">
                    <a:lumMod val="50000"/>
                  </a:schemeClr>
                </a:solidFill>
              </a:rPr>
              <a:t>   In their words…</a:t>
            </a:r>
          </a:p>
        </p:txBody>
      </p:sp>
    </p:spTree>
    <p:extLst>
      <p:ext uri="{BB962C8B-B14F-4D97-AF65-F5344CB8AC3E}">
        <p14:creationId xmlns:p14="http://schemas.microsoft.com/office/powerpoint/2010/main" val="768007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2329787" y="2785809"/>
            <a:ext cx="4551680" cy="1239520"/>
          </a:xfrm>
          <a:prstGeom prst="flowChartAlternateProcess">
            <a:avLst/>
          </a:prstGeom>
          <a:solidFill>
            <a:srgbClr val="FEF1D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Effectiveness and outcomes of transition process varies based on in-country donor and MOH capacity and commitment</a:t>
            </a:r>
          </a:p>
        </p:txBody>
      </p:sp>
      <p:sp>
        <p:nvSpPr>
          <p:cNvPr id="14" name="Flowchart: Alternate Process 13"/>
          <p:cNvSpPr/>
          <p:nvPr/>
        </p:nvSpPr>
        <p:spPr>
          <a:xfrm>
            <a:off x="2329787" y="2805145"/>
            <a:ext cx="4551680" cy="1239520"/>
          </a:xfrm>
          <a:prstGeom prst="flowChartAlternateProcess">
            <a:avLst/>
          </a:prstGeom>
          <a:solidFill>
            <a:srgbClr val="FE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504B4B"/>
                </a:solidFill>
              </a:rPr>
              <a:t>Efficient and effective transition processes which sustain and advance their progress towards UHC</a:t>
            </a:r>
          </a:p>
        </p:txBody>
      </p:sp>
      <p:sp>
        <p:nvSpPr>
          <p:cNvPr id="2" name="Title 1"/>
          <p:cNvSpPr>
            <a:spLocks noGrp="1"/>
          </p:cNvSpPr>
          <p:nvPr>
            <p:ph type="title"/>
          </p:nvPr>
        </p:nvSpPr>
        <p:spPr>
          <a:xfrm>
            <a:off x="617204" y="444107"/>
            <a:ext cx="7887316" cy="1325007"/>
          </a:xfrm>
        </p:spPr>
        <p:txBody>
          <a:bodyPr/>
          <a:lstStyle/>
          <a:p>
            <a:r>
              <a:rPr lang="en-US" sz="2400" dirty="0"/>
              <a:t>Future scenarios: Mutual accountability</a:t>
            </a:r>
            <a:endParaRPr lang="en-US" sz="2400" dirty="0">
              <a:solidFill>
                <a:srgbClr val="FF0000"/>
              </a:solidFill>
            </a:endParaRPr>
          </a:p>
        </p:txBody>
      </p:sp>
      <p:sp>
        <p:nvSpPr>
          <p:cNvPr id="12" name="Callout: Up Arrow 11"/>
          <p:cNvSpPr/>
          <p:nvPr/>
        </p:nvSpPr>
        <p:spPr>
          <a:xfrm>
            <a:off x="1463477" y="4280024"/>
            <a:ext cx="2852928" cy="2214880"/>
          </a:xfrm>
          <a:prstGeom prst="upArrowCallout">
            <a:avLst/>
          </a:prstGeom>
          <a:solidFill>
            <a:srgbClr val="DD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4B4B"/>
                </a:solidFill>
              </a:rPr>
              <a:t>Donors should hold each other accountable for in-country progress</a:t>
            </a:r>
          </a:p>
        </p:txBody>
      </p:sp>
      <p:sp>
        <p:nvSpPr>
          <p:cNvPr id="11" name="Callout: Down Arrow 10"/>
          <p:cNvSpPr/>
          <p:nvPr/>
        </p:nvSpPr>
        <p:spPr>
          <a:xfrm>
            <a:off x="1266881" y="1266272"/>
            <a:ext cx="3246120" cy="1309753"/>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No clear consequences if either country or donor does not follow up on commitments</a:t>
            </a:r>
          </a:p>
        </p:txBody>
      </p:sp>
      <p:sp>
        <p:nvSpPr>
          <p:cNvPr id="3" name="TextBox 2"/>
          <p:cNvSpPr txBox="1"/>
          <p:nvPr/>
        </p:nvSpPr>
        <p:spPr>
          <a:xfrm rot="16200000">
            <a:off x="-2008582" y="3567620"/>
            <a:ext cx="5466080" cy="230832"/>
          </a:xfrm>
          <a:prstGeom prst="rect">
            <a:avLst/>
          </a:prstGeom>
        </p:spPr>
        <p:txBody>
          <a:bodyPr wrap="square" lIns="0" tIns="0" rIns="0" bIns="0" rtlCol="0">
            <a:spAutoFit/>
          </a:bodyPr>
          <a:lstStyle/>
          <a:p>
            <a:r>
              <a:rPr lang="en-US" b="1" dirty="0"/>
              <a:t>UHC2030 Engagement                         Outcome                     Scenario</a:t>
            </a:r>
          </a:p>
        </p:txBody>
      </p:sp>
      <p:sp>
        <p:nvSpPr>
          <p:cNvPr id="8" name="Callout: Down Arrow 7"/>
          <p:cNvSpPr/>
          <p:nvPr/>
        </p:nvSpPr>
        <p:spPr>
          <a:xfrm>
            <a:off x="4696774" y="1266272"/>
            <a:ext cx="3248345" cy="1309753"/>
          </a:xfrm>
          <a:prstGeom prst="down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Individual donors risk losing credibility if other donors take over in countries where political will is lacking</a:t>
            </a:r>
          </a:p>
        </p:txBody>
      </p:sp>
      <p:sp>
        <p:nvSpPr>
          <p:cNvPr id="13" name="Callout: Up Arrow 12">
            <a:extLst>
              <a:ext uri="{FF2B5EF4-FFF2-40B4-BE49-F238E27FC236}">
                <a16:creationId xmlns:a16="http://schemas.microsoft.com/office/drawing/2014/main" id="{7D2B70DB-3E85-4709-81B0-6CC2C06CEFDC}"/>
              </a:ext>
            </a:extLst>
          </p:cNvPr>
          <p:cNvSpPr/>
          <p:nvPr/>
        </p:nvSpPr>
        <p:spPr>
          <a:xfrm>
            <a:off x="4895720" y="4280024"/>
            <a:ext cx="2850453" cy="2214880"/>
          </a:xfrm>
          <a:prstGeom prst="upArrowCallout">
            <a:avLst/>
          </a:prstGeom>
          <a:solidFill>
            <a:srgbClr val="DD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4B4B"/>
                </a:solidFill>
              </a:rPr>
              <a:t>Create an environment to encourage open and critical feedback from countries on process</a:t>
            </a:r>
          </a:p>
        </p:txBody>
      </p:sp>
    </p:spTree>
    <p:extLst>
      <p:ext uri="{BB962C8B-B14F-4D97-AF65-F5344CB8AC3E}">
        <p14:creationId xmlns:p14="http://schemas.microsoft.com/office/powerpoint/2010/main" val="2451612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3022D-8457-4FD6-88FC-B695CECAAB47}"/>
              </a:ext>
            </a:extLst>
          </p:cNvPr>
          <p:cNvPicPr>
            <a:picLocks noChangeAspect="1"/>
          </p:cNvPicPr>
          <p:nvPr/>
        </p:nvPicPr>
        <p:blipFill rotWithShape="1">
          <a:blip r:embed="rId3"/>
          <a:srcRect t="27076" b="7660"/>
          <a:stretch/>
        </p:blipFill>
        <p:spPr>
          <a:xfrm>
            <a:off x="0" y="3501190"/>
            <a:ext cx="9144000" cy="3356810"/>
          </a:xfrm>
          <a:prstGeom prst="rect">
            <a:avLst/>
          </a:prstGeom>
        </p:spPr>
      </p:pic>
      <p:sp>
        <p:nvSpPr>
          <p:cNvPr id="6" name="Title 1">
            <a:extLst>
              <a:ext uri="{FF2B5EF4-FFF2-40B4-BE49-F238E27FC236}">
                <a16:creationId xmlns:a16="http://schemas.microsoft.com/office/drawing/2014/main" id="{CF418A16-8C4A-4A8B-80E5-1274F5187993}"/>
              </a:ext>
            </a:extLst>
          </p:cNvPr>
          <p:cNvSpPr>
            <a:spLocks noGrp="1"/>
          </p:cNvSpPr>
          <p:nvPr>
            <p:ph type="title"/>
          </p:nvPr>
        </p:nvSpPr>
        <p:spPr>
          <a:xfrm>
            <a:off x="617204" y="513067"/>
            <a:ext cx="7887316" cy="434508"/>
          </a:xfrm>
        </p:spPr>
        <p:txBody>
          <a:bodyPr/>
          <a:lstStyle/>
          <a:p>
            <a:r>
              <a:rPr lang="nl-NL" sz="2400" dirty="0"/>
              <a:t>GLOBAL MAPPING TOOL</a:t>
            </a:r>
            <a:endParaRPr lang="en-GB" sz="2400" dirty="0"/>
          </a:p>
        </p:txBody>
      </p:sp>
      <p:sp>
        <p:nvSpPr>
          <p:cNvPr id="7" name="Text Placeholder 2">
            <a:extLst>
              <a:ext uri="{FF2B5EF4-FFF2-40B4-BE49-F238E27FC236}">
                <a16:creationId xmlns:a16="http://schemas.microsoft.com/office/drawing/2014/main" id="{5C5B14EA-2F88-4607-A8D3-189ECD61F6B1}"/>
              </a:ext>
            </a:extLst>
          </p:cNvPr>
          <p:cNvSpPr txBox="1">
            <a:spLocks/>
          </p:cNvSpPr>
          <p:nvPr/>
        </p:nvSpPr>
        <p:spPr>
          <a:xfrm>
            <a:off x="617203" y="1011054"/>
            <a:ext cx="7887317" cy="2369819"/>
          </a:xfrm>
          <a:prstGeom prst="rect">
            <a:avLst/>
          </a:prstGeom>
          <a:ln>
            <a:solidFill>
              <a:schemeClr val="tx2">
                <a:lumMod val="40000"/>
                <a:lumOff val="60000"/>
              </a:schemeClr>
            </a:solidFill>
          </a:ln>
        </p:spPr>
        <p:txBody>
          <a:bodyPr lIns="108000" tIns="108000" rIns="108000" bIns="108000">
            <a:noAutofit/>
          </a:bodyPr>
          <a:lstStyle>
            <a:lvl1pPr marL="457164" indent="-457164" algn="l" defTabSz="914378" rtl="0" eaLnBrk="1" latinLnBrk="0" hangingPunct="1">
              <a:lnSpc>
                <a:spcPct val="90000"/>
              </a:lnSpc>
              <a:spcBef>
                <a:spcPts val="1000"/>
              </a:spcBef>
              <a:buClr>
                <a:schemeClr val="tx1"/>
              </a:buClr>
              <a:buSzPct val="120000"/>
              <a:buFont typeface="Calibri" panose="020F0502020204030204" pitchFamily="34" charset="0"/>
              <a:buChar char="—"/>
              <a:defRPr lang="en-US" sz="1700" b="1" kern="1200">
                <a:solidFill>
                  <a:srgbClr val="504B4B"/>
                </a:solidFill>
                <a:latin typeface="+mn-lt"/>
                <a:ea typeface="+mn-ea"/>
                <a:cs typeface="+mn-cs"/>
              </a:defRPr>
            </a:lvl1pPr>
            <a:lvl2pPr marL="914328" indent="-457164" algn="l" defTabSz="914378" rtl="0" eaLnBrk="1" latinLnBrk="0" hangingPunct="1">
              <a:lnSpc>
                <a:spcPct val="90000"/>
              </a:lnSpc>
              <a:spcBef>
                <a:spcPts val="500"/>
              </a:spcBef>
              <a:buClr>
                <a:srgbClr val="96D7EB"/>
              </a:buClr>
              <a:buSzPct val="120000"/>
              <a:buFont typeface="Calibri" panose="020F0502020204030204" pitchFamily="34" charset="0"/>
              <a:buChar char="—"/>
              <a:defRPr lang="en-US" sz="1700" kern="1200">
                <a:solidFill>
                  <a:srgbClr val="504B4B"/>
                </a:solidFill>
                <a:latin typeface="+mn-lt"/>
                <a:ea typeface="+mn-ea"/>
                <a:cs typeface="+mn-cs"/>
              </a:defRPr>
            </a:lvl2pPr>
            <a:lvl3pPr marL="1371492" indent="-457164" algn="l" defTabSz="914378" rtl="0" eaLnBrk="1" latinLnBrk="0" hangingPunct="1">
              <a:lnSpc>
                <a:spcPct val="90000"/>
              </a:lnSpc>
              <a:spcBef>
                <a:spcPts val="500"/>
              </a:spcBef>
              <a:buClr>
                <a:srgbClr val="96D7EB"/>
              </a:buClr>
              <a:buSzPct val="120000"/>
              <a:buFont typeface="Calibri" panose="020F0502020204030204" pitchFamily="34" charset="0"/>
              <a:buChar char="—"/>
              <a:defRPr lang="en-US" sz="1700" kern="1200">
                <a:solidFill>
                  <a:srgbClr val="504B4B"/>
                </a:solidFill>
                <a:latin typeface="+mn-lt"/>
                <a:ea typeface="+mn-ea"/>
                <a:cs typeface="+mn-cs"/>
              </a:defRPr>
            </a:lvl3pPr>
            <a:lvl4pPr marL="1828656" indent="-457164" algn="l" defTabSz="914378" rtl="0" eaLnBrk="1" latinLnBrk="0" hangingPunct="1">
              <a:lnSpc>
                <a:spcPct val="90000"/>
              </a:lnSpc>
              <a:spcBef>
                <a:spcPts val="500"/>
              </a:spcBef>
              <a:buClr>
                <a:srgbClr val="96D7EB"/>
              </a:buClr>
              <a:buSzPct val="120000"/>
              <a:buFont typeface="Calibri" panose="020F0502020204030204" pitchFamily="34" charset="0"/>
              <a:buChar char="—"/>
              <a:defRPr lang="en-US" sz="1700" kern="1200">
                <a:solidFill>
                  <a:srgbClr val="504B4B"/>
                </a:solidFill>
                <a:latin typeface="+mn-lt"/>
                <a:ea typeface="+mn-ea"/>
                <a:cs typeface="+mn-cs"/>
              </a:defRPr>
            </a:lvl4pPr>
            <a:lvl5pPr marL="2057350" indent="-228595" algn="l" defTabSz="914378" rtl="0" eaLnBrk="1" latinLnBrk="0" hangingPunct="1">
              <a:lnSpc>
                <a:spcPct val="90000"/>
              </a:lnSpc>
              <a:spcBef>
                <a:spcPts val="500"/>
              </a:spcBef>
              <a:buSzPct val="120000"/>
              <a:buFont typeface="Calibri" panose="020F0502020204030204" pitchFamily="34" charset="0"/>
              <a:buChar char="—"/>
              <a:defRPr lang="en-US" sz="2300" kern="1200" dirty="0">
                <a:solidFill>
                  <a:srgbClr val="504B4B"/>
                </a:solidFill>
                <a:latin typeface="+mn-lt"/>
                <a:ea typeface="+mn-ea"/>
                <a:cs typeface="+mn-cs"/>
              </a:defRPr>
            </a:lvl5pPr>
            <a:lvl6pPr marL="2514539"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8"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7"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6" indent="-228595"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Offers an </a:t>
            </a:r>
            <a:r>
              <a:rPr lang="en-US" dirty="0">
                <a:solidFill>
                  <a:schemeClr val="tx1"/>
                </a:solidFill>
              </a:rPr>
              <a:t>overview of the financial support for health</a:t>
            </a:r>
            <a:r>
              <a:rPr lang="en-US" b="0" dirty="0"/>
              <a:t> from the WB, GFATM, Gavi, Germany, EC, France, Japan, and hopefully more in the future</a:t>
            </a:r>
          </a:p>
          <a:p>
            <a:r>
              <a:rPr lang="nl-NL" b="0" dirty="0" err="1"/>
              <a:t>Includes</a:t>
            </a:r>
            <a:r>
              <a:rPr lang="nl-NL" b="0" dirty="0"/>
              <a:t> </a:t>
            </a:r>
            <a:r>
              <a:rPr lang="nl-NL" dirty="0" err="1">
                <a:solidFill>
                  <a:schemeClr val="tx1"/>
                </a:solidFill>
              </a:rPr>
              <a:t>all</a:t>
            </a:r>
            <a:r>
              <a:rPr lang="nl-NL" dirty="0">
                <a:solidFill>
                  <a:schemeClr val="tx1"/>
                </a:solidFill>
              </a:rPr>
              <a:t> low </a:t>
            </a:r>
            <a:r>
              <a:rPr lang="nl-NL" dirty="0" err="1">
                <a:solidFill>
                  <a:schemeClr val="tx1"/>
                </a:solidFill>
              </a:rPr>
              <a:t>and</a:t>
            </a:r>
            <a:r>
              <a:rPr lang="nl-NL" dirty="0">
                <a:solidFill>
                  <a:schemeClr val="tx1"/>
                </a:solidFill>
              </a:rPr>
              <a:t> </a:t>
            </a:r>
            <a:r>
              <a:rPr lang="nl-NL" dirty="0" err="1">
                <a:solidFill>
                  <a:schemeClr val="tx1"/>
                </a:solidFill>
              </a:rPr>
              <a:t>middle</a:t>
            </a:r>
            <a:r>
              <a:rPr lang="nl-NL" dirty="0">
                <a:solidFill>
                  <a:schemeClr val="tx1"/>
                </a:solidFill>
              </a:rPr>
              <a:t> </a:t>
            </a:r>
            <a:r>
              <a:rPr lang="nl-NL" dirty="0" err="1">
                <a:solidFill>
                  <a:schemeClr val="tx1"/>
                </a:solidFill>
              </a:rPr>
              <a:t>income</a:t>
            </a:r>
            <a:r>
              <a:rPr lang="nl-NL" dirty="0">
                <a:solidFill>
                  <a:schemeClr val="tx1"/>
                </a:solidFill>
              </a:rPr>
              <a:t> </a:t>
            </a:r>
            <a:r>
              <a:rPr lang="nl-NL" dirty="0" err="1">
                <a:solidFill>
                  <a:schemeClr val="tx1"/>
                </a:solidFill>
              </a:rPr>
              <a:t>countries</a:t>
            </a:r>
            <a:endParaRPr lang="en-US" dirty="0">
              <a:solidFill>
                <a:schemeClr val="tx1"/>
              </a:solidFill>
            </a:endParaRPr>
          </a:p>
          <a:p>
            <a:r>
              <a:rPr lang="en-US" b="0" dirty="0"/>
              <a:t>Shows where DPs are active, where programs are (or are expected) to </a:t>
            </a:r>
            <a:r>
              <a:rPr lang="en-US" dirty="0">
                <a:solidFill>
                  <a:schemeClr val="tx1"/>
                </a:solidFill>
              </a:rPr>
              <a:t>transition</a:t>
            </a:r>
          </a:p>
          <a:p>
            <a:r>
              <a:rPr lang="nl-NL" b="0" dirty="0" err="1"/>
              <a:t>Also</a:t>
            </a:r>
            <a:r>
              <a:rPr lang="nl-NL" b="0" dirty="0"/>
              <a:t> </a:t>
            </a:r>
            <a:r>
              <a:rPr lang="nl-NL" b="0" dirty="0" err="1"/>
              <a:t>includes</a:t>
            </a:r>
            <a:r>
              <a:rPr lang="nl-NL" b="0" dirty="0"/>
              <a:t> a </a:t>
            </a:r>
            <a:r>
              <a:rPr lang="nl-NL" b="0" dirty="0" err="1"/>
              <a:t>number</a:t>
            </a:r>
            <a:r>
              <a:rPr lang="nl-NL" b="0" dirty="0"/>
              <a:t> of </a:t>
            </a:r>
            <a:r>
              <a:rPr lang="nl-NL" dirty="0" err="1">
                <a:solidFill>
                  <a:schemeClr val="tx1"/>
                </a:solidFill>
              </a:rPr>
              <a:t>fiscal</a:t>
            </a:r>
            <a:r>
              <a:rPr lang="nl-NL" dirty="0">
                <a:solidFill>
                  <a:schemeClr val="tx1"/>
                </a:solidFill>
              </a:rPr>
              <a:t> </a:t>
            </a:r>
            <a:r>
              <a:rPr lang="nl-NL" dirty="0" err="1">
                <a:solidFill>
                  <a:schemeClr val="tx1"/>
                </a:solidFill>
              </a:rPr>
              <a:t>space</a:t>
            </a:r>
            <a:r>
              <a:rPr lang="nl-NL" dirty="0">
                <a:solidFill>
                  <a:schemeClr val="tx1"/>
                </a:solidFill>
              </a:rPr>
              <a:t> </a:t>
            </a:r>
            <a:r>
              <a:rPr lang="nl-NL" dirty="0" err="1">
                <a:solidFill>
                  <a:schemeClr val="tx1"/>
                </a:solidFill>
              </a:rPr>
              <a:t>and</a:t>
            </a:r>
            <a:r>
              <a:rPr lang="nl-NL" dirty="0">
                <a:solidFill>
                  <a:schemeClr val="tx1"/>
                </a:solidFill>
              </a:rPr>
              <a:t> </a:t>
            </a:r>
            <a:r>
              <a:rPr lang="nl-NL" dirty="0" err="1">
                <a:solidFill>
                  <a:schemeClr val="tx1"/>
                </a:solidFill>
              </a:rPr>
              <a:t>aid</a:t>
            </a:r>
            <a:r>
              <a:rPr lang="nl-NL" dirty="0">
                <a:solidFill>
                  <a:schemeClr val="tx1"/>
                </a:solidFill>
              </a:rPr>
              <a:t> </a:t>
            </a:r>
            <a:r>
              <a:rPr lang="nl-NL" dirty="0" err="1">
                <a:solidFill>
                  <a:schemeClr val="tx1"/>
                </a:solidFill>
              </a:rPr>
              <a:t>dependency</a:t>
            </a:r>
            <a:r>
              <a:rPr lang="nl-NL" dirty="0">
                <a:solidFill>
                  <a:schemeClr val="tx1"/>
                </a:solidFill>
              </a:rPr>
              <a:t> indicators</a:t>
            </a:r>
          </a:p>
          <a:p>
            <a:r>
              <a:rPr lang="en-US" b="0" dirty="0"/>
              <a:t>Possibility to filter by income grouping, geographic location, number of transitions</a:t>
            </a:r>
          </a:p>
          <a:p>
            <a:endParaRPr lang="nl-NL" b="0" dirty="0"/>
          </a:p>
        </p:txBody>
      </p:sp>
    </p:spTree>
    <p:extLst>
      <p:ext uri="{BB962C8B-B14F-4D97-AF65-F5344CB8AC3E}">
        <p14:creationId xmlns:p14="http://schemas.microsoft.com/office/powerpoint/2010/main" val="664283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9025" b="11962"/>
          <a:stretch/>
        </p:blipFill>
        <p:spPr>
          <a:xfrm flipH="1">
            <a:off x="266693" y="1861770"/>
            <a:ext cx="8638862" cy="4549983"/>
          </a:xfrm>
        </p:spPr>
      </p:pic>
      <p:sp>
        <p:nvSpPr>
          <p:cNvPr id="3" name="Subtitle 2"/>
          <p:cNvSpPr>
            <a:spLocks noGrp="1"/>
          </p:cNvSpPr>
          <p:nvPr>
            <p:ph type="subTitle" idx="1"/>
          </p:nvPr>
        </p:nvSpPr>
        <p:spPr>
          <a:xfrm>
            <a:off x="617203" y="614667"/>
            <a:ext cx="7619794" cy="504160"/>
          </a:xfrm>
        </p:spPr>
        <p:txBody>
          <a:bodyPr/>
          <a:lstStyle/>
          <a:p>
            <a:r>
              <a:rPr lang="en-GB" sz="3200" spc="600" dirty="0">
                <a:solidFill>
                  <a:schemeClr val="tx1"/>
                </a:solidFill>
              </a:rPr>
              <a:t>Thank you</a:t>
            </a:r>
          </a:p>
        </p:txBody>
      </p:sp>
      <p:grpSp>
        <p:nvGrpSpPr>
          <p:cNvPr id="7" name="Group 6"/>
          <p:cNvGrpSpPr/>
          <p:nvPr/>
        </p:nvGrpSpPr>
        <p:grpSpPr>
          <a:xfrm>
            <a:off x="461579" y="547934"/>
            <a:ext cx="101597" cy="5867470"/>
            <a:chOff x="654224" y="776620"/>
            <a:chExt cx="126000" cy="8316324"/>
          </a:xfrm>
        </p:grpSpPr>
        <p:sp>
          <p:nvSpPr>
            <p:cNvPr id="8" name="Rectangle 7"/>
            <p:cNvSpPr/>
            <p:nvPr/>
          </p:nvSpPr>
          <p:spPr>
            <a:xfrm>
              <a:off x="654224" y="776620"/>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654224" y="822894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54224" y="7297407"/>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654224" y="6365866"/>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654224" y="5434325"/>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654224" y="4502784"/>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654224" y="3571243"/>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654224" y="2639702"/>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654224" y="1708161"/>
              <a:ext cx="126000" cy="864000"/>
            </a:xfrm>
            <a:prstGeom prst="rect">
              <a:avLst/>
            </a:prstGeom>
            <a:solidFill>
              <a:srgbClr val="00A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4" cstate="print"/>
          <a:stretch>
            <a:fillRect/>
          </a:stretch>
        </p:blipFill>
        <p:spPr>
          <a:xfrm>
            <a:off x="8127782" y="1858053"/>
            <a:ext cx="419119" cy="2734257"/>
          </a:xfrm>
          <a:prstGeom prst="rect">
            <a:avLst/>
          </a:prstGeom>
        </p:spPr>
      </p:pic>
    </p:spTree>
    <p:extLst>
      <p:ext uri="{BB962C8B-B14F-4D97-AF65-F5344CB8AC3E}">
        <p14:creationId xmlns:p14="http://schemas.microsoft.com/office/powerpoint/2010/main" val="3873978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04" y="450346"/>
            <a:ext cx="7887316" cy="1325007"/>
          </a:xfrm>
        </p:spPr>
        <p:txBody>
          <a:bodyPr/>
          <a:lstStyle/>
          <a:p>
            <a:r>
              <a:rPr lang="en-US" sz="2400" dirty="0"/>
              <a:t>Scope</a:t>
            </a:r>
            <a:endParaRPr lang="en-US" sz="2400" dirty="0">
              <a:solidFill>
                <a:srgbClr val="FF0000"/>
              </a:solidFill>
            </a:endParaRPr>
          </a:p>
        </p:txBody>
      </p:sp>
      <p:sp>
        <p:nvSpPr>
          <p:cNvPr id="3" name="Text Placeholder 2"/>
          <p:cNvSpPr>
            <a:spLocks noGrp="1"/>
          </p:cNvSpPr>
          <p:nvPr>
            <p:ph type="body" sz="quarter" idx="10"/>
          </p:nvPr>
        </p:nvSpPr>
        <p:spPr>
          <a:xfrm>
            <a:off x="617204" y="1313798"/>
            <a:ext cx="6970787" cy="4614484"/>
          </a:xfrm>
        </p:spPr>
        <p:txBody>
          <a:bodyPr/>
          <a:lstStyle/>
          <a:p>
            <a:pPr marL="0" indent="0">
              <a:buNone/>
            </a:pPr>
            <a:r>
              <a:rPr lang="en-US" sz="2400" dirty="0">
                <a:solidFill>
                  <a:schemeClr val="tx2"/>
                </a:solidFill>
              </a:rPr>
              <a:t>Core Objectives</a:t>
            </a:r>
          </a:p>
          <a:p>
            <a:pPr>
              <a:lnSpc>
                <a:spcPct val="80000"/>
              </a:lnSpc>
              <a:buFont typeface="+mj-lt"/>
              <a:buAutoNum type="arabicPeriod"/>
            </a:pPr>
            <a:r>
              <a:rPr lang="en-GB" sz="1800" b="0" dirty="0">
                <a:solidFill>
                  <a:schemeClr val="tx2"/>
                </a:solidFill>
              </a:rPr>
              <a:t>Present stakeholder perspectives on key transition-related health system challenges, opportunities and policy responses that influence progress towards UHC</a:t>
            </a:r>
            <a:endParaRPr lang="en-US" sz="1800" b="0" dirty="0">
              <a:solidFill>
                <a:schemeClr val="tx2"/>
              </a:solidFill>
            </a:endParaRPr>
          </a:p>
          <a:p>
            <a:pPr>
              <a:lnSpc>
                <a:spcPct val="80000"/>
              </a:lnSpc>
              <a:buFont typeface="+mj-lt"/>
              <a:buAutoNum type="arabicPeriod"/>
            </a:pPr>
            <a:r>
              <a:rPr lang="en-US" sz="1800" b="0" dirty="0">
                <a:solidFill>
                  <a:schemeClr val="tx2"/>
                </a:solidFill>
              </a:rPr>
              <a:t>Inform discussion of possible ways for UHC2030 WG to provide support to countries during transition</a:t>
            </a:r>
          </a:p>
        </p:txBody>
      </p:sp>
    </p:spTree>
    <p:extLst>
      <p:ext uri="{BB962C8B-B14F-4D97-AF65-F5344CB8AC3E}">
        <p14:creationId xmlns:p14="http://schemas.microsoft.com/office/powerpoint/2010/main" val="4226229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Country selection criteria</a:t>
            </a:r>
          </a:p>
        </p:txBody>
      </p:sp>
      <p:graphicFrame>
        <p:nvGraphicFramePr>
          <p:cNvPr id="4" name="Table 3">
            <a:extLst>
              <a:ext uri="{FF2B5EF4-FFF2-40B4-BE49-F238E27FC236}">
                <a16:creationId xmlns:a16="http://schemas.microsoft.com/office/drawing/2014/main" id="{11078D95-1C80-4B24-A698-42F30F193ED4}"/>
              </a:ext>
            </a:extLst>
          </p:cNvPr>
          <p:cNvGraphicFramePr>
            <a:graphicFrameLocks noGrp="1"/>
          </p:cNvGraphicFramePr>
          <p:nvPr>
            <p:extLst/>
          </p:nvPr>
        </p:nvGraphicFramePr>
        <p:xfrm>
          <a:off x="711200" y="1181100"/>
          <a:ext cx="7810500" cy="5166360"/>
        </p:xfrm>
        <a:graphic>
          <a:graphicData uri="http://schemas.openxmlformats.org/drawingml/2006/table">
            <a:tbl>
              <a:tblPr firstRow="1" bandRow="1">
                <a:tableStyleId>{5C22544A-7EE6-4342-B048-85BDC9FD1C3A}</a:tableStyleId>
              </a:tblPr>
              <a:tblGrid>
                <a:gridCol w="1301750">
                  <a:extLst>
                    <a:ext uri="{9D8B030D-6E8A-4147-A177-3AD203B41FA5}">
                      <a16:colId xmlns:a16="http://schemas.microsoft.com/office/drawing/2014/main" val="1381771166"/>
                    </a:ext>
                  </a:extLst>
                </a:gridCol>
                <a:gridCol w="1301750">
                  <a:extLst>
                    <a:ext uri="{9D8B030D-6E8A-4147-A177-3AD203B41FA5}">
                      <a16:colId xmlns:a16="http://schemas.microsoft.com/office/drawing/2014/main" val="2473769440"/>
                    </a:ext>
                  </a:extLst>
                </a:gridCol>
                <a:gridCol w="1301750">
                  <a:extLst>
                    <a:ext uri="{9D8B030D-6E8A-4147-A177-3AD203B41FA5}">
                      <a16:colId xmlns:a16="http://schemas.microsoft.com/office/drawing/2014/main" val="625668334"/>
                    </a:ext>
                  </a:extLst>
                </a:gridCol>
                <a:gridCol w="1301750">
                  <a:extLst>
                    <a:ext uri="{9D8B030D-6E8A-4147-A177-3AD203B41FA5}">
                      <a16:colId xmlns:a16="http://schemas.microsoft.com/office/drawing/2014/main" val="2068034000"/>
                    </a:ext>
                  </a:extLst>
                </a:gridCol>
                <a:gridCol w="1301750">
                  <a:extLst>
                    <a:ext uri="{9D8B030D-6E8A-4147-A177-3AD203B41FA5}">
                      <a16:colId xmlns:a16="http://schemas.microsoft.com/office/drawing/2014/main" val="1381621688"/>
                    </a:ext>
                  </a:extLst>
                </a:gridCol>
                <a:gridCol w="1301750">
                  <a:extLst>
                    <a:ext uri="{9D8B030D-6E8A-4147-A177-3AD203B41FA5}">
                      <a16:colId xmlns:a16="http://schemas.microsoft.com/office/drawing/2014/main" val="1481375089"/>
                    </a:ext>
                  </a:extLst>
                </a:gridCol>
              </a:tblGrid>
              <a:tr h="370840">
                <a:tc>
                  <a:txBody>
                    <a:bodyPr/>
                    <a:lstStyle/>
                    <a:p>
                      <a:r>
                        <a:rPr lang="en-US" dirty="0"/>
                        <a:t>Country</a:t>
                      </a:r>
                    </a:p>
                  </a:txBody>
                  <a:tcPr/>
                </a:tc>
                <a:tc>
                  <a:txBody>
                    <a:bodyPr/>
                    <a:lstStyle/>
                    <a:p>
                      <a:r>
                        <a:rPr lang="en-US" dirty="0"/>
                        <a:t>UHC (financial protection) OOP%THE</a:t>
                      </a:r>
                    </a:p>
                  </a:txBody>
                  <a:tcPr/>
                </a:tc>
                <a:tc>
                  <a:txBody>
                    <a:bodyPr/>
                    <a:lstStyle/>
                    <a:p>
                      <a:r>
                        <a:rPr lang="en-US" dirty="0"/>
                        <a:t>Real GDP growth (%)</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Total health exp pc (USD)</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External resources % THE</a:t>
                      </a:r>
                    </a:p>
                  </a:txBody>
                  <a:tcPr/>
                </a:tc>
                <a:tc>
                  <a:txBody>
                    <a:bodyPr/>
                    <a:lstStyle/>
                    <a:p>
                      <a:r>
                        <a:rPr lang="en-US" dirty="0"/>
                        <a:t>Govt health exp % total govt exp</a:t>
                      </a:r>
                    </a:p>
                  </a:txBody>
                  <a:tcPr/>
                </a:tc>
                <a:extLst>
                  <a:ext uri="{0D108BD9-81ED-4DB2-BD59-A6C34878D82A}">
                    <a16:rowId xmlns:a16="http://schemas.microsoft.com/office/drawing/2014/main" val="2044357327"/>
                  </a:ext>
                </a:extLst>
              </a:tr>
              <a:tr h="370840">
                <a:tc gridSpan="6">
                  <a:txBody>
                    <a:bodyPr/>
                    <a:lstStyle/>
                    <a:p>
                      <a:r>
                        <a:rPr lang="en-US" b="1" dirty="0"/>
                        <a:t>Low-income countries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5921366"/>
                  </a:ext>
                </a:extLst>
              </a:tr>
              <a:tr h="370840">
                <a:tc>
                  <a:txBody>
                    <a:bodyPr/>
                    <a:lstStyle/>
                    <a:p>
                      <a:r>
                        <a:rPr lang="en-US" dirty="0"/>
                        <a:t>Nepal</a:t>
                      </a:r>
                    </a:p>
                  </a:txBody>
                  <a:tcPr/>
                </a:tc>
                <a:tc>
                  <a:txBody>
                    <a:bodyPr/>
                    <a:lstStyle/>
                    <a:p>
                      <a:pPr algn="r"/>
                      <a:r>
                        <a:rPr lang="en-US" dirty="0"/>
                        <a:t>48</a:t>
                      </a:r>
                    </a:p>
                  </a:txBody>
                  <a:tcPr/>
                </a:tc>
                <a:tc>
                  <a:txBody>
                    <a:bodyPr/>
                    <a:lstStyle/>
                    <a:p>
                      <a:pPr algn="r"/>
                      <a:r>
                        <a:rPr lang="en-US" dirty="0"/>
                        <a:t>6.0</a:t>
                      </a:r>
                    </a:p>
                  </a:txBody>
                  <a:tcPr/>
                </a:tc>
                <a:tc>
                  <a:txBody>
                    <a:bodyPr/>
                    <a:lstStyle/>
                    <a:p>
                      <a:pPr algn="r"/>
                      <a:r>
                        <a:rPr lang="en-US" dirty="0"/>
                        <a:t>40</a:t>
                      </a:r>
                    </a:p>
                  </a:txBody>
                  <a:tcPr/>
                </a:tc>
                <a:tc>
                  <a:txBody>
                    <a:bodyPr/>
                    <a:lstStyle/>
                    <a:p>
                      <a:pPr algn="r"/>
                      <a:r>
                        <a:rPr lang="en-US" dirty="0"/>
                        <a:t>12.6</a:t>
                      </a:r>
                    </a:p>
                  </a:txBody>
                  <a:tcPr/>
                </a:tc>
                <a:tc>
                  <a:txBody>
                    <a:bodyPr/>
                    <a:lstStyle/>
                    <a:p>
                      <a:pPr algn="r"/>
                      <a:r>
                        <a:rPr lang="en-US" dirty="0"/>
                        <a:t>11.2</a:t>
                      </a:r>
                    </a:p>
                  </a:txBody>
                  <a:tcPr/>
                </a:tc>
                <a:extLst>
                  <a:ext uri="{0D108BD9-81ED-4DB2-BD59-A6C34878D82A}">
                    <a16:rowId xmlns:a16="http://schemas.microsoft.com/office/drawing/2014/main" val="4003999773"/>
                  </a:ext>
                </a:extLst>
              </a:tr>
              <a:tr h="370840">
                <a:tc gridSpan="6">
                  <a:txBody>
                    <a:bodyPr/>
                    <a:lstStyle/>
                    <a:p>
                      <a:r>
                        <a:rPr lang="en-US" b="1" dirty="0"/>
                        <a:t>Lower-middle income countries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4636131"/>
                  </a:ext>
                </a:extLst>
              </a:tr>
              <a:tr h="370840">
                <a:tc>
                  <a:txBody>
                    <a:bodyPr/>
                    <a:lstStyle/>
                    <a:p>
                      <a:r>
                        <a:rPr lang="en-US" dirty="0"/>
                        <a:t>Kyrgyzstan</a:t>
                      </a:r>
                    </a:p>
                  </a:txBody>
                  <a:tcPr/>
                </a:tc>
                <a:tc>
                  <a:txBody>
                    <a:bodyPr/>
                    <a:lstStyle/>
                    <a:p>
                      <a:pPr algn="r"/>
                      <a:r>
                        <a:rPr lang="en-US" dirty="0"/>
                        <a:t>39</a:t>
                      </a:r>
                    </a:p>
                  </a:txBody>
                  <a:tcPr/>
                </a:tc>
                <a:tc>
                  <a:txBody>
                    <a:bodyPr/>
                    <a:lstStyle/>
                    <a:p>
                      <a:pPr algn="r"/>
                      <a:r>
                        <a:rPr lang="en-US" dirty="0"/>
                        <a:t>4.0</a:t>
                      </a:r>
                    </a:p>
                  </a:txBody>
                  <a:tcPr/>
                </a:tc>
                <a:tc>
                  <a:txBody>
                    <a:bodyPr/>
                    <a:lstStyle/>
                    <a:p>
                      <a:pPr algn="r"/>
                      <a:r>
                        <a:rPr lang="en-US" dirty="0"/>
                        <a:t>82</a:t>
                      </a:r>
                    </a:p>
                  </a:txBody>
                  <a:tcPr/>
                </a:tc>
                <a:tc>
                  <a:txBody>
                    <a:bodyPr/>
                    <a:lstStyle/>
                    <a:p>
                      <a:pPr algn="r"/>
                      <a:r>
                        <a:rPr lang="en-US" dirty="0"/>
                        <a:t>8.6</a:t>
                      </a:r>
                    </a:p>
                  </a:txBody>
                  <a:tcPr/>
                </a:tc>
                <a:tc>
                  <a:txBody>
                    <a:bodyPr/>
                    <a:lstStyle/>
                    <a:p>
                      <a:pPr algn="r"/>
                      <a:r>
                        <a:rPr lang="en-US" dirty="0"/>
                        <a:t>11.9</a:t>
                      </a:r>
                    </a:p>
                  </a:txBody>
                  <a:tcPr/>
                </a:tc>
                <a:extLst>
                  <a:ext uri="{0D108BD9-81ED-4DB2-BD59-A6C34878D82A}">
                    <a16:rowId xmlns:a16="http://schemas.microsoft.com/office/drawing/2014/main" val="1572245951"/>
                  </a:ext>
                </a:extLst>
              </a:tr>
              <a:tr h="370840">
                <a:tc>
                  <a:txBody>
                    <a:bodyPr/>
                    <a:lstStyle/>
                    <a:p>
                      <a:r>
                        <a:rPr lang="en-US" dirty="0"/>
                        <a:t>Myanmar</a:t>
                      </a:r>
                    </a:p>
                  </a:txBody>
                  <a:tcPr/>
                </a:tc>
                <a:tc>
                  <a:txBody>
                    <a:bodyPr/>
                    <a:lstStyle/>
                    <a:p>
                      <a:pPr algn="r"/>
                      <a:r>
                        <a:rPr lang="en-US" dirty="0"/>
                        <a:t>51</a:t>
                      </a:r>
                    </a:p>
                  </a:txBody>
                  <a:tcPr/>
                </a:tc>
                <a:tc>
                  <a:txBody>
                    <a:bodyPr/>
                    <a:lstStyle/>
                    <a:p>
                      <a:pPr algn="r"/>
                      <a:r>
                        <a:rPr lang="en-US" dirty="0"/>
                        <a:t>8.0</a:t>
                      </a:r>
                    </a:p>
                  </a:txBody>
                  <a:tcPr/>
                </a:tc>
                <a:tc>
                  <a:txBody>
                    <a:bodyPr/>
                    <a:lstStyle/>
                    <a:p>
                      <a:pPr algn="r"/>
                      <a:r>
                        <a:rPr lang="en-US" dirty="0"/>
                        <a:t>20</a:t>
                      </a:r>
                    </a:p>
                  </a:txBody>
                  <a:tcPr/>
                </a:tc>
                <a:tc>
                  <a:txBody>
                    <a:bodyPr/>
                    <a:lstStyle/>
                    <a:p>
                      <a:pPr algn="r"/>
                      <a:r>
                        <a:rPr lang="en-US" dirty="0"/>
                        <a:t>21.8</a:t>
                      </a:r>
                    </a:p>
                  </a:txBody>
                  <a:tcPr/>
                </a:tc>
                <a:tc>
                  <a:txBody>
                    <a:bodyPr/>
                    <a:lstStyle/>
                    <a:p>
                      <a:pPr algn="r"/>
                      <a:r>
                        <a:rPr lang="en-US" dirty="0"/>
                        <a:t>3.6</a:t>
                      </a:r>
                    </a:p>
                  </a:txBody>
                  <a:tcPr/>
                </a:tc>
                <a:extLst>
                  <a:ext uri="{0D108BD9-81ED-4DB2-BD59-A6C34878D82A}">
                    <a16:rowId xmlns:a16="http://schemas.microsoft.com/office/drawing/2014/main" val="465970793"/>
                  </a:ext>
                </a:extLst>
              </a:tr>
              <a:tr h="37084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Papua New Guinea</a:t>
                      </a:r>
                    </a:p>
                  </a:txBody>
                  <a:tcPr/>
                </a:tc>
                <a:tc>
                  <a:txBody>
                    <a:bodyPr/>
                    <a:lstStyle/>
                    <a:p>
                      <a:pPr algn="r"/>
                      <a:r>
                        <a:rPr lang="en-US" dirty="0"/>
                        <a:t>10</a:t>
                      </a:r>
                    </a:p>
                  </a:txBody>
                  <a:tcPr/>
                </a:tc>
                <a:tc>
                  <a:txBody>
                    <a:bodyPr/>
                    <a:lstStyle/>
                    <a:p>
                      <a:pPr algn="r"/>
                      <a:r>
                        <a:rPr lang="en-US" dirty="0"/>
                        <a:t>7.4</a:t>
                      </a:r>
                    </a:p>
                  </a:txBody>
                  <a:tcPr/>
                </a:tc>
                <a:tc>
                  <a:txBody>
                    <a:bodyPr/>
                    <a:lstStyle/>
                    <a:p>
                      <a:pPr algn="r"/>
                      <a:r>
                        <a:rPr lang="en-US" dirty="0"/>
                        <a:t>92</a:t>
                      </a:r>
                    </a:p>
                  </a:txBody>
                  <a:tcPr/>
                </a:tc>
                <a:tc>
                  <a:txBody>
                    <a:bodyPr/>
                    <a:lstStyle/>
                    <a:p>
                      <a:pPr algn="r"/>
                      <a:r>
                        <a:rPr lang="en-US" dirty="0"/>
                        <a:t>21.1</a:t>
                      </a:r>
                    </a:p>
                  </a:txBody>
                  <a:tcPr/>
                </a:tc>
                <a:tc>
                  <a:txBody>
                    <a:bodyPr/>
                    <a:lstStyle/>
                    <a:p>
                      <a:pPr algn="r"/>
                      <a:r>
                        <a:rPr lang="en-US" dirty="0"/>
                        <a:t>9.5</a:t>
                      </a:r>
                    </a:p>
                  </a:txBody>
                  <a:tcPr/>
                </a:tc>
                <a:extLst>
                  <a:ext uri="{0D108BD9-81ED-4DB2-BD59-A6C34878D82A}">
                    <a16:rowId xmlns:a16="http://schemas.microsoft.com/office/drawing/2014/main" val="1351734781"/>
                  </a:ext>
                </a:extLst>
              </a:tr>
              <a:tr h="370840">
                <a:tc>
                  <a:txBody>
                    <a:bodyPr/>
                    <a:lstStyle/>
                    <a:p>
                      <a:r>
                        <a:rPr lang="en-US" dirty="0"/>
                        <a:t>Sri Lanka</a:t>
                      </a:r>
                    </a:p>
                  </a:txBody>
                  <a:tcPr/>
                </a:tc>
                <a:tc>
                  <a:txBody>
                    <a:bodyPr/>
                    <a:lstStyle/>
                    <a:p>
                      <a:pPr algn="r"/>
                      <a:r>
                        <a:rPr lang="en-US" dirty="0"/>
                        <a:t>42</a:t>
                      </a:r>
                    </a:p>
                  </a:txBody>
                  <a:tcPr/>
                </a:tc>
                <a:tc>
                  <a:txBody>
                    <a:bodyPr/>
                    <a:lstStyle/>
                    <a:p>
                      <a:pPr algn="r"/>
                      <a:r>
                        <a:rPr lang="en-US" dirty="0"/>
                        <a:t>4.9</a:t>
                      </a:r>
                    </a:p>
                  </a:txBody>
                  <a:tcPr/>
                </a:tc>
                <a:tc>
                  <a:txBody>
                    <a:bodyPr/>
                    <a:lstStyle/>
                    <a:p>
                      <a:pPr algn="r"/>
                      <a:r>
                        <a:rPr lang="en-US" dirty="0"/>
                        <a:t>127</a:t>
                      </a:r>
                    </a:p>
                  </a:txBody>
                  <a:tcPr/>
                </a:tc>
                <a:tc>
                  <a:txBody>
                    <a:bodyPr/>
                    <a:lstStyle/>
                    <a:p>
                      <a:pPr algn="r"/>
                      <a:r>
                        <a:rPr lang="en-US" dirty="0"/>
                        <a:t>1.3</a:t>
                      </a:r>
                    </a:p>
                  </a:txBody>
                  <a:tcPr/>
                </a:tc>
                <a:tc>
                  <a:txBody>
                    <a:bodyPr/>
                    <a:lstStyle/>
                    <a:p>
                      <a:pPr algn="r"/>
                      <a:r>
                        <a:rPr lang="en-US" dirty="0"/>
                        <a:t>11.2</a:t>
                      </a:r>
                    </a:p>
                  </a:txBody>
                  <a:tcPr/>
                </a:tc>
                <a:extLst>
                  <a:ext uri="{0D108BD9-81ED-4DB2-BD59-A6C34878D82A}">
                    <a16:rowId xmlns:a16="http://schemas.microsoft.com/office/drawing/2014/main" val="3926189882"/>
                  </a:ext>
                </a:extLst>
              </a:tr>
              <a:tr h="370840">
                <a:tc>
                  <a:txBody>
                    <a:bodyPr/>
                    <a:lstStyle/>
                    <a:p>
                      <a:r>
                        <a:rPr lang="en-US" dirty="0"/>
                        <a:t>Zambia</a:t>
                      </a:r>
                    </a:p>
                  </a:txBody>
                  <a:tcPr/>
                </a:tc>
                <a:tc>
                  <a:txBody>
                    <a:bodyPr/>
                    <a:lstStyle/>
                    <a:p>
                      <a:pPr algn="r"/>
                      <a:r>
                        <a:rPr lang="en-US" dirty="0"/>
                        <a:t>30</a:t>
                      </a:r>
                    </a:p>
                  </a:txBody>
                  <a:tcPr/>
                </a:tc>
                <a:tc>
                  <a:txBody>
                    <a:bodyPr/>
                    <a:lstStyle/>
                    <a:p>
                      <a:pPr algn="r"/>
                      <a:r>
                        <a:rPr lang="en-US" dirty="0"/>
                        <a:t>4.7</a:t>
                      </a:r>
                    </a:p>
                  </a:txBody>
                  <a:tcPr/>
                </a:tc>
                <a:tc>
                  <a:txBody>
                    <a:bodyPr/>
                    <a:lstStyle/>
                    <a:p>
                      <a:pPr algn="r"/>
                      <a:r>
                        <a:rPr lang="en-US" dirty="0"/>
                        <a:t>86</a:t>
                      </a:r>
                    </a:p>
                  </a:txBody>
                  <a:tcPr/>
                </a:tc>
                <a:tc>
                  <a:txBody>
                    <a:bodyPr/>
                    <a:lstStyle/>
                    <a:p>
                      <a:pPr algn="r"/>
                      <a:r>
                        <a:rPr lang="en-US" dirty="0"/>
                        <a:t>38.4</a:t>
                      </a:r>
                    </a:p>
                  </a:txBody>
                  <a:tcPr/>
                </a:tc>
                <a:tc>
                  <a:txBody>
                    <a:bodyPr/>
                    <a:lstStyle/>
                    <a:p>
                      <a:pPr algn="r"/>
                      <a:r>
                        <a:rPr lang="en-US" dirty="0"/>
                        <a:t>11.3</a:t>
                      </a:r>
                    </a:p>
                  </a:txBody>
                  <a:tcPr/>
                </a:tc>
                <a:extLst>
                  <a:ext uri="{0D108BD9-81ED-4DB2-BD59-A6C34878D82A}">
                    <a16:rowId xmlns:a16="http://schemas.microsoft.com/office/drawing/2014/main" val="182354813"/>
                  </a:ext>
                </a:extLst>
              </a:tr>
              <a:tr h="370840">
                <a:tc gridSpan="6">
                  <a:txBody>
                    <a:bodyPr/>
                    <a:lstStyle/>
                    <a:p>
                      <a:r>
                        <a:rPr lang="en-US" b="1" dirty="0"/>
                        <a:t>Upper-middle income countries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44676749"/>
                  </a:ext>
                </a:extLst>
              </a:tr>
              <a:tr h="370840">
                <a:tc>
                  <a:txBody>
                    <a:bodyPr/>
                    <a:lstStyle/>
                    <a:p>
                      <a:r>
                        <a:rPr lang="en-US" dirty="0"/>
                        <a:t>Panama</a:t>
                      </a:r>
                    </a:p>
                  </a:txBody>
                  <a:tcPr/>
                </a:tc>
                <a:tc>
                  <a:txBody>
                    <a:bodyPr/>
                    <a:lstStyle/>
                    <a:p>
                      <a:pPr algn="r"/>
                      <a:r>
                        <a:rPr lang="en-US" dirty="0"/>
                        <a:t>22</a:t>
                      </a:r>
                    </a:p>
                  </a:txBody>
                  <a:tcPr/>
                </a:tc>
                <a:tc>
                  <a:txBody>
                    <a:bodyPr/>
                    <a:lstStyle/>
                    <a:p>
                      <a:pPr algn="r"/>
                      <a:r>
                        <a:rPr lang="en-US" dirty="0"/>
                        <a:t>6.1</a:t>
                      </a:r>
                    </a:p>
                  </a:txBody>
                  <a:tcPr/>
                </a:tc>
                <a:tc>
                  <a:txBody>
                    <a:bodyPr/>
                    <a:lstStyle/>
                    <a:p>
                      <a:pPr algn="r"/>
                      <a:r>
                        <a:rPr lang="en-US" dirty="0"/>
                        <a:t>959</a:t>
                      </a:r>
                    </a:p>
                  </a:txBody>
                  <a:tcPr/>
                </a:tc>
                <a:tc>
                  <a:txBody>
                    <a:bodyPr/>
                    <a:lstStyle/>
                    <a:p>
                      <a:pPr algn="r"/>
                      <a:r>
                        <a:rPr lang="en-US" dirty="0"/>
                        <a:t>0.7</a:t>
                      </a:r>
                    </a:p>
                  </a:txBody>
                  <a:tcPr/>
                </a:tc>
                <a:tc>
                  <a:txBody>
                    <a:bodyPr/>
                    <a:lstStyle/>
                    <a:p>
                      <a:pPr algn="r"/>
                      <a:r>
                        <a:rPr lang="en-US" dirty="0"/>
                        <a:t>14.6</a:t>
                      </a:r>
                    </a:p>
                  </a:txBody>
                  <a:tcPr/>
                </a:tc>
                <a:extLst>
                  <a:ext uri="{0D108BD9-81ED-4DB2-BD59-A6C34878D82A}">
                    <a16:rowId xmlns:a16="http://schemas.microsoft.com/office/drawing/2014/main" val="3513067045"/>
                  </a:ext>
                </a:extLst>
              </a:tr>
            </a:tbl>
          </a:graphicData>
        </a:graphic>
      </p:graphicFrame>
    </p:spTree>
    <p:extLst>
      <p:ext uri="{BB962C8B-B14F-4D97-AF65-F5344CB8AC3E}">
        <p14:creationId xmlns:p14="http://schemas.microsoft.com/office/powerpoint/2010/main" val="2243717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logo&#10;&#10;Description generated with high confidence">
            <a:extLst>
              <a:ext uri="{FF2B5EF4-FFF2-40B4-BE49-F238E27FC236}">
                <a16:creationId xmlns:a16="http://schemas.microsoft.com/office/drawing/2014/main" id="{3BA50E13-99E8-45BB-AF65-9F93FE689EA9}"/>
              </a:ext>
            </a:extLst>
          </p:cNvPr>
          <p:cNvPicPr>
            <a:picLocks noChangeAspect="1"/>
          </p:cNvPicPr>
          <p:nvPr/>
        </p:nvPicPr>
        <p:blipFill>
          <a:blip r:embed="rId3"/>
          <a:stretch>
            <a:fillRect/>
          </a:stretch>
        </p:blipFill>
        <p:spPr>
          <a:xfrm>
            <a:off x="3442027" y="1339587"/>
            <a:ext cx="1044285" cy="1264195"/>
          </a:xfrm>
          <a:prstGeom prst="rect">
            <a:avLst/>
          </a:prstGeom>
        </p:spPr>
      </p:pic>
      <p:pic>
        <p:nvPicPr>
          <p:cNvPr id="35" name="Picture 34" descr="A close up of a hill&#10;&#10;Description generated with high confidence">
            <a:extLst>
              <a:ext uri="{FF2B5EF4-FFF2-40B4-BE49-F238E27FC236}">
                <a16:creationId xmlns:a16="http://schemas.microsoft.com/office/drawing/2014/main" id="{D2D05E0C-8A73-4B7C-9CF1-D6EE672881CD}"/>
              </a:ext>
            </a:extLst>
          </p:cNvPr>
          <p:cNvPicPr>
            <a:picLocks noChangeAspect="1"/>
          </p:cNvPicPr>
          <p:nvPr/>
        </p:nvPicPr>
        <p:blipFill>
          <a:blip r:embed="rId4"/>
          <a:stretch>
            <a:fillRect/>
          </a:stretch>
        </p:blipFill>
        <p:spPr>
          <a:xfrm>
            <a:off x="4998049" y="763617"/>
            <a:ext cx="1089291" cy="1347804"/>
          </a:xfrm>
          <a:prstGeom prst="rect">
            <a:avLst/>
          </a:prstGeom>
        </p:spPr>
      </p:pic>
      <p:pic>
        <p:nvPicPr>
          <p:cNvPr id="49" name="Picture 48" descr="A close up of a logo&#10;&#10;Description generated with high confidence">
            <a:extLst>
              <a:ext uri="{FF2B5EF4-FFF2-40B4-BE49-F238E27FC236}">
                <a16:creationId xmlns:a16="http://schemas.microsoft.com/office/drawing/2014/main" id="{6EDF2225-D7AD-409F-BD83-CD248561309C}"/>
              </a:ext>
            </a:extLst>
          </p:cNvPr>
          <p:cNvPicPr>
            <a:picLocks noChangeAspect="1"/>
          </p:cNvPicPr>
          <p:nvPr/>
        </p:nvPicPr>
        <p:blipFill>
          <a:blip r:embed="rId5"/>
          <a:stretch>
            <a:fillRect/>
          </a:stretch>
        </p:blipFill>
        <p:spPr>
          <a:xfrm>
            <a:off x="5050112" y="2366089"/>
            <a:ext cx="945539" cy="1223639"/>
          </a:xfrm>
          <a:prstGeom prst="rect">
            <a:avLst/>
          </a:prstGeom>
        </p:spPr>
      </p:pic>
      <p:pic>
        <p:nvPicPr>
          <p:cNvPr id="39" name="Picture 38">
            <a:extLst>
              <a:ext uri="{FF2B5EF4-FFF2-40B4-BE49-F238E27FC236}">
                <a16:creationId xmlns:a16="http://schemas.microsoft.com/office/drawing/2014/main" id="{E31669F9-6D28-4546-B448-BFF087F399C1}"/>
              </a:ext>
            </a:extLst>
          </p:cNvPr>
          <p:cNvPicPr>
            <a:picLocks noChangeAspect="1"/>
          </p:cNvPicPr>
          <p:nvPr/>
        </p:nvPicPr>
        <p:blipFill>
          <a:blip r:embed="rId6"/>
          <a:stretch>
            <a:fillRect/>
          </a:stretch>
        </p:blipFill>
        <p:spPr>
          <a:xfrm>
            <a:off x="3500210" y="4811205"/>
            <a:ext cx="837548" cy="1083886"/>
          </a:xfrm>
          <a:prstGeom prst="rect">
            <a:avLst/>
          </a:prstGeom>
        </p:spPr>
      </p:pic>
      <p:pic>
        <p:nvPicPr>
          <p:cNvPr id="33" name="Picture 32" descr="A close up of a logo&#10;&#10;Description generated with high confidence">
            <a:extLst>
              <a:ext uri="{FF2B5EF4-FFF2-40B4-BE49-F238E27FC236}">
                <a16:creationId xmlns:a16="http://schemas.microsoft.com/office/drawing/2014/main" id="{4C625A25-DB6E-4530-83D1-31B04BFF4D8E}"/>
              </a:ext>
            </a:extLst>
          </p:cNvPr>
          <p:cNvPicPr>
            <a:picLocks noChangeAspect="1"/>
          </p:cNvPicPr>
          <p:nvPr/>
        </p:nvPicPr>
        <p:blipFill>
          <a:blip r:embed="rId7"/>
          <a:stretch>
            <a:fillRect/>
          </a:stretch>
        </p:blipFill>
        <p:spPr>
          <a:xfrm>
            <a:off x="4929960" y="3974153"/>
            <a:ext cx="1330644" cy="1069937"/>
          </a:xfrm>
          <a:prstGeom prst="rect">
            <a:avLst/>
          </a:prstGeom>
        </p:spPr>
      </p:pic>
      <p:sp>
        <p:nvSpPr>
          <p:cNvPr id="2" name="Title 1">
            <a:extLst>
              <a:ext uri="{FF2B5EF4-FFF2-40B4-BE49-F238E27FC236}">
                <a16:creationId xmlns:a16="http://schemas.microsoft.com/office/drawing/2014/main" id="{5D5724D1-0633-4E0A-A413-ED77F91E51A7}"/>
              </a:ext>
            </a:extLst>
          </p:cNvPr>
          <p:cNvSpPr>
            <a:spLocks noGrp="1"/>
          </p:cNvSpPr>
          <p:nvPr>
            <p:ph type="title"/>
          </p:nvPr>
        </p:nvSpPr>
        <p:spPr>
          <a:xfrm>
            <a:off x="787543" y="263883"/>
            <a:ext cx="7887316" cy="396799"/>
          </a:xfrm>
        </p:spPr>
        <p:txBody>
          <a:bodyPr/>
          <a:lstStyle/>
          <a:p>
            <a:r>
              <a:rPr lang="en-US" sz="2000" dirty="0"/>
              <a:t>Countries reviewed</a:t>
            </a:r>
          </a:p>
        </p:txBody>
      </p:sp>
      <p:sp>
        <p:nvSpPr>
          <p:cNvPr id="19" name="TextBox 18"/>
          <p:cNvSpPr txBox="1"/>
          <p:nvPr/>
        </p:nvSpPr>
        <p:spPr>
          <a:xfrm>
            <a:off x="2778012" y="1160505"/>
            <a:ext cx="1636823" cy="246221"/>
          </a:xfrm>
          <a:prstGeom prst="rect">
            <a:avLst/>
          </a:prstGeom>
        </p:spPr>
        <p:txBody>
          <a:bodyPr wrap="square" lIns="0" tIns="0" rIns="0" bIns="0" rtlCol="0">
            <a:spAutoFit/>
          </a:bodyPr>
          <a:lstStyle/>
          <a:p>
            <a:r>
              <a:rPr lang="en-US" sz="1600" b="1" dirty="0">
                <a:solidFill>
                  <a:srgbClr val="00A5DC"/>
                </a:solidFill>
              </a:rPr>
              <a:t>Kyrgyzstan (LMIC)</a:t>
            </a:r>
          </a:p>
        </p:txBody>
      </p:sp>
      <p:sp>
        <p:nvSpPr>
          <p:cNvPr id="21" name="TextBox 20"/>
          <p:cNvSpPr txBox="1"/>
          <p:nvPr/>
        </p:nvSpPr>
        <p:spPr>
          <a:xfrm>
            <a:off x="2932060" y="2705307"/>
            <a:ext cx="1482775" cy="246221"/>
          </a:xfrm>
          <a:prstGeom prst="rect">
            <a:avLst/>
          </a:prstGeom>
        </p:spPr>
        <p:txBody>
          <a:bodyPr wrap="square" lIns="0" tIns="0" rIns="0" bIns="0" rtlCol="0">
            <a:spAutoFit/>
          </a:bodyPr>
          <a:lstStyle/>
          <a:p>
            <a:r>
              <a:rPr lang="en-US" sz="1600" b="1" dirty="0">
                <a:solidFill>
                  <a:srgbClr val="AAA096"/>
                </a:solidFill>
              </a:rPr>
              <a:t>Myanmar (LMIC) </a:t>
            </a:r>
          </a:p>
        </p:txBody>
      </p:sp>
      <p:sp>
        <p:nvSpPr>
          <p:cNvPr id="22" name="TextBox 21"/>
          <p:cNvSpPr txBox="1"/>
          <p:nvPr/>
        </p:nvSpPr>
        <p:spPr>
          <a:xfrm>
            <a:off x="3003498" y="4499948"/>
            <a:ext cx="1411337" cy="246221"/>
          </a:xfrm>
          <a:prstGeom prst="rect">
            <a:avLst/>
          </a:prstGeom>
        </p:spPr>
        <p:txBody>
          <a:bodyPr wrap="square" lIns="0" tIns="0" rIns="0" bIns="0" rtlCol="0">
            <a:spAutoFit/>
          </a:bodyPr>
          <a:lstStyle/>
          <a:p>
            <a:r>
              <a:rPr lang="en-US" sz="1600" b="1" dirty="0">
                <a:solidFill>
                  <a:srgbClr val="AAA096"/>
                </a:solidFill>
              </a:rPr>
              <a:t>Sri Lanka (LMIC)</a:t>
            </a:r>
          </a:p>
        </p:txBody>
      </p:sp>
      <p:sp>
        <p:nvSpPr>
          <p:cNvPr id="12" name="TextBox 11"/>
          <p:cNvSpPr txBox="1"/>
          <p:nvPr/>
        </p:nvSpPr>
        <p:spPr>
          <a:xfrm>
            <a:off x="6250543" y="1111605"/>
            <a:ext cx="2501153" cy="969496"/>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DFAT, GFATM, WB (blend)</a:t>
            </a:r>
          </a:p>
          <a:p>
            <a:r>
              <a:rPr lang="en-US" sz="1600" b="1" dirty="0">
                <a:solidFill>
                  <a:schemeClr val="tx2"/>
                </a:solidFill>
              </a:rPr>
              <a:t>In transition</a:t>
            </a:r>
            <a:r>
              <a:rPr lang="en-US" sz="1600" dirty="0">
                <a:solidFill>
                  <a:schemeClr val="tx2"/>
                </a:solidFill>
              </a:rPr>
              <a:t>: Gavi</a:t>
            </a:r>
          </a:p>
          <a:p>
            <a:endParaRPr lang="en-US" dirty="0"/>
          </a:p>
        </p:txBody>
      </p:sp>
      <p:sp>
        <p:nvSpPr>
          <p:cNvPr id="14" name="TextBox 13"/>
          <p:cNvSpPr txBox="1"/>
          <p:nvPr/>
        </p:nvSpPr>
        <p:spPr>
          <a:xfrm>
            <a:off x="6250544" y="2583843"/>
            <a:ext cx="2501153" cy="1231106"/>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DFID, GFATM, Gavi, </a:t>
            </a:r>
            <a:r>
              <a:rPr lang="en-US" sz="1600" dirty="0" err="1">
                <a:solidFill>
                  <a:schemeClr val="tx2"/>
                </a:solidFill>
              </a:rPr>
              <a:t>KfW</a:t>
            </a:r>
            <a:r>
              <a:rPr lang="en-US" sz="1600" dirty="0">
                <a:solidFill>
                  <a:schemeClr val="tx2"/>
                </a:solidFill>
              </a:rPr>
              <a:t>, Japan</a:t>
            </a:r>
          </a:p>
          <a:p>
            <a:r>
              <a:rPr lang="en-US" sz="1600" b="1" dirty="0">
                <a:solidFill>
                  <a:schemeClr val="tx2"/>
                </a:solidFill>
              </a:rPr>
              <a:t>Started dialogue: </a:t>
            </a:r>
            <a:r>
              <a:rPr lang="en-US" sz="1600" dirty="0">
                <a:solidFill>
                  <a:schemeClr val="tx2"/>
                </a:solidFill>
              </a:rPr>
              <a:t>WB (IDA)</a:t>
            </a:r>
          </a:p>
          <a:p>
            <a:r>
              <a:rPr lang="en-US" sz="1600" b="1" dirty="0">
                <a:solidFill>
                  <a:schemeClr val="tx2"/>
                </a:solidFill>
              </a:rPr>
              <a:t>Transitioned</a:t>
            </a:r>
            <a:r>
              <a:rPr lang="en-US" sz="1600" dirty="0">
                <a:solidFill>
                  <a:schemeClr val="tx2"/>
                </a:solidFill>
              </a:rPr>
              <a:t>: DFAT (2014)</a:t>
            </a:r>
          </a:p>
          <a:p>
            <a:endParaRPr lang="en-US" sz="1600" dirty="0"/>
          </a:p>
        </p:txBody>
      </p:sp>
      <p:sp>
        <p:nvSpPr>
          <p:cNvPr id="15" name="TextBox 14"/>
          <p:cNvSpPr txBox="1"/>
          <p:nvPr/>
        </p:nvSpPr>
        <p:spPr>
          <a:xfrm>
            <a:off x="798641" y="4883805"/>
            <a:ext cx="2559176" cy="1461939"/>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a:t>
            </a:r>
            <a:r>
              <a:rPr lang="en-US" sz="1600" dirty="0" err="1">
                <a:solidFill>
                  <a:schemeClr val="tx2"/>
                </a:solidFill>
              </a:rPr>
              <a:t>KfW</a:t>
            </a:r>
            <a:r>
              <a:rPr lang="en-US" sz="1600" dirty="0">
                <a:solidFill>
                  <a:schemeClr val="tx2"/>
                </a:solidFill>
              </a:rPr>
              <a:t>, WB (IBRD)</a:t>
            </a:r>
          </a:p>
          <a:p>
            <a:r>
              <a:rPr lang="en-US" sz="1600" b="1" dirty="0">
                <a:solidFill>
                  <a:schemeClr val="tx2"/>
                </a:solidFill>
              </a:rPr>
              <a:t>Started dialogue:</a:t>
            </a:r>
            <a:r>
              <a:rPr lang="en-US" sz="1600" dirty="0">
                <a:solidFill>
                  <a:schemeClr val="tx2"/>
                </a:solidFill>
              </a:rPr>
              <a:t> GFATM (HIV+TB)</a:t>
            </a:r>
          </a:p>
          <a:p>
            <a:r>
              <a:rPr lang="en-US" sz="1600" b="1" dirty="0">
                <a:solidFill>
                  <a:schemeClr val="tx2"/>
                </a:solidFill>
              </a:rPr>
              <a:t>In transition</a:t>
            </a:r>
            <a:r>
              <a:rPr lang="en-US" sz="1600" dirty="0">
                <a:solidFill>
                  <a:schemeClr val="tx2"/>
                </a:solidFill>
              </a:rPr>
              <a:t>: GFATM (malaria)</a:t>
            </a:r>
          </a:p>
          <a:p>
            <a:r>
              <a:rPr lang="en-US" sz="1600" b="1" dirty="0">
                <a:solidFill>
                  <a:schemeClr val="tx2"/>
                </a:solidFill>
              </a:rPr>
              <a:t>Transitioned</a:t>
            </a:r>
            <a:r>
              <a:rPr lang="en-US" sz="1600" dirty="0">
                <a:solidFill>
                  <a:schemeClr val="tx2"/>
                </a:solidFill>
              </a:rPr>
              <a:t>: Gavi (2015)</a:t>
            </a:r>
          </a:p>
          <a:p>
            <a:endParaRPr lang="en-US" dirty="0"/>
          </a:p>
        </p:txBody>
      </p:sp>
      <p:sp>
        <p:nvSpPr>
          <p:cNvPr id="17" name="TextBox 16"/>
          <p:cNvSpPr txBox="1"/>
          <p:nvPr/>
        </p:nvSpPr>
        <p:spPr>
          <a:xfrm>
            <a:off x="6250543" y="4171398"/>
            <a:ext cx="2424315" cy="1231106"/>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IDB loan, WB (IBRD)</a:t>
            </a:r>
          </a:p>
          <a:p>
            <a:r>
              <a:rPr lang="en-US" sz="1600" b="1" dirty="0">
                <a:solidFill>
                  <a:schemeClr val="tx2"/>
                </a:solidFill>
              </a:rPr>
              <a:t>Started dialogue</a:t>
            </a:r>
            <a:r>
              <a:rPr lang="en-US" sz="1600" dirty="0">
                <a:solidFill>
                  <a:schemeClr val="tx2"/>
                </a:solidFill>
              </a:rPr>
              <a:t>: GFATM (HIV)</a:t>
            </a:r>
          </a:p>
          <a:p>
            <a:r>
              <a:rPr lang="en-US" sz="1600" b="1" dirty="0">
                <a:solidFill>
                  <a:schemeClr val="tx2"/>
                </a:solidFill>
              </a:rPr>
              <a:t>In transition</a:t>
            </a:r>
            <a:r>
              <a:rPr lang="en-US" sz="1600" dirty="0">
                <a:solidFill>
                  <a:schemeClr val="tx2"/>
                </a:solidFill>
              </a:rPr>
              <a:t>: GFATM (TB)</a:t>
            </a:r>
          </a:p>
          <a:p>
            <a:endParaRPr lang="en-US" sz="1600" dirty="0"/>
          </a:p>
        </p:txBody>
      </p:sp>
      <p:sp>
        <p:nvSpPr>
          <p:cNvPr id="18" name="TextBox 17"/>
          <p:cNvSpPr txBox="1"/>
          <p:nvPr/>
        </p:nvSpPr>
        <p:spPr>
          <a:xfrm>
            <a:off x="787543" y="3173149"/>
            <a:ext cx="2803382" cy="1200329"/>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GFATM, DFID, Gavi, </a:t>
            </a:r>
          </a:p>
          <a:p>
            <a:r>
              <a:rPr lang="en-US" sz="1600" dirty="0">
                <a:solidFill>
                  <a:schemeClr val="tx2"/>
                </a:solidFill>
              </a:rPr>
              <a:t>Japan, WB (IDA), </a:t>
            </a:r>
          </a:p>
          <a:p>
            <a:r>
              <a:rPr lang="en-US" sz="1600" dirty="0">
                <a:solidFill>
                  <a:schemeClr val="tx2"/>
                </a:solidFill>
              </a:rPr>
              <a:t>3MDG (4 active donors, </a:t>
            </a:r>
          </a:p>
          <a:p>
            <a:r>
              <a:rPr lang="en-US" sz="1600" dirty="0">
                <a:solidFill>
                  <a:schemeClr val="tx2"/>
                </a:solidFill>
              </a:rPr>
              <a:t>3 phased out)</a:t>
            </a:r>
          </a:p>
          <a:p>
            <a:endParaRPr lang="en-US" sz="1400" dirty="0"/>
          </a:p>
        </p:txBody>
      </p:sp>
      <p:sp>
        <p:nvSpPr>
          <p:cNvPr id="24" name="TextBox 23"/>
          <p:cNvSpPr txBox="1"/>
          <p:nvPr/>
        </p:nvSpPr>
        <p:spPr>
          <a:xfrm>
            <a:off x="779952" y="1623767"/>
            <a:ext cx="2662075" cy="984885"/>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Gavi, GFATM, </a:t>
            </a:r>
            <a:r>
              <a:rPr lang="en-US" sz="1600" dirty="0" err="1">
                <a:solidFill>
                  <a:schemeClr val="tx2"/>
                </a:solidFill>
              </a:rPr>
              <a:t>KfW</a:t>
            </a:r>
            <a:r>
              <a:rPr lang="en-US" sz="1600" dirty="0">
                <a:solidFill>
                  <a:schemeClr val="tx2"/>
                </a:solidFill>
              </a:rPr>
              <a:t>,</a:t>
            </a:r>
          </a:p>
          <a:p>
            <a:r>
              <a:rPr lang="en-US" sz="1600" dirty="0">
                <a:solidFill>
                  <a:schemeClr val="tx2"/>
                </a:solidFill>
              </a:rPr>
              <a:t>WB (IDA) </a:t>
            </a:r>
          </a:p>
          <a:p>
            <a:r>
              <a:rPr lang="en-US" sz="1600" b="1" dirty="0">
                <a:solidFill>
                  <a:schemeClr val="tx2"/>
                </a:solidFill>
              </a:rPr>
              <a:t>In transition</a:t>
            </a:r>
            <a:r>
              <a:rPr lang="en-US" sz="1600" dirty="0">
                <a:solidFill>
                  <a:schemeClr val="tx2"/>
                </a:solidFill>
              </a:rPr>
              <a:t>: USAID</a:t>
            </a:r>
          </a:p>
          <a:p>
            <a:r>
              <a:rPr lang="en-US" sz="1600" b="1" dirty="0">
                <a:solidFill>
                  <a:schemeClr val="tx2"/>
                </a:solidFill>
              </a:rPr>
              <a:t>Transitioned</a:t>
            </a:r>
            <a:r>
              <a:rPr lang="en-US" sz="1600" dirty="0">
                <a:solidFill>
                  <a:schemeClr val="tx2"/>
                </a:solidFill>
              </a:rPr>
              <a:t>: DFID, JICA, UNFPA</a:t>
            </a:r>
            <a:endParaRPr lang="en-US" sz="1600" dirty="0"/>
          </a:p>
        </p:txBody>
      </p:sp>
      <p:sp>
        <p:nvSpPr>
          <p:cNvPr id="20" name="TextBox 19"/>
          <p:cNvSpPr txBox="1"/>
          <p:nvPr/>
        </p:nvSpPr>
        <p:spPr>
          <a:xfrm>
            <a:off x="787542" y="1035946"/>
            <a:ext cx="2205395" cy="276999"/>
          </a:xfrm>
          <a:prstGeom prst="rect">
            <a:avLst/>
          </a:prstGeom>
        </p:spPr>
        <p:txBody>
          <a:bodyPr wrap="square" lIns="0" tIns="0" rIns="0" bIns="0" rtlCol="0">
            <a:spAutoFit/>
          </a:bodyPr>
          <a:lstStyle/>
          <a:p>
            <a:endParaRPr lang="en-US" dirty="0"/>
          </a:p>
        </p:txBody>
      </p:sp>
      <p:pic>
        <p:nvPicPr>
          <p:cNvPr id="42" name="Picture 41" descr="A picture containing text, map&#10;&#10;Description generated with high confidence">
            <a:extLst>
              <a:ext uri="{FF2B5EF4-FFF2-40B4-BE49-F238E27FC236}">
                <a16:creationId xmlns:a16="http://schemas.microsoft.com/office/drawing/2014/main" id="{9E7EA003-09FC-4DE7-9342-9C0AA482293F}"/>
              </a:ext>
            </a:extLst>
          </p:cNvPr>
          <p:cNvPicPr>
            <a:picLocks noChangeAspect="1"/>
          </p:cNvPicPr>
          <p:nvPr/>
        </p:nvPicPr>
        <p:blipFill>
          <a:blip r:embed="rId8"/>
          <a:stretch>
            <a:fillRect/>
          </a:stretch>
        </p:blipFill>
        <p:spPr>
          <a:xfrm>
            <a:off x="5050113" y="5421000"/>
            <a:ext cx="945539" cy="1223639"/>
          </a:xfrm>
          <a:prstGeom prst="rect">
            <a:avLst/>
          </a:prstGeom>
        </p:spPr>
      </p:pic>
      <p:sp>
        <p:nvSpPr>
          <p:cNvPr id="43" name="TextBox 42">
            <a:extLst>
              <a:ext uri="{FF2B5EF4-FFF2-40B4-BE49-F238E27FC236}">
                <a16:creationId xmlns:a16="http://schemas.microsoft.com/office/drawing/2014/main" id="{8DD3250C-02CB-4F47-8898-1D0737359019}"/>
              </a:ext>
            </a:extLst>
          </p:cNvPr>
          <p:cNvSpPr txBox="1"/>
          <p:nvPr/>
        </p:nvSpPr>
        <p:spPr>
          <a:xfrm>
            <a:off x="6250544" y="5540376"/>
            <a:ext cx="2242670" cy="1231106"/>
          </a:xfrm>
          <a:prstGeom prst="rect">
            <a:avLst/>
          </a:prstGeom>
        </p:spPr>
        <p:txBody>
          <a:bodyPr wrap="square" lIns="0" tIns="0" rIns="0" bIns="0" rtlCol="0">
            <a:spAutoFit/>
          </a:bodyPr>
          <a:lstStyle/>
          <a:p>
            <a:r>
              <a:rPr lang="en-US" sz="1600" b="1" dirty="0">
                <a:solidFill>
                  <a:schemeClr val="tx2"/>
                </a:solidFill>
              </a:rPr>
              <a:t>Active</a:t>
            </a:r>
            <a:r>
              <a:rPr lang="en-US" sz="1600" dirty="0">
                <a:solidFill>
                  <a:schemeClr val="tx2"/>
                </a:solidFill>
              </a:rPr>
              <a:t>: DFID, GFATM, Japan, USAID, WB (IDA)</a:t>
            </a:r>
          </a:p>
          <a:p>
            <a:r>
              <a:rPr lang="en-US" sz="1600" b="1" dirty="0">
                <a:solidFill>
                  <a:schemeClr val="tx2"/>
                </a:solidFill>
              </a:rPr>
              <a:t>Started dialogue</a:t>
            </a:r>
            <a:r>
              <a:rPr lang="en-US" sz="1600" dirty="0">
                <a:solidFill>
                  <a:schemeClr val="tx2"/>
                </a:solidFill>
              </a:rPr>
              <a:t>: Gavi</a:t>
            </a:r>
          </a:p>
          <a:p>
            <a:r>
              <a:rPr lang="en-US" sz="1600" b="1" dirty="0">
                <a:solidFill>
                  <a:schemeClr val="tx2"/>
                </a:solidFill>
              </a:rPr>
              <a:t>In transition</a:t>
            </a:r>
            <a:r>
              <a:rPr lang="en-US" sz="1600" dirty="0">
                <a:solidFill>
                  <a:schemeClr val="tx2"/>
                </a:solidFill>
              </a:rPr>
              <a:t>: EC</a:t>
            </a:r>
          </a:p>
          <a:p>
            <a:r>
              <a:rPr lang="en-US" sz="1600" b="1" dirty="0">
                <a:solidFill>
                  <a:schemeClr val="tx2"/>
                </a:solidFill>
              </a:rPr>
              <a:t>Transitioned</a:t>
            </a:r>
            <a:r>
              <a:rPr lang="en-US" sz="1600" dirty="0">
                <a:solidFill>
                  <a:schemeClr val="tx2"/>
                </a:solidFill>
              </a:rPr>
              <a:t>: </a:t>
            </a:r>
            <a:r>
              <a:rPr lang="en-US" sz="1600" dirty="0" err="1">
                <a:solidFill>
                  <a:schemeClr val="tx2"/>
                </a:solidFill>
              </a:rPr>
              <a:t>KfW</a:t>
            </a:r>
            <a:r>
              <a:rPr lang="en-US" sz="1600" dirty="0">
                <a:solidFill>
                  <a:schemeClr val="tx2"/>
                </a:solidFill>
              </a:rPr>
              <a:t> (2013)</a:t>
            </a:r>
            <a:endParaRPr lang="en-US" sz="1600" dirty="0"/>
          </a:p>
        </p:txBody>
      </p:sp>
      <p:sp>
        <p:nvSpPr>
          <p:cNvPr id="5" name="TextBox 4"/>
          <p:cNvSpPr txBox="1"/>
          <p:nvPr/>
        </p:nvSpPr>
        <p:spPr>
          <a:xfrm>
            <a:off x="4998050" y="700043"/>
            <a:ext cx="2278122" cy="246221"/>
          </a:xfrm>
          <a:prstGeom prst="rect">
            <a:avLst/>
          </a:prstGeom>
        </p:spPr>
        <p:txBody>
          <a:bodyPr wrap="square" lIns="0" tIns="0" rIns="0" bIns="0" rtlCol="0">
            <a:spAutoFit/>
          </a:bodyPr>
          <a:lstStyle/>
          <a:p>
            <a:r>
              <a:rPr lang="en-US" sz="1600" b="1" dirty="0">
                <a:solidFill>
                  <a:srgbClr val="504B46"/>
                </a:solidFill>
              </a:rPr>
              <a:t>Papua New Guinea (LMIC) </a:t>
            </a:r>
          </a:p>
        </p:txBody>
      </p:sp>
      <p:sp>
        <p:nvSpPr>
          <p:cNvPr id="13" name="TextBox 12"/>
          <p:cNvSpPr txBox="1"/>
          <p:nvPr/>
        </p:nvSpPr>
        <p:spPr>
          <a:xfrm>
            <a:off x="4998050" y="2195039"/>
            <a:ext cx="1232116" cy="246221"/>
          </a:xfrm>
          <a:prstGeom prst="rect">
            <a:avLst/>
          </a:prstGeom>
        </p:spPr>
        <p:txBody>
          <a:bodyPr wrap="square" lIns="0" tIns="0" rIns="0" bIns="0" rtlCol="0">
            <a:spAutoFit/>
          </a:bodyPr>
          <a:lstStyle/>
          <a:p>
            <a:r>
              <a:rPr lang="en-US" sz="1600" b="1" dirty="0">
                <a:solidFill>
                  <a:srgbClr val="00A5DC"/>
                </a:solidFill>
              </a:rPr>
              <a:t>Nepal (LIC)</a:t>
            </a:r>
          </a:p>
        </p:txBody>
      </p:sp>
      <p:sp>
        <p:nvSpPr>
          <p:cNvPr id="40" name="TextBox 39">
            <a:extLst>
              <a:ext uri="{FF2B5EF4-FFF2-40B4-BE49-F238E27FC236}">
                <a16:creationId xmlns:a16="http://schemas.microsoft.com/office/drawing/2014/main" id="{D947CEE1-F9F9-4198-B554-B6D65725EB11}"/>
              </a:ext>
            </a:extLst>
          </p:cNvPr>
          <p:cNvSpPr txBox="1"/>
          <p:nvPr/>
        </p:nvSpPr>
        <p:spPr>
          <a:xfrm>
            <a:off x="4998050" y="5315100"/>
            <a:ext cx="1232116" cy="246221"/>
          </a:xfrm>
          <a:prstGeom prst="rect">
            <a:avLst/>
          </a:prstGeom>
        </p:spPr>
        <p:txBody>
          <a:bodyPr wrap="square" lIns="0" tIns="0" rIns="0" bIns="0" rtlCol="0">
            <a:spAutoFit/>
          </a:bodyPr>
          <a:lstStyle/>
          <a:p>
            <a:r>
              <a:rPr lang="en-US" sz="1600" b="1" dirty="0">
                <a:solidFill>
                  <a:srgbClr val="0087BE"/>
                </a:solidFill>
              </a:rPr>
              <a:t>Zambia (LMIC)</a:t>
            </a:r>
          </a:p>
        </p:txBody>
      </p:sp>
      <p:sp>
        <p:nvSpPr>
          <p:cNvPr id="23" name="TextBox 22"/>
          <p:cNvSpPr txBox="1"/>
          <p:nvPr/>
        </p:nvSpPr>
        <p:spPr>
          <a:xfrm>
            <a:off x="4998050" y="3755069"/>
            <a:ext cx="1534874" cy="246221"/>
          </a:xfrm>
          <a:prstGeom prst="rect">
            <a:avLst/>
          </a:prstGeom>
        </p:spPr>
        <p:txBody>
          <a:bodyPr wrap="square" lIns="0" tIns="0" rIns="0" bIns="0" rtlCol="0">
            <a:spAutoFit/>
          </a:bodyPr>
          <a:lstStyle/>
          <a:p>
            <a:r>
              <a:rPr lang="en-US" sz="1600" b="1" dirty="0">
                <a:solidFill>
                  <a:schemeClr val="bg1">
                    <a:lumMod val="65000"/>
                  </a:schemeClr>
                </a:solidFill>
              </a:rPr>
              <a:t>Panama (UMIC)</a:t>
            </a:r>
          </a:p>
        </p:txBody>
      </p:sp>
      <p:pic>
        <p:nvPicPr>
          <p:cNvPr id="47" name="Picture 46" descr="A picture containing weapon&#10;&#10;Description generated with high confidence">
            <a:extLst>
              <a:ext uri="{FF2B5EF4-FFF2-40B4-BE49-F238E27FC236}">
                <a16:creationId xmlns:a16="http://schemas.microsoft.com/office/drawing/2014/main" id="{183675B3-7833-4857-91D3-704E39C9E067}"/>
              </a:ext>
            </a:extLst>
          </p:cNvPr>
          <p:cNvPicPr>
            <a:picLocks noChangeAspect="1"/>
          </p:cNvPicPr>
          <p:nvPr/>
        </p:nvPicPr>
        <p:blipFill>
          <a:blip r:embed="rId9"/>
          <a:stretch>
            <a:fillRect/>
          </a:stretch>
        </p:blipFill>
        <p:spPr>
          <a:xfrm>
            <a:off x="3357817" y="2995383"/>
            <a:ext cx="1011992" cy="1309637"/>
          </a:xfrm>
          <a:prstGeom prst="rect">
            <a:avLst/>
          </a:prstGeom>
        </p:spPr>
      </p:pic>
    </p:spTree>
    <p:extLst>
      <p:ext uri="{BB962C8B-B14F-4D97-AF65-F5344CB8AC3E}">
        <p14:creationId xmlns:p14="http://schemas.microsoft.com/office/powerpoint/2010/main" val="1133274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04" y="434666"/>
            <a:ext cx="7887316" cy="1325007"/>
          </a:xfrm>
        </p:spPr>
        <p:txBody>
          <a:bodyPr/>
          <a:lstStyle/>
          <a:p>
            <a:r>
              <a:rPr lang="en-GB" sz="2400" dirty="0"/>
              <a:t>Methodology</a:t>
            </a:r>
          </a:p>
        </p:txBody>
      </p:sp>
      <p:graphicFrame>
        <p:nvGraphicFramePr>
          <p:cNvPr id="6" name="Diagram 5"/>
          <p:cNvGraphicFramePr/>
          <p:nvPr>
            <p:extLst/>
          </p:nvPr>
        </p:nvGraphicFramePr>
        <p:xfrm>
          <a:off x="617204" y="925286"/>
          <a:ext cx="8055082" cy="5479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29454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t>Exploring the Issues </a:t>
            </a:r>
          </a:p>
        </p:txBody>
      </p:sp>
    </p:spTree>
    <p:extLst>
      <p:ext uri="{BB962C8B-B14F-4D97-AF65-F5344CB8AC3E}">
        <p14:creationId xmlns:p14="http://schemas.microsoft.com/office/powerpoint/2010/main" val="909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17204" y="346019"/>
            <a:ext cx="7887316" cy="1325007"/>
          </a:xfrm>
        </p:spPr>
        <p:txBody>
          <a:bodyPr/>
          <a:lstStyle/>
          <a:p>
            <a:r>
              <a:rPr lang="en-US" sz="2400" dirty="0"/>
              <a:t>Six Themes</a:t>
            </a:r>
          </a:p>
        </p:txBody>
      </p:sp>
      <p:sp>
        <p:nvSpPr>
          <p:cNvPr id="33" name="Rectangle 32"/>
          <p:cNvSpPr/>
          <p:nvPr/>
        </p:nvSpPr>
        <p:spPr>
          <a:xfrm>
            <a:off x="803882" y="1398413"/>
            <a:ext cx="3675888" cy="1261884"/>
          </a:xfrm>
          <a:prstGeom prst="rect">
            <a:avLst/>
          </a:prstGeom>
          <a:ln w="12700">
            <a:solidFill>
              <a:schemeClr val="tx1"/>
            </a:solidFill>
          </a:ln>
        </p:spPr>
        <p:txBody>
          <a:bodyPr wrap="square">
            <a:spAutoFit/>
          </a:bodyPr>
          <a:lstStyle/>
          <a:p>
            <a:pPr lvl="0" algn="ctr"/>
            <a:r>
              <a:rPr lang="en-US" sz="2000" b="1" dirty="0">
                <a:solidFill>
                  <a:schemeClr val="tx2"/>
                </a:solidFill>
              </a:rPr>
              <a:t>Coverage for Vulnerable Populations</a:t>
            </a:r>
          </a:p>
          <a:p>
            <a:pPr lvl="0" algn="ctr"/>
            <a:r>
              <a:rPr lang="en-US" sz="1800" dirty="0">
                <a:solidFill>
                  <a:schemeClr val="tx2"/>
                </a:solidFill>
              </a:rPr>
              <a:t>Vulnerable populations at risk of losing coverage</a:t>
            </a:r>
          </a:p>
        </p:txBody>
      </p:sp>
      <p:sp>
        <p:nvSpPr>
          <p:cNvPr id="50" name="Rectangle 49"/>
          <p:cNvSpPr/>
          <p:nvPr/>
        </p:nvSpPr>
        <p:spPr>
          <a:xfrm>
            <a:off x="4707815" y="4284266"/>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Mutual Accountability</a:t>
            </a:r>
            <a:endParaRPr lang="en-US" sz="2000" dirty="0">
              <a:solidFill>
                <a:schemeClr val="tx2"/>
              </a:solidFill>
            </a:endParaRPr>
          </a:p>
          <a:p>
            <a:pPr lvl="0" algn="ctr"/>
            <a:r>
              <a:rPr lang="en-US" sz="1800" dirty="0">
                <a:solidFill>
                  <a:schemeClr val="tx2"/>
                </a:solidFill>
              </a:rPr>
              <a:t>Accountability for transition outcomes must be shared by donors and governments</a:t>
            </a:r>
          </a:p>
        </p:txBody>
      </p:sp>
      <p:sp>
        <p:nvSpPr>
          <p:cNvPr id="51" name="Rectangle 50"/>
          <p:cNvSpPr/>
          <p:nvPr/>
        </p:nvSpPr>
        <p:spPr>
          <a:xfrm>
            <a:off x="4707815" y="1398413"/>
            <a:ext cx="3675888" cy="1231106"/>
          </a:xfrm>
          <a:prstGeom prst="rect">
            <a:avLst/>
          </a:prstGeom>
          <a:ln w="12700">
            <a:solidFill>
              <a:schemeClr val="tx1"/>
            </a:solidFill>
          </a:ln>
        </p:spPr>
        <p:txBody>
          <a:bodyPr wrap="square">
            <a:spAutoFit/>
          </a:bodyPr>
          <a:lstStyle/>
          <a:p>
            <a:pPr lvl="0" algn="ctr"/>
            <a:r>
              <a:rPr lang="en-US" sz="2000" b="1" dirty="0">
                <a:solidFill>
                  <a:schemeClr val="tx2"/>
                </a:solidFill>
              </a:rPr>
              <a:t>Governance of central programs</a:t>
            </a:r>
          </a:p>
          <a:p>
            <a:pPr lvl="0" algn="ctr"/>
            <a:r>
              <a:rPr lang="en-US" sz="1800" dirty="0">
                <a:solidFill>
                  <a:schemeClr val="tx2"/>
                </a:solidFill>
              </a:rPr>
              <a:t>Centrally managed programs face evolving governance structures</a:t>
            </a:r>
          </a:p>
          <a:p>
            <a:pPr lvl="0" algn="ctr"/>
            <a:endParaRPr lang="en-US" sz="1800" dirty="0">
              <a:solidFill>
                <a:schemeClr val="tx2"/>
              </a:solidFill>
            </a:endParaRPr>
          </a:p>
        </p:txBody>
      </p:sp>
      <p:sp>
        <p:nvSpPr>
          <p:cNvPr id="52" name="Rectangle 51"/>
          <p:cNvSpPr/>
          <p:nvPr/>
        </p:nvSpPr>
        <p:spPr>
          <a:xfrm>
            <a:off x="4707815" y="2841339"/>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Private Sector Participation</a:t>
            </a:r>
          </a:p>
          <a:p>
            <a:pPr lvl="0" algn="ctr"/>
            <a:r>
              <a:rPr lang="en-US" sz="1800" dirty="0">
                <a:solidFill>
                  <a:schemeClr val="tx2"/>
                </a:solidFill>
              </a:rPr>
              <a:t>Growing private sector offers opportunity for accelerated UHC progress – if managed</a:t>
            </a:r>
          </a:p>
        </p:txBody>
      </p:sp>
      <p:sp>
        <p:nvSpPr>
          <p:cNvPr id="53" name="Rectangle 52"/>
          <p:cNvSpPr/>
          <p:nvPr/>
        </p:nvSpPr>
        <p:spPr>
          <a:xfrm>
            <a:off x="803882" y="4284266"/>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Donor Capacity</a:t>
            </a:r>
          </a:p>
          <a:p>
            <a:pPr lvl="0" algn="ctr"/>
            <a:r>
              <a:rPr lang="en-US" sz="1800" dirty="0">
                <a:solidFill>
                  <a:schemeClr val="tx2"/>
                </a:solidFill>
              </a:rPr>
              <a:t>Adequate donor capacity required to have meaningful engagement in UHC agenda</a:t>
            </a:r>
            <a:endParaRPr lang="en-US" sz="1600" dirty="0">
              <a:solidFill>
                <a:schemeClr val="tx2"/>
              </a:solidFill>
            </a:endParaRPr>
          </a:p>
        </p:txBody>
      </p:sp>
      <p:sp>
        <p:nvSpPr>
          <p:cNvPr id="54" name="Rectangle 53"/>
          <p:cNvSpPr/>
          <p:nvPr/>
        </p:nvSpPr>
        <p:spPr>
          <a:xfrm>
            <a:off x="803882" y="2841339"/>
            <a:ext cx="3675888" cy="1231106"/>
          </a:xfrm>
          <a:prstGeom prst="rect">
            <a:avLst/>
          </a:prstGeom>
          <a:ln w="12700">
            <a:solidFill>
              <a:schemeClr val="tx1"/>
            </a:solidFill>
          </a:ln>
        </p:spPr>
        <p:txBody>
          <a:bodyPr wrap="square">
            <a:spAutoFit/>
          </a:bodyPr>
          <a:lstStyle/>
          <a:p>
            <a:pPr lvl="0" algn="ctr"/>
            <a:r>
              <a:rPr lang="en-US" sz="2000" b="1" dirty="0">
                <a:solidFill>
                  <a:schemeClr val="tx2"/>
                </a:solidFill>
              </a:rPr>
              <a:t>Domestic revenue generation</a:t>
            </a:r>
          </a:p>
          <a:p>
            <a:pPr lvl="0" algn="ctr"/>
            <a:r>
              <a:rPr lang="en-US" sz="1800" dirty="0">
                <a:solidFill>
                  <a:schemeClr val="tx2"/>
                </a:solidFill>
              </a:rPr>
              <a:t>Political challenges to raising revenues create risk for funding gap</a:t>
            </a:r>
          </a:p>
          <a:p>
            <a:pPr lvl="0" algn="ctr"/>
            <a:endParaRPr lang="en-US" sz="1800" dirty="0">
              <a:solidFill>
                <a:schemeClr val="tx2"/>
              </a:solidFill>
            </a:endParaRPr>
          </a:p>
        </p:txBody>
      </p:sp>
    </p:spTree>
    <p:extLst>
      <p:ext uri="{BB962C8B-B14F-4D97-AF65-F5344CB8AC3E}">
        <p14:creationId xmlns:p14="http://schemas.microsoft.com/office/powerpoint/2010/main" val="798976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617204" y="346019"/>
            <a:ext cx="7887316" cy="1325007"/>
          </a:xfrm>
        </p:spPr>
        <p:txBody>
          <a:bodyPr/>
          <a:lstStyle/>
          <a:p>
            <a:r>
              <a:rPr lang="en-US" sz="2400" dirty="0"/>
              <a:t>Six Themes</a:t>
            </a:r>
          </a:p>
        </p:txBody>
      </p:sp>
      <p:sp>
        <p:nvSpPr>
          <p:cNvPr id="33" name="Rectangle 32"/>
          <p:cNvSpPr/>
          <p:nvPr/>
        </p:nvSpPr>
        <p:spPr>
          <a:xfrm>
            <a:off x="803882" y="1398413"/>
            <a:ext cx="3675888" cy="1234440"/>
          </a:xfrm>
          <a:prstGeom prst="rect">
            <a:avLst/>
          </a:prstGeom>
          <a:ln w="12700">
            <a:solidFill>
              <a:schemeClr val="tx1"/>
            </a:solidFill>
          </a:ln>
        </p:spPr>
        <p:txBody>
          <a:bodyPr wrap="square">
            <a:spAutoFit/>
          </a:bodyPr>
          <a:lstStyle/>
          <a:p>
            <a:pPr lvl="0" algn="ctr"/>
            <a:r>
              <a:rPr lang="en-US" sz="2000" b="1" dirty="0">
                <a:solidFill>
                  <a:schemeClr val="tx2"/>
                </a:solidFill>
              </a:rPr>
              <a:t>Coverage for Vulnerable Populations</a:t>
            </a:r>
          </a:p>
          <a:p>
            <a:pPr lvl="0" algn="ctr"/>
            <a:r>
              <a:rPr lang="en-US" sz="1800" dirty="0">
                <a:solidFill>
                  <a:schemeClr val="tx2"/>
                </a:solidFill>
              </a:rPr>
              <a:t>Vulnerable populations at risk of losing coverage</a:t>
            </a:r>
          </a:p>
        </p:txBody>
      </p:sp>
      <p:sp>
        <p:nvSpPr>
          <p:cNvPr id="50" name="Rectangle 49"/>
          <p:cNvSpPr/>
          <p:nvPr/>
        </p:nvSpPr>
        <p:spPr>
          <a:xfrm>
            <a:off x="4707815"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Mutual Accountability</a:t>
            </a:r>
            <a:endParaRPr lang="en-US" sz="2000" dirty="0">
              <a:solidFill>
                <a:schemeClr val="tx2">
                  <a:alpha val="20000"/>
                </a:schemeClr>
              </a:solidFill>
            </a:endParaRPr>
          </a:p>
          <a:p>
            <a:pPr lvl="0" algn="ctr"/>
            <a:r>
              <a:rPr lang="en-US" sz="1800" dirty="0">
                <a:solidFill>
                  <a:schemeClr val="tx2">
                    <a:alpha val="20000"/>
                  </a:schemeClr>
                </a:solidFill>
              </a:rPr>
              <a:t>Accountability for transition outcomes must be shared by donors and governments</a:t>
            </a:r>
          </a:p>
        </p:txBody>
      </p:sp>
      <p:sp>
        <p:nvSpPr>
          <p:cNvPr id="51" name="Rectangle 50"/>
          <p:cNvSpPr/>
          <p:nvPr/>
        </p:nvSpPr>
        <p:spPr>
          <a:xfrm>
            <a:off x="4707815" y="1398413"/>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Governance of central programs</a:t>
            </a:r>
          </a:p>
          <a:p>
            <a:pPr lvl="0" algn="ctr"/>
            <a:r>
              <a:rPr lang="en-US" sz="1800" dirty="0">
                <a:solidFill>
                  <a:schemeClr val="tx2">
                    <a:alpha val="20000"/>
                  </a:schemeClr>
                </a:solidFill>
              </a:rPr>
              <a:t>Centrally managed programs face evolving governance structures</a:t>
            </a:r>
          </a:p>
          <a:p>
            <a:pPr lvl="0" algn="ctr"/>
            <a:endParaRPr lang="en-US" sz="1800" dirty="0">
              <a:solidFill>
                <a:schemeClr val="tx2">
                  <a:alpha val="20000"/>
                </a:schemeClr>
              </a:solidFill>
            </a:endParaRPr>
          </a:p>
        </p:txBody>
      </p:sp>
      <p:sp>
        <p:nvSpPr>
          <p:cNvPr id="52" name="Rectangle 51"/>
          <p:cNvSpPr/>
          <p:nvPr/>
        </p:nvSpPr>
        <p:spPr>
          <a:xfrm>
            <a:off x="4707815" y="2841339"/>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Private Sector Participation</a:t>
            </a:r>
          </a:p>
          <a:p>
            <a:pPr lvl="0" algn="ctr"/>
            <a:r>
              <a:rPr lang="en-US" sz="1800" dirty="0">
                <a:solidFill>
                  <a:schemeClr val="tx2">
                    <a:alpha val="20000"/>
                  </a:schemeClr>
                </a:solidFill>
              </a:rPr>
              <a:t>Growing private sector offers opportunity for accelerated UHC progress – if managed</a:t>
            </a:r>
          </a:p>
        </p:txBody>
      </p:sp>
      <p:sp>
        <p:nvSpPr>
          <p:cNvPr id="53" name="Rectangle 52"/>
          <p:cNvSpPr/>
          <p:nvPr/>
        </p:nvSpPr>
        <p:spPr>
          <a:xfrm>
            <a:off x="803882" y="4284266"/>
            <a:ext cx="3675888" cy="1234440"/>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Donor Capacity</a:t>
            </a:r>
          </a:p>
          <a:p>
            <a:pPr lvl="0" algn="ctr"/>
            <a:r>
              <a:rPr lang="en-US" sz="1800" dirty="0">
                <a:solidFill>
                  <a:schemeClr val="tx2">
                    <a:alpha val="20000"/>
                  </a:schemeClr>
                </a:solidFill>
              </a:rPr>
              <a:t>Adequate donor capacity required to have meaningful engagement in UHC agenda</a:t>
            </a:r>
            <a:endParaRPr lang="en-US" sz="1600" dirty="0">
              <a:solidFill>
                <a:schemeClr val="tx2">
                  <a:alpha val="20000"/>
                </a:schemeClr>
              </a:solidFill>
            </a:endParaRPr>
          </a:p>
        </p:txBody>
      </p:sp>
      <p:sp>
        <p:nvSpPr>
          <p:cNvPr id="54" name="Rectangle 53"/>
          <p:cNvSpPr/>
          <p:nvPr/>
        </p:nvSpPr>
        <p:spPr>
          <a:xfrm>
            <a:off x="803882" y="2841339"/>
            <a:ext cx="3675888" cy="1231106"/>
          </a:xfrm>
          <a:prstGeom prst="rect">
            <a:avLst/>
          </a:prstGeom>
          <a:ln w="12700">
            <a:solidFill>
              <a:schemeClr val="tx1">
                <a:alpha val="20000"/>
              </a:schemeClr>
            </a:solidFill>
          </a:ln>
        </p:spPr>
        <p:txBody>
          <a:bodyPr wrap="square">
            <a:spAutoFit/>
          </a:bodyPr>
          <a:lstStyle/>
          <a:p>
            <a:pPr lvl="0" algn="ctr"/>
            <a:r>
              <a:rPr lang="en-US" sz="2000" b="1" dirty="0">
                <a:solidFill>
                  <a:schemeClr val="tx2">
                    <a:alpha val="20000"/>
                  </a:schemeClr>
                </a:solidFill>
              </a:rPr>
              <a:t>Domestic revenue generation</a:t>
            </a:r>
          </a:p>
          <a:p>
            <a:pPr lvl="0" algn="ctr"/>
            <a:r>
              <a:rPr lang="en-US" sz="1800" dirty="0">
                <a:solidFill>
                  <a:schemeClr val="tx2">
                    <a:alpha val="20000"/>
                  </a:schemeClr>
                </a:solidFill>
              </a:rPr>
              <a:t>Political challenges to raising revenues create risk for funding gap</a:t>
            </a:r>
          </a:p>
          <a:p>
            <a:pPr lvl="0" algn="ctr"/>
            <a:endParaRPr lang="en-US" sz="1800" dirty="0">
              <a:solidFill>
                <a:schemeClr val="tx2">
                  <a:alpha val="20000"/>
                </a:schemeClr>
              </a:solidFill>
            </a:endParaRPr>
          </a:p>
        </p:txBody>
      </p:sp>
    </p:spTree>
    <p:extLst>
      <p:ext uri="{BB962C8B-B14F-4D97-AF65-F5344CB8AC3E}">
        <p14:creationId xmlns:p14="http://schemas.microsoft.com/office/powerpoint/2010/main" val="443350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Custom 8">
      <a:dk1>
        <a:srgbClr val="00A5D2"/>
      </a:dk1>
      <a:lt1>
        <a:sysClr val="window" lastClr="FFFFFF"/>
      </a:lt1>
      <a:dk2>
        <a:srgbClr val="504B4B"/>
      </a:dk2>
      <a:lt2>
        <a:srgbClr val="DED6CF"/>
      </a:lt2>
      <a:accent1>
        <a:srgbClr val="F8BA34"/>
      </a:accent1>
      <a:accent2>
        <a:srgbClr val="8B5071"/>
      </a:accent2>
      <a:accent3>
        <a:srgbClr val="87B055"/>
      </a:accent3>
      <a:accent4>
        <a:srgbClr val="E76249"/>
      </a:accent4>
      <a:accent5>
        <a:srgbClr val="96D7EB"/>
      </a:accent5>
      <a:accent6>
        <a:srgbClr val="F8F4F0"/>
      </a:accent6>
      <a:hlink>
        <a:srgbClr val="000000"/>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defRPr smtClean="0"/>
        </a:defPPr>
      </a:lstStyle>
    </a:txDef>
  </a:objectDefaults>
  <a:extraClrSchemeLst/>
  <a:extLst>
    <a:ext uri="{05A4C25C-085E-4340-85A3-A5531E510DB2}">
      <thm15:themeFamily xmlns:thm15="http://schemas.microsoft.com/office/thememl/2012/main" name="Presentation Template 2409 v4" id="{C4BD465E-209E-43CA-A664-66137C57E775}" vid="{80BA6F4F-B55B-4CEA-A9DA-C9AC01FD5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8127</TotalTime>
  <Words>2139</Words>
  <Application>Microsoft Office PowerPoint</Application>
  <PresentationFormat>On-screen Show (4:3)</PresentationFormat>
  <Paragraphs>397</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Segoe UI</vt:lpstr>
      <vt:lpstr>Times New Roman</vt:lpstr>
      <vt:lpstr>Wingdings</vt:lpstr>
      <vt:lpstr>Office Theme</vt:lpstr>
      <vt:lpstr>Transition Challenges and Opportunities – Preliminary Findings of Country Consultations</vt:lpstr>
      <vt:lpstr>Why should UHC2030 consider Transition?</vt:lpstr>
      <vt:lpstr>Scope</vt:lpstr>
      <vt:lpstr>Country selection criteria</vt:lpstr>
      <vt:lpstr>Countries reviewed</vt:lpstr>
      <vt:lpstr>Methodology</vt:lpstr>
      <vt:lpstr>Exploring the Issues </vt:lpstr>
      <vt:lpstr>Six Themes</vt:lpstr>
      <vt:lpstr>Six Themes</vt:lpstr>
      <vt:lpstr>Trend: Vulnerable populations stand to lose coverage during transition</vt:lpstr>
      <vt:lpstr>Future scenarios for Vulnerable population coverage</vt:lpstr>
      <vt:lpstr>Six Themes</vt:lpstr>
      <vt:lpstr>Trend: Structural changes in health financing architecture is putting pressure on how central programs are governed</vt:lpstr>
      <vt:lpstr>Future scenarios for governance of vertical programs</vt:lpstr>
      <vt:lpstr>Six Themes</vt:lpstr>
      <vt:lpstr>Trend: Domestic revenues to fill transition gap requires a political response</vt:lpstr>
      <vt:lpstr>Future scenarios for Domestic Revenues</vt:lpstr>
      <vt:lpstr>Six Themes</vt:lpstr>
      <vt:lpstr>Trend: Rapid private sector growth is often not guided towards achieving UHC objectives</vt:lpstr>
      <vt:lpstr>Future scenarios Private provision</vt:lpstr>
      <vt:lpstr>Six Themes</vt:lpstr>
      <vt:lpstr>Trend: Mutual accountability for outcomes post-transition are needed</vt:lpstr>
      <vt:lpstr>Future scenarios: Mutual accountability</vt:lpstr>
      <vt:lpstr>GLOBAL MAPPING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Leela Williams</dc:creator>
  <cp:lastModifiedBy>Henrik Axelson</cp:lastModifiedBy>
  <cp:revision>694</cp:revision>
  <cp:lastPrinted>2016-09-28T14:12:45Z</cp:lastPrinted>
  <dcterms:created xsi:type="dcterms:W3CDTF">2014-09-24T19:46:20Z</dcterms:created>
  <dcterms:modified xsi:type="dcterms:W3CDTF">2017-11-03T05:49:21Z</dcterms:modified>
</cp:coreProperties>
</file>