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706" r:id="rId2"/>
    <p:sldMasterId id="2147483773" r:id="rId3"/>
  </p:sldMasterIdLst>
  <p:notesMasterIdLst>
    <p:notesMasterId r:id="rId17"/>
  </p:notesMasterIdLst>
  <p:handoutMasterIdLst>
    <p:handoutMasterId r:id="rId18"/>
  </p:handoutMasterIdLst>
  <p:sldIdLst>
    <p:sldId id="312" r:id="rId4"/>
    <p:sldId id="421" r:id="rId5"/>
    <p:sldId id="422" r:id="rId6"/>
    <p:sldId id="423" r:id="rId7"/>
    <p:sldId id="414" r:id="rId8"/>
    <p:sldId id="413" r:id="rId9"/>
    <p:sldId id="418" r:id="rId10"/>
    <p:sldId id="415" r:id="rId11"/>
    <p:sldId id="424" r:id="rId12"/>
    <p:sldId id="425" r:id="rId13"/>
    <p:sldId id="419" r:id="rId14"/>
    <p:sldId id="426" r:id="rId15"/>
    <p:sldId id="420" r:id="rId16"/>
  </p:sldIdLst>
  <p:sldSz cx="9144000" cy="6858000" type="screen4x3"/>
  <p:notesSz cx="6808788" cy="9940925"/>
  <p:embeddedFontLst>
    <p:embeddedFont>
      <p:font typeface="Ebrima" panose="02000000000000000000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inj Bakhshi" initials="SB" lastIdx="22" clrIdx="0">
    <p:extLst/>
  </p:cmAuthor>
  <p:cmAuthor id="2" name="BARROY, Hélène" initials="barroy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8F3807"/>
    <a:srgbClr val="0092CC"/>
    <a:srgbClr val="F4EBE6"/>
    <a:srgbClr val="D2AF9C"/>
    <a:srgbClr val="BC886A"/>
    <a:srgbClr val="A56039"/>
    <a:srgbClr val="761302"/>
    <a:srgbClr val="EA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88988" autoAdjust="0"/>
  </p:normalViewPr>
  <p:slideViewPr>
    <p:cSldViewPr snapToGrid="0">
      <p:cViewPr varScale="1">
        <p:scale>
          <a:sx n="64" d="100"/>
          <a:sy n="64" d="100"/>
        </p:scale>
        <p:origin x="1320" y="4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32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695" indent="-291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146" indent="-232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9804" indent="-232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5462" indent="-232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1120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6778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2437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8095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0E6EBB-629C-4AFB-8F28-09898506A8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9" y="4720215"/>
            <a:ext cx="4993112" cy="4475142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72000" rIns="360000" bIns="18000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84558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7D0DC2-AE4B-4607-A853-E2326D4B3435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endParaRPr lang="en-GB" noProof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470742-64B3-4DAA-ABC8-5122BEA2E963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04723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37530780-A662-41C4-8D6E-50F3E7F7B41F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3B0081-7F98-4D10-BE32-1C7E9D09086E}" type="datetime5">
              <a:rPr lang="en-GB" noProof="0" smtClean="0"/>
              <a:t>26-Jan-19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7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8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0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7DB3AA-4B31-4EEE-8B22-F96FF9024ABC}" type="datetime5">
              <a:rPr lang="en-GB" noProof="0" smtClean="0"/>
              <a:t>26-Jan-19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7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60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02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9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94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5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1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7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2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E5E7A8D-8E06-4D1B-B067-C8A028BFA5B3}" type="datetime5">
              <a:rPr lang="en-GB" noProof="0" smtClean="0"/>
              <a:t>26-Jan-19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95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56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96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74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629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63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7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22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8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/>
          <a:lstStyle/>
          <a:p>
            <a:fld id="{5F16DC38-8207-48FE-A711-528F7E85D8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2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55B8586-4282-4E06-A856-2C9EBA8CDD61}" type="datetime5">
              <a:rPr lang="en-GB" noProof="0" smtClean="0"/>
              <a:t>26-Jan-19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413322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413322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290919"/>
            <a:ext cx="4104001" cy="761094"/>
          </a:xfrm>
          <a:solidFill>
            <a:srgbClr val="009CDE"/>
          </a:solidFill>
        </p:spPr>
        <p:txBody>
          <a:bodyPr vert="horz" lIns="72000" tIns="18000" rIns="72000" bIns="18000" rtlCol="0" anchor="ctr">
            <a:noAutofit/>
          </a:bodyPr>
          <a:lstStyle>
            <a:lvl1pPr>
              <a:defRPr lang="en-US" sz="28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290919"/>
            <a:ext cx="4104000" cy="761094"/>
          </a:xfrm>
          <a:solidFill>
            <a:srgbClr val="009CDE"/>
          </a:solidFill>
        </p:spPr>
        <p:txBody>
          <a:bodyPr vert="horz" lIns="72000" tIns="18000" rIns="72000" bIns="18000" rtlCol="0" anchor="ctr">
            <a:noAutofit/>
          </a:bodyPr>
          <a:lstStyle>
            <a:lvl1pPr>
              <a:defRPr lang="en-US" sz="2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1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78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4581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825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26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333E5E27-3DE1-4951-9A24-8865624BC22D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DE256630-D9A7-4093-B194-44887585D2C7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F9BCE9A4-B340-4893-9E46-FD9FD76BA889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90436239-689F-463D-944B-E488E40B98F1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97F9352B-8CB0-4799-8063-32AACAA8E088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8328F78B-FA49-43B7-835E-DEDF8A514B74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E4882E7-B6AD-4ECE-A8A5-945583E5DC61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74715D-37F8-4B13-A282-CB45F15FA905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766093EF-AF23-4684-A456-C379DA57527E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7BC1C2-DEA5-4059-A3B3-EB397D81A448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endParaRPr lang="en-GB" noProof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8FDB79-DFF6-41C1-97FE-A9F935596C0D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4000" y="370800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78EDB025-F53E-43E5-9056-E1426317A237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B9989EFA-0F79-4F24-A233-A3C608855A0A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10C941-33BB-497D-9C76-08F592EA91DB}" type="datetime5">
              <a:rPr lang="en-GB" smtClean="0"/>
              <a:t>26-Jan-19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999" y="6293648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490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" y="2000045"/>
            <a:ext cx="9158195" cy="48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8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8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DA66D4A-54CD-422A-9E60-E529BA2A4532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3" y="4407380"/>
            <a:ext cx="7772943" cy="136209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3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703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36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885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889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62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4" y="273574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0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4" y="1435532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48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9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9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9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405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5769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78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75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blipFill>
            <a:blip r:embed="rId2"/>
            <a:stretch>
              <a:fillRect/>
            </a:stretch>
          </a:blip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D97DE20-DE57-41DD-AE4D-720223DEF194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776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8600"/>
            <a:ext cx="5562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4B2FAF3-2553-4124-8C11-28CED9C1C2E2}" type="slidenum">
              <a:rPr lang="en-US" sz="3400" b="1">
                <a:solidFill>
                  <a:srgbClr val="0000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64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7" indent="0" algn="ctr">
              <a:buNone/>
              <a:defRPr/>
            </a:lvl3pPr>
            <a:lvl4pPr marL="1371116" indent="0" algn="ctr">
              <a:buNone/>
              <a:defRPr/>
            </a:lvl4pPr>
            <a:lvl5pPr marL="1828155" indent="0" algn="ctr">
              <a:buNone/>
              <a:defRPr/>
            </a:lvl5pPr>
            <a:lvl6pPr marL="2285192" indent="0" algn="ctr">
              <a:buNone/>
              <a:defRPr/>
            </a:lvl6pPr>
            <a:lvl7pPr marL="2742232" indent="0" algn="ctr">
              <a:buNone/>
              <a:defRPr/>
            </a:lvl7pPr>
            <a:lvl8pPr marL="3199271" indent="0" algn="ctr">
              <a:buNone/>
              <a:defRPr/>
            </a:lvl8pPr>
            <a:lvl9pPr marL="36563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247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52600"/>
            <a:ext cx="8229600" cy="4378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fld id="{D35B5290-A3DA-4FAC-A9E7-F0F62D2B5C93}" type="datetime5"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26-Jan-19</a:t>
            </a:fld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fld id="{58A69368-1AE9-4A00-8613-CF31D17B5A82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6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97C405D-0A1A-4092-8004-BDC8D9DBFFD1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picture=e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A479008-B32E-451E-8D4F-579697041AD2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4.w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121024"/>
            <a:ext cx="6120000" cy="1048870"/>
          </a:xfrm>
          <a:prstGeom prst="rect">
            <a:avLst/>
          </a:prstGeom>
        </p:spPr>
        <p:txBody>
          <a:bodyPr vert="horz" lIns="18000" tIns="0" rIns="72000" bIns="0" rtlCol="0" anchor="ctr" anchorCtr="0">
            <a:noAutofit/>
          </a:bodyPr>
          <a:lstStyle/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9" y="180762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6AF9B352-EE6E-431D-BDBB-8E2079B60653}" type="datetime5">
              <a:rPr lang="en-GB" smtClean="0"/>
              <a:t>26-Jan-19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540500" y="114300"/>
            <a:ext cx="2603499" cy="1003300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  <p:sldLayoutId id="2147483739" r:id="rId15"/>
    <p:sldLayoutId id="2147483741" r:id="rId16"/>
    <p:sldLayoutId id="2147483747" r:id="rId17"/>
    <p:sldLayoutId id="2147483749" r:id="rId18"/>
    <p:sldLayoutId id="2147483750" r:id="rId19"/>
    <p:sldLayoutId id="2147483755" r:id="rId20"/>
    <p:sldLayoutId id="2147483757" r:id="rId21"/>
    <p:sldLayoutId id="2147483758" r:id="rId22"/>
    <p:sldLayoutId id="2147483760" r:id="rId23"/>
    <p:sldLayoutId id="2147483764" r:id="rId24"/>
    <p:sldLayoutId id="2147483765" r:id="rId25"/>
    <p:sldLayoutId id="2147483766" r:id="rId26"/>
    <p:sldLayoutId id="2147483793" r:id="rId27"/>
    <p:sldLayoutId id="2147483795" r:id="rId28"/>
    <p:sldLayoutId id="2147483797" r:id="rId29"/>
    <p:sldLayoutId id="2147483798" r:id="rId30"/>
    <p:sldLayoutId id="2147483800" r:id="rId31"/>
    <p:sldLayoutId id="2147483804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  <p:sldLayoutId id="2147483814" r:id="rId39"/>
    <p:sldLayoutId id="2147483816" r:id="rId40"/>
    <p:sldLayoutId id="2147483817" r:id="rId41"/>
    <p:sldLayoutId id="2147483818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32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59999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240D21DC-6536-448A-AD1C-0203F7F58A36}" type="datetime5">
              <a:rPr lang="en-GB" noProof="0" smtClean="0"/>
              <a:t>26-Jan-19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6803373" y="371958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821" userDrawn="1">
          <p15:clr>
            <a:srgbClr val="F26B43"/>
          </p15:clr>
        </p15:guide>
        <p15:guide id="7" pos="29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fr-FR" sz="3400" b="1">
              <a:solidFill>
                <a:srgbClr val="000066"/>
              </a:solidFill>
            </a:endParaRP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914944" y="6189911"/>
            <a:ext cx="2784196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626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6CCEE"/>
                </a:solidFill>
                <a:latin typeface="Arial Narrow" pitchFamily="34" charset="0"/>
              </a:rPr>
              <a:t>Introduction to WHO-WB HF Flagship; </a:t>
            </a:r>
            <a:r>
              <a:rPr lang="en-GB" sz="1200" b="1" dirty="0" err="1">
                <a:solidFill>
                  <a:srgbClr val="96CCEE"/>
                </a:solidFill>
                <a:latin typeface="Arial Narrow" pitchFamily="34" charset="0"/>
              </a:rPr>
              <a:t>Bhubaneshwar</a:t>
            </a:r>
            <a:r>
              <a:rPr lang="en-GB" sz="1200" b="1" dirty="0">
                <a:solidFill>
                  <a:srgbClr val="96CCEE"/>
                </a:solidFill>
                <a:latin typeface="Arial Narrow" pitchFamily="34" charset="0"/>
              </a:rPr>
              <a:t>, 25-29 November 2013</a:t>
            </a:r>
            <a:endParaRPr lang="en-US" sz="120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359735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2626" fontAlgn="base">
              <a:spcBef>
                <a:spcPct val="0"/>
              </a:spcBef>
              <a:spcAft>
                <a:spcPct val="0"/>
              </a:spcAft>
            </a:pPr>
            <a:fld id="{BE8A7FC6-F6A3-41BF-B91C-6C10D700C96B}" type="slidenum">
              <a:rPr lang="ar-SA" sz="1500" b="1">
                <a:solidFill>
                  <a:srgbClr val="72BBE8"/>
                </a:solidFill>
                <a:latin typeface="Arial Narrow" pitchFamily="34" charset="0"/>
              </a:rPr>
              <a:pPr algn="r" defTabSz="9126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1" name="Picture 17" descr="WHO-EN-white-H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1" y="6040167"/>
            <a:ext cx="2207266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sldNum="0" hdr="0" dt="0"/>
  <p:txStyles>
    <p:titleStyle>
      <a:lvl1pPr algn="ctr" defTabSz="912626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626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2626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2626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2626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596" algn="ctr" defTabSz="913856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188" algn="ctr" defTabSz="913856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1783" algn="ctr" defTabSz="913856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377" algn="ctr" defTabSz="913856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844" indent="-340844" algn="l" defTabSz="91262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112" indent="-281023" algn="l" defTabSz="91262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4861" indent="-268502" algn="l" defTabSz="91262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1800">
          <a:solidFill>
            <a:srgbClr val="000066"/>
          </a:solidFill>
          <a:latin typeface="Arial" charset="0"/>
          <a:cs typeface="+mn-cs"/>
        </a:defRPr>
      </a:lvl3pPr>
      <a:lvl4pPr marL="1662483" indent="-225374" algn="l" defTabSz="91262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Arial" charset="0"/>
          <a:cs typeface="+mn-cs"/>
        </a:defRPr>
      </a:lvl4pPr>
      <a:lvl5pPr marL="1986631" indent="-143294" algn="r" defTabSz="912626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8266" indent="-144659" algn="r" defTabSz="913856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8861" indent="-144659" algn="r" defTabSz="913856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9456" indent="-144659" algn="r" defTabSz="913856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0049" indent="-144659" algn="r" defTabSz="913856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767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314489-9D23-4578-A20D-46D0E149A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GB" dirty="0"/>
              <a:t>							January 24,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4416B-C21B-47D8-816C-37DECC072D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</p:spPr>
        <p:txBody>
          <a:bodyPr/>
          <a:lstStyle/>
          <a:p>
            <a:pPr algn="ctr"/>
            <a:r>
              <a:rPr lang="en-US" sz="3200" dirty="0"/>
              <a:t>Statement on Transition: what next? </a:t>
            </a:r>
          </a:p>
          <a:p>
            <a:pPr algn="ctr"/>
            <a:r>
              <a:rPr lang="en-US" sz="2000" b="0" dirty="0"/>
              <a:t>UHC2030 Working Group on Sustainability and Transition</a:t>
            </a:r>
            <a:br>
              <a:rPr lang="en-GB" dirty="0"/>
            </a:br>
            <a:r>
              <a:rPr lang="en-GB" sz="2400" b="0" dirty="0"/>
              <a:t>28 January 2019</a:t>
            </a:r>
            <a:endParaRPr lang="en-US" sz="2400" b="0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Third Face to Face Meeting of the UHC2030 Working Group on Sustainability and Transition from External Funding.</a:t>
            </a:r>
          </a:p>
          <a:p>
            <a:r>
              <a:rPr lang="en-GB" dirty="0"/>
              <a:t>Joseph Kutzin, WHO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07C1B-3C73-49DD-AB79-AABD584274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757673"/>
            <a:ext cx="8408379" cy="288000"/>
          </a:xfrm>
        </p:spPr>
        <p:txBody>
          <a:bodyPr/>
          <a:lstStyle/>
          <a:p>
            <a:pPr algn="ctr"/>
            <a:r>
              <a:rPr lang="en-US" sz="2400" dirty="0"/>
              <a:t>Joseph Kutzin (and Susan Sparkes), WHO Health Financing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ABC549-D09A-4D62-90D5-ACABEE7520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48659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E34F08-96FE-4C63-B6A9-6AAEFFD1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to make “leaving no one behind” a reality as donor leverage declines and governments less willing than to reach out (e.g. “key populations” in some countries)</a:t>
            </a:r>
          </a:p>
          <a:p>
            <a:r>
              <a:rPr lang="en-US" dirty="0"/>
              <a:t>Civil society – how to support within the context of “national ownership”</a:t>
            </a:r>
          </a:p>
          <a:p>
            <a:r>
              <a:rPr lang="en-US" dirty="0"/>
              <a:t>Much more political than financial issues arising from transition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932302-776B-4EF3-B0BA-0530C255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challenge is more than financial</a:t>
            </a:r>
          </a:p>
        </p:txBody>
      </p:sp>
    </p:spTree>
    <p:extLst>
      <p:ext uri="{BB962C8B-B14F-4D97-AF65-F5344CB8AC3E}">
        <p14:creationId xmlns:p14="http://schemas.microsoft.com/office/powerpoint/2010/main" val="217121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2875B4-43E0-4F05-9C54-1DE5EF92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799999"/>
            <a:ext cx="8424001" cy="4526155"/>
          </a:xfrm>
        </p:spPr>
        <p:txBody>
          <a:bodyPr>
            <a:normAutofit/>
          </a:bodyPr>
          <a:lstStyle/>
          <a:p>
            <a:r>
              <a:rPr lang="en-US" dirty="0"/>
              <a:t>Important to differentiate:</a:t>
            </a:r>
          </a:p>
          <a:p>
            <a:pPr marL="817563" lvl="1" indent="-457200"/>
            <a:r>
              <a:rPr lang="en-US" dirty="0"/>
              <a:t>political and technical agendas</a:t>
            </a:r>
          </a:p>
          <a:p>
            <a:pPr marL="817563" lvl="1" indent="-457200"/>
            <a:r>
              <a:rPr lang="en-US" dirty="0"/>
              <a:t>global/donor and country level agendas</a:t>
            </a:r>
          </a:p>
          <a:p>
            <a:r>
              <a:rPr lang="en-GB" b="1" dirty="0"/>
              <a:t>How do we operationalize these ideas?</a:t>
            </a:r>
          </a:p>
          <a:p>
            <a:pPr lvl="1"/>
            <a:r>
              <a:rPr lang="en-GB" dirty="0"/>
              <a:t>What can be usefully consolidated without a loss of accountability?</a:t>
            </a:r>
          </a:p>
          <a:p>
            <a:pPr lvl="1"/>
            <a:r>
              <a:rPr lang="en-GB" dirty="0"/>
              <a:t>What are priority areas to come together?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73B390-F110-451E-BA12-C3897222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priorities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3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12083-E2F7-465B-A30C-613F91D9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countries face declining aid, more pressure to address long-standing efficiency problems</a:t>
            </a:r>
          </a:p>
          <a:p>
            <a:pPr lvl="1"/>
            <a:r>
              <a:rPr lang="en-US" dirty="0"/>
              <a:t>Parallel subsystems, silos, that constrain effective system-wide governance</a:t>
            </a:r>
          </a:p>
          <a:p>
            <a:r>
              <a:rPr lang="en-US" dirty="0"/>
              <a:t>Can we identify specific priorities for a </a:t>
            </a:r>
            <a:r>
              <a:rPr lang="en-US" dirty="0">
                <a:solidFill>
                  <a:srgbClr val="FF0000"/>
                </a:solidFill>
              </a:rPr>
              <a:t>“transitional reform and investment agenda”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e.g. strengthening and unifying subsystems for information, procurement, supply chain, PFM…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2EB4B-8C09-4F6B-BAD3-7909F0C4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as an opportunity (principle 7)</a:t>
            </a:r>
          </a:p>
        </p:txBody>
      </p:sp>
    </p:spTree>
    <p:extLst>
      <p:ext uri="{BB962C8B-B14F-4D97-AF65-F5344CB8AC3E}">
        <p14:creationId xmlns:p14="http://schemas.microsoft.com/office/powerpoint/2010/main" val="282827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65AE3-33E4-46FD-9F9A-21AA5B0F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844969"/>
            <a:ext cx="8424001" cy="446589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Get specific </a:t>
            </a:r>
            <a:r>
              <a:rPr lang="en-US" dirty="0"/>
              <a:t>in terms of needed actions (government, DP, CSOs, others) to address critical challenges to:</a:t>
            </a:r>
          </a:p>
          <a:p>
            <a:pPr lvl="1"/>
            <a:r>
              <a:rPr lang="en-US" dirty="0"/>
              <a:t>reform health system policies, institutions and actions from the “UHC unit of analysis” perspective</a:t>
            </a:r>
          </a:p>
          <a:p>
            <a:pPr lvl="1"/>
            <a:r>
              <a:rPr lang="en-US" dirty="0"/>
              <a:t>support and strengthen the relevant knowledge and advocacy agendas</a:t>
            </a:r>
          </a:p>
          <a:p>
            <a:pPr lvl="1"/>
            <a:r>
              <a:rPr lang="en-US" dirty="0"/>
              <a:t>modify behavior or approaches of DPs (and not just funding agencies)…is it needed?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D3D58-2187-428A-9279-7F3A658D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96365"/>
            <a:ext cx="6120000" cy="1048870"/>
          </a:xfrm>
        </p:spPr>
        <p:txBody>
          <a:bodyPr>
            <a:noAutofit/>
          </a:bodyPr>
          <a:lstStyle/>
          <a:p>
            <a:r>
              <a:rPr lang="en-US" dirty="0"/>
              <a:t>What we want from you today, based on your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40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5480D-7F2B-4120-92A1-854047D3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Statement’s 10 Principles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72C8D-178E-45FF-86B7-C126650F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" t="2094" r="3314" b="2771"/>
          <a:stretch/>
        </p:blipFill>
        <p:spPr>
          <a:xfrm>
            <a:off x="59959" y="1304144"/>
            <a:ext cx="9041528" cy="54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B73E6-C784-4FEC-A956-E8722DDEC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Getting agreement on the statement as a set of underlying principles was the “easy part”</a:t>
            </a:r>
          </a:p>
          <a:p>
            <a:r>
              <a:rPr lang="en-US" dirty="0"/>
              <a:t>If we take these words seriously, it means changing how work gets done at country level </a:t>
            </a:r>
          </a:p>
          <a:p>
            <a:pPr lvl="1"/>
            <a:r>
              <a:rPr lang="en-US" dirty="0"/>
              <a:t>By governments and key health system actors in the public and private sectors</a:t>
            </a:r>
          </a:p>
          <a:p>
            <a:pPr lvl="1"/>
            <a:r>
              <a:rPr lang="en-US" dirty="0"/>
              <a:t>By development partners</a:t>
            </a:r>
          </a:p>
          <a:p>
            <a:pPr lvl="1"/>
            <a:r>
              <a:rPr lang="en-US" dirty="0"/>
              <a:t>By civil society</a:t>
            </a:r>
          </a:p>
          <a:p>
            <a:pPr lvl="1"/>
            <a:r>
              <a:rPr lang="en-US" dirty="0"/>
              <a:t>Academics/experts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43469-7E5C-4B2D-8BE5-294208FD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operationalize these nice words</a:t>
            </a:r>
          </a:p>
        </p:txBody>
      </p:sp>
    </p:spTree>
    <p:extLst>
      <p:ext uri="{BB962C8B-B14F-4D97-AF65-F5344CB8AC3E}">
        <p14:creationId xmlns:p14="http://schemas.microsoft.com/office/powerpoint/2010/main" val="368883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511275-0188-4430-9926-436B37B3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4359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Leaving no one behind (equity, universality)</a:t>
            </a:r>
          </a:p>
          <a:p>
            <a:r>
              <a:rPr lang="en-US" dirty="0"/>
              <a:t>Embedding programs and the services they support within the overall system</a:t>
            </a:r>
          </a:p>
          <a:p>
            <a:r>
              <a:rPr lang="en-US" dirty="0"/>
              <a:t>Transition as political opportunity to address silo-driven inefficiencies and strengthen health system institutions</a:t>
            </a:r>
          </a:p>
          <a:p>
            <a:r>
              <a:rPr lang="en-US" dirty="0"/>
              <a:t>All imply some changes for governments and development partners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72E1F-C72B-4379-858C-7BF0FF98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UHC figures prominently in the principles</a:t>
            </a:r>
          </a:p>
        </p:txBody>
      </p:sp>
    </p:spTree>
    <p:extLst>
      <p:ext uri="{BB962C8B-B14F-4D97-AF65-F5344CB8AC3E}">
        <p14:creationId xmlns:p14="http://schemas.microsoft.com/office/powerpoint/2010/main" val="73454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1C09-4C14-43BF-A9C6-5C438EB5E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22" y="1397105"/>
            <a:ext cx="8424001" cy="51735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FF0000"/>
                </a:solidFill>
              </a:rPr>
              <a:t>Unit of analysis </a:t>
            </a:r>
            <a:r>
              <a:rPr lang="en-GB" sz="3600" b="1" dirty="0"/>
              <a:t>is the system, not the program or single disease</a:t>
            </a:r>
          </a:p>
          <a:p>
            <a:pPr lvl="1">
              <a:lnSpc>
                <a:spcPct val="100000"/>
              </a:lnSpc>
            </a:pPr>
            <a:r>
              <a:rPr lang="en-GB" sz="3200" dirty="0"/>
              <a:t>Budget dialog makes sense at </a:t>
            </a:r>
            <a:r>
              <a:rPr lang="en-GB" sz="3200" b="1" dirty="0"/>
              <a:t>sectoral level</a:t>
            </a:r>
            <a:r>
              <a:rPr lang="en-GB" sz="3200" dirty="0"/>
              <a:t>, not disease-by-disease</a:t>
            </a:r>
          </a:p>
          <a:p>
            <a:pPr lvl="1">
              <a:lnSpc>
                <a:spcPct val="100000"/>
              </a:lnSpc>
            </a:pPr>
            <a:r>
              <a:rPr lang="en-GB" sz="3200" dirty="0"/>
              <a:t>Assess progress at </a:t>
            </a:r>
            <a:r>
              <a:rPr lang="en-GB" sz="3200" b="1" dirty="0"/>
              <a:t>level of population</a:t>
            </a:r>
            <a:r>
              <a:rPr lang="en-GB" sz="3200" dirty="0"/>
              <a:t>, not for “scheme members” or program beneficiaries </a:t>
            </a:r>
          </a:p>
          <a:p>
            <a:pPr lvl="1">
              <a:lnSpc>
                <a:spcPct val="100000"/>
              </a:lnSpc>
            </a:pPr>
            <a:r>
              <a:rPr lang="en-GB" sz="3200" b="1" dirty="0">
                <a:solidFill>
                  <a:srgbClr val="FF0000"/>
                </a:solidFill>
              </a:rPr>
              <a:t>Efficiency</a:t>
            </a:r>
            <a:r>
              <a:rPr lang="en-GB" sz="3200" dirty="0"/>
              <a:t> is key to progress: needs a whole system, whole population unit of analysis (cross-programmatic agenda)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0A2112-2393-4E63-AC94-2ECAE640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 “UHC lens” can bring to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6295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A844FE-9194-4C5B-BCDF-03B07D48D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998" y="2081354"/>
            <a:ext cx="5125428" cy="4237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800" dirty="0"/>
              <a:t>Focus on </a:t>
            </a:r>
            <a:r>
              <a:rPr lang="en-GB" sz="2800" b="1" dirty="0"/>
              <a:t>sustaining increased effective coverage </a:t>
            </a:r>
            <a:r>
              <a:rPr lang="en-GB" sz="2800" dirty="0"/>
              <a:t>of priority health interventions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800" dirty="0"/>
              <a:t>Action is required both in terms of amount of funds (</a:t>
            </a:r>
            <a:r>
              <a:rPr lang="en-GB" sz="2800" b="1" dirty="0"/>
              <a:t>revenues</a:t>
            </a:r>
            <a:r>
              <a:rPr lang="en-GB" sz="2800" dirty="0"/>
              <a:t>) and how those funds are used (</a:t>
            </a:r>
            <a:r>
              <a:rPr lang="en-GB" sz="2800" b="1" dirty="0"/>
              <a:t>expenditures</a:t>
            </a:r>
            <a:r>
              <a:rPr lang="en-GB" sz="28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800" b="1" dirty="0"/>
              <a:t>System-wide</a:t>
            </a:r>
            <a:r>
              <a:rPr lang="en-GB" sz="2800" dirty="0"/>
              <a:t> unit of analysis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2CC268-2714-4282-8B8E-17047BED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444084"/>
            <a:ext cx="6120000" cy="1048870"/>
          </a:xfrm>
        </p:spPr>
        <p:txBody>
          <a:bodyPr/>
          <a:lstStyle/>
          <a:p>
            <a:r>
              <a:rPr lang="en-GB" dirty="0"/>
              <a:t>From silos to sustainability: transition through a UHC lens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D690CFC-AF55-41BF-8F48-BA4BFA8EA2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5426" y="1850467"/>
            <a:ext cx="3509731" cy="42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Re-framing the sustainability question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99" y="1543987"/>
            <a:ext cx="8424001" cy="488599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NO! “how can we make the HIV program sustainable?”</a:t>
            </a:r>
          </a:p>
          <a:p>
            <a:r>
              <a:rPr lang="en-GB" dirty="0">
                <a:solidFill>
                  <a:srgbClr val="FF0000"/>
                </a:solidFill>
              </a:rPr>
              <a:t>YES! “how can we sustain increased effective coverage with interventions to prevent and treat/manage HIV?”</a:t>
            </a:r>
          </a:p>
          <a:p>
            <a:r>
              <a:rPr lang="en-GB" dirty="0"/>
              <a:t>More generally, we are interested to </a:t>
            </a:r>
            <a:r>
              <a:rPr lang="en-GB" dirty="0">
                <a:solidFill>
                  <a:srgbClr val="FF0000"/>
                </a:solidFill>
              </a:rPr>
              <a:t>sustain increased levels of goal attainment</a:t>
            </a:r>
            <a:r>
              <a:rPr lang="en-GB" dirty="0"/>
              <a:t>, not to just cut costs</a:t>
            </a:r>
          </a:p>
          <a:p>
            <a:pPr lvl="1"/>
            <a:r>
              <a:rPr lang="en-GB" dirty="0"/>
              <a:t>We want to improve system performance to the extent possible subject to the constraint of maintaining financial balance</a:t>
            </a:r>
          </a:p>
          <a:p>
            <a:pPr lvl="1"/>
            <a:r>
              <a:rPr lang="en-GB" dirty="0"/>
              <a:t>The “UHC unit of analysis” is the basis for the cross-programmatic efficiency approach</a:t>
            </a:r>
          </a:p>
        </p:txBody>
      </p:sp>
    </p:spTree>
    <p:extLst>
      <p:ext uri="{BB962C8B-B14F-4D97-AF65-F5344CB8AC3E}">
        <p14:creationId xmlns:p14="http://schemas.microsoft.com/office/powerpoint/2010/main" val="223355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50D3B7-2CB3-42FD-9E30-DEEFAD07A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I/we need to raise/allocate the resources to address health challenges</a:t>
            </a:r>
          </a:p>
          <a:p>
            <a:r>
              <a:rPr lang="en-GB" dirty="0"/>
              <a:t>I/we need to make best use of those resources</a:t>
            </a:r>
          </a:p>
          <a:p>
            <a:r>
              <a:rPr lang="en-GB" dirty="0"/>
              <a:t>I am responsible for the health/public sector</a:t>
            </a:r>
          </a:p>
          <a:p>
            <a:pPr lvl="1"/>
            <a:r>
              <a:rPr lang="en-GB" dirty="0"/>
              <a:t>Cannot approach these issues program by program</a:t>
            </a:r>
          </a:p>
          <a:p>
            <a:pPr lvl="1"/>
            <a:r>
              <a:rPr lang="en-GB" dirty="0"/>
              <a:t>I have to make better use of all of my resources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113577-290E-41DB-A934-30A30007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95668"/>
            <a:ext cx="6120000" cy="1048870"/>
          </a:xfrm>
        </p:spPr>
        <p:txBody>
          <a:bodyPr>
            <a:normAutofit fontScale="90000"/>
          </a:bodyPr>
          <a:lstStyle/>
          <a:p>
            <a:r>
              <a:rPr lang="en-GB" dirty="0"/>
              <a:t>Perspective of the Minister (of Health and of Finance), not the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55214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ED2F05-62E6-4CB2-AC54-EE5EA70D5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81861"/>
            <a:ext cx="8424001" cy="55670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more “fiscal space for HIV” and “fiscal space for immunization” and…</a:t>
            </a:r>
          </a:p>
          <a:p>
            <a:pPr lvl="1"/>
            <a:r>
              <a:rPr lang="en-US" dirty="0"/>
              <a:t>Need revenue and expenditure scenarios for sector as a whole</a:t>
            </a:r>
          </a:p>
          <a:p>
            <a:pPr lvl="1"/>
            <a:r>
              <a:rPr lang="en-US" dirty="0"/>
              <a:t>Joint rather than piecemeal donor engagement with national finance authorities</a:t>
            </a:r>
          </a:p>
          <a:p>
            <a:pPr lvl="1"/>
            <a:r>
              <a:rPr lang="en-US" dirty="0"/>
              <a:t>How does/should reality of fungibility affect how aid is channeled and nature of agreements negotiated with governments?</a:t>
            </a:r>
          </a:p>
          <a:p>
            <a:r>
              <a:rPr lang="en-US" dirty="0"/>
              <a:t>Partner is not (only) the program manager – need to connect disease-specific dialog with overall sector dialog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288E7-773D-4BF8-A997-FC025D6C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for development partners</a:t>
            </a:r>
          </a:p>
        </p:txBody>
      </p:sp>
    </p:spTree>
    <p:extLst>
      <p:ext uri="{BB962C8B-B14F-4D97-AF65-F5344CB8AC3E}">
        <p14:creationId xmlns:p14="http://schemas.microsoft.com/office/powerpoint/2010/main" val="251325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Custom 1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15717</TotalTime>
  <Words>739</Words>
  <Application>Microsoft Office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Ebrima</vt:lpstr>
      <vt:lpstr>Calibri</vt:lpstr>
      <vt:lpstr>Times New Roman</vt:lpstr>
      <vt:lpstr>Arial Narrow</vt:lpstr>
      <vt:lpstr>Wingdings</vt:lpstr>
      <vt:lpstr>Arial</vt:lpstr>
      <vt:lpstr>Office Theme</vt:lpstr>
      <vt:lpstr>2_Office Theme</vt:lpstr>
      <vt:lpstr>default</vt:lpstr>
      <vt:lpstr>PowerPoint Presentation</vt:lpstr>
      <vt:lpstr>The Statement’s 10 Principles</vt:lpstr>
      <vt:lpstr>How to operationalize these nice words</vt:lpstr>
      <vt:lpstr>UHC figures prominently in the principles</vt:lpstr>
      <vt:lpstr>What a “UHC lens” can bring to sustainability?</vt:lpstr>
      <vt:lpstr>From silos to sustainability: transition through a UHC lens</vt:lpstr>
      <vt:lpstr>Re-framing the sustainability question</vt:lpstr>
      <vt:lpstr>Perspective of the Minister (of Health and of Finance), not the program manager</vt:lpstr>
      <vt:lpstr>And for development partners</vt:lpstr>
      <vt:lpstr>The transition challenge is more than financial</vt:lpstr>
      <vt:lpstr>Emerging priorities</vt:lpstr>
      <vt:lpstr>Transition as an opportunity (principle 7)</vt:lpstr>
      <vt:lpstr>What we want from you today, based on your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KUTZIN, Joseph</cp:lastModifiedBy>
  <cp:revision>988</cp:revision>
  <cp:lastPrinted>2018-02-23T07:26:54Z</cp:lastPrinted>
  <dcterms:created xsi:type="dcterms:W3CDTF">2016-09-26T17:27:22Z</dcterms:created>
  <dcterms:modified xsi:type="dcterms:W3CDTF">2019-01-26T19:53:44Z</dcterms:modified>
</cp:coreProperties>
</file>