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60" r:id="rId5"/>
    <p:sldId id="268" r:id="rId6"/>
    <p:sldId id="456" r:id="rId7"/>
    <p:sldId id="270" r:id="rId8"/>
    <p:sldId id="269" r:id="rId9"/>
    <p:sldId id="457" r:id="rId10"/>
    <p:sldId id="262" r:id="rId11"/>
    <p:sldId id="458" r:id="rId12"/>
    <p:sldId id="459" r:id="rId13"/>
    <p:sldId id="267" r:id="rId14"/>
    <p:sldId id="460" r:id="rId15"/>
    <p:sldId id="276" r:id="rId16"/>
    <p:sldId id="290" r:id="rId17"/>
    <p:sldId id="461" r:id="rId18"/>
    <p:sldId id="272" r:id="rId19"/>
    <p:sldId id="273" r:id="rId20"/>
    <p:sldId id="274" r:id="rId21"/>
    <p:sldId id="462" r:id="rId22"/>
    <p:sldId id="463" r:id="rId23"/>
    <p:sldId id="464" r:id="rId24"/>
    <p:sldId id="466" r:id="rId25"/>
    <p:sldId id="467" r:id="rId26"/>
    <p:sldId id="468" r:id="rId27"/>
    <p:sldId id="469" r:id="rId28"/>
    <p:sldId id="470" r:id="rId29"/>
    <p:sldId id="261" r:id="rId30"/>
    <p:sldId id="263" r:id="rId31"/>
    <p:sldId id="534" r:id="rId32"/>
    <p:sldId id="538" r:id="rId33"/>
    <p:sldId id="521" r:id="rId34"/>
    <p:sldId id="519" r:id="rId35"/>
    <p:sldId id="517" r:id="rId36"/>
    <p:sldId id="533" r:id="rId37"/>
    <p:sldId id="539" r:id="rId38"/>
    <p:sldId id="530" r:id="rId39"/>
    <p:sldId id="524" r:id="rId40"/>
    <p:sldId id="522" r:id="rId41"/>
    <p:sldId id="537" r:id="rId42"/>
    <p:sldId id="535" r:id="rId43"/>
    <p:sldId id="465" r:id="rId44"/>
    <p:sldId id="536" r:id="rId45"/>
    <p:sldId id="265" r:id="rId46"/>
    <p:sldId id="2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791"/>
    <a:srgbClr val="706F6F"/>
    <a:srgbClr val="30B08C"/>
    <a:srgbClr val="3CA5DD"/>
    <a:srgbClr val="223E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25BFE-3E89-47C7-AB32-C07B4C685F4F}" v="15" dt="2021-09-29T10:03:24.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30"/>
    <p:restoredTop sz="94674"/>
  </p:normalViewPr>
  <p:slideViewPr>
    <p:cSldViewPr snapToGrid="0" snapToObjects="1" showGuides="1">
      <p:cViewPr varScale="1">
        <p:scale>
          <a:sx n="103" d="100"/>
          <a:sy n="103" d="100"/>
        </p:scale>
        <p:origin x="114" y="5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7C2DD-67A5-684E-B4B0-295735A1ED00}" type="datetimeFigureOut">
              <a:rPr lang="en-US" smtClean="0"/>
              <a:t>9/29/2021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2712F-90E8-1D4D-B9AB-639BB20B06BD}" type="slidenum">
              <a:rPr lang="en-US" smtClean="0"/>
              <a:t>‹#›</a:t>
            </a:fld>
            <a:endParaRPr lang="en-US"/>
          </a:p>
        </p:txBody>
      </p:sp>
    </p:spTree>
    <p:extLst>
      <p:ext uri="{BB962C8B-B14F-4D97-AF65-F5344CB8AC3E}">
        <p14:creationId xmlns:p14="http://schemas.microsoft.com/office/powerpoint/2010/main" val="105233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27FC9-6883-E444-8AF6-14248BDB2C72}"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35B9B-9EE5-E040-8468-97B50564C6A9}" type="slidenum">
              <a:rPr lang="en-US" smtClean="0"/>
              <a:t>‹#›</a:t>
            </a:fld>
            <a:endParaRPr lang="en-US"/>
          </a:p>
        </p:txBody>
      </p:sp>
    </p:spTree>
    <p:extLst>
      <p:ext uri="{BB962C8B-B14F-4D97-AF65-F5344CB8AC3E}">
        <p14:creationId xmlns:p14="http://schemas.microsoft.com/office/powerpoint/2010/main" val="135259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Strengthening health systems is the most efficient and sustainable way to reach UHC and health security goals. This is the right thing to do, as a crucial step towards health for all, and the smart thing to do, for wider social, political, and economic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Strengthening health systems</a:t>
            </a:r>
            <a:r>
              <a:rPr lang="en-US" sz="1200" kern="1200" dirty="0">
                <a:solidFill>
                  <a:schemeClr val="tx1"/>
                </a:solidFill>
                <a:effectLst/>
                <a:latin typeface="+mn-lt"/>
                <a:ea typeface="+mn-ea"/>
                <a:cs typeface="+mn-cs"/>
              </a:rPr>
              <a:t>, with a focus on equity and resilience, is crucial for both UHC and health security goals and contributes to wider socioeconomic progress. There is now an urgent opportunity for </a:t>
            </a:r>
            <a:r>
              <a:rPr lang="en-US" sz="1200" b="1" kern="1200" dirty="0">
                <a:solidFill>
                  <a:schemeClr val="tx1"/>
                </a:solidFill>
                <a:effectLst/>
                <a:latin typeface="+mn-lt"/>
                <a:ea typeface="+mn-ea"/>
                <a:cs typeface="+mn-cs"/>
              </a:rPr>
              <a:t>more and better-directed investment in the foundations of health systems</a:t>
            </a:r>
            <a:r>
              <a:rPr lang="en-US" sz="1200" kern="1200" dirty="0">
                <a:solidFill>
                  <a:schemeClr val="tx1"/>
                </a:solidFill>
                <a:effectLst/>
                <a:latin typeface="+mn-lt"/>
                <a:ea typeface="+mn-ea"/>
                <a:cs typeface="+mn-cs"/>
              </a:rPr>
              <a:t>, and a </a:t>
            </a:r>
            <a:r>
              <a:rPr lang="en-US" sz="1200" b="1" kern="1200" dirty="0">
                <a:solidFill>
                  <a:schemeClr val="tx1"/>
                </a:solidFill>
                <a:effectLst/>
                <a:latin typeface="+mn-lt"/>
                <a:ea typeface="+mn-ea"/>
                <a:cs typeface="+mn-cs"/>
              </a:rPr>
              <a:t>coherent, well-aligned, and integrated approach</a:t>
            </a:r>
            <a:r>
              <a:rPr lang="en-US" sz="1200" kern="1200" dirty="0">
                <a:solidFill>
                  <a:schemeClr val="tx1"/>
                </a:solidFill>
                <a:effectLst/>
                <a:latin typeface="+mn-lt"/>
                <a:ea typeface="+mn-ea"/>
                <a:cs typeface="+mn-cs"/>
              </a:rPr>
              <a:t>, based on primary health care, that leaves no one behind.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7</a:t>
            </a:fld>
            <a:endParaRPr lang="en-US"/>
          </a:p>
        </p:txBody>
      </p:sp>
    </p:spTree>
    <p:extLst>
      <p:ext uri="{BB962C8B-B14F-4D97-AF65-F5344CB8AC3E}">
        <p14:creationId xmlns:p14="http://schemas.microsoft.com/office/powerpoint/2010/main" val="87466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23635B9B-9EE5-E040-8468-97B50564C6A9}" type="slidenum">
              <a:rPr lang="en-US" smtClean="0"/>
              <a:t>32</a:t>
            </a:fld>
            <a:endParaRPr lang="en-US"/>
          </a:p>
        </p:txBody>
      </p:sp>
    </p:spTree>
    <p:extLst>
      <p:ext uri="{BB962C8B-B14F-4D97-AF65-F5344CB8AC3E}">
        <p14:creationId xmlns:p14="http://schemas.microsoft.com/office/powerpoint/2010/main" val="226459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latin typeface="+mn-lt"/>
                <a:ea typeface="+mn-ea"/>
                <a:cs typeface="+mn-cs"/>
              </a:rPr>
              <a:t>Establishing a parliamentarian constituency within UHC2030 that focuses explicitly on translating global commitments made in the Political Declaration on UHC into tangible actions at the country level. This is a similar model as CSEM/PSC.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latin typeface="+mn-lt"/>
                <a:ea typeface="+mn-ea"/>
                <a:cs typeface="+mn-cs"/>
              </a:rPr>
              <a:t>Partnering with existing parliamentarian networks, which are already playing a parliamentarian hub/coordination role in the health sector, and to encourage their parliamentarian members to translate global commitments into country actions through their existing action. With this option, UHC2030 could consider engaging more systematically with some of the existing working groups. This is a similar model as HSG/JLN.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latin typeface="+mn-lt"/>
                <a:ea typeface="+mn-ea"/>
                <a:cs typeface="+mn-cs"/>
              </a:rPr>
              <a:t>Enhancing efforts to share relevant knowledge, lessons and experience, with specific attention on meeting needs of parliamentarian networks and individual parliamentarians at the country level. With this option, opportunities to build upon existing work of various partners aiming to share knowledge and resources would need to be considered as joint projects with UHC2030 (e.g. UNITE Policy Desk, UNITE Global Summit, EPF/FPA UHC Parliamentarian Guide, </a:t>
            </a:r>
            <a:r>
              <a:rPr lang="en-US" sz="1200" b="0" i="0" u="none" strike="noStrike" kern="1200" baseline="0" dirty="0" err="1">
                <a:solidFill>
                  <a:schemeClr val="tx1"/>
                </a:solidFill>
                <a:latin typeface="+mn-lt"/>
                <a:ea typeface="+mn-ea"/>
                <a:cs typeface="+mn-cs"/>
              </a:rPr>
              <a:t>PfGG</a:t>
            </a:r>
            <a:r>
              <a:rPr lang="en-US" sz="1200" b="0" i="0" u="none" strike="noStrike" kern="1200" baseline="0" dirty="0">
                <a:solidFill>
                  <a:schemeClr val="tx1"/>
                </a:solidFill>
                <a:latin typeface="+mn-lt"/>
                <a:ea typeface="+mn-ea"/>
                <a:cs typeface="+mn-cs"/>
              </a:rPr>
              <a:t> Webinar Series) or of partners with specific expertise in knowledge sharing and research (e.g. JLN, HSG).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36</a:t>
            </a:fld>
            <a:endParaRPr lang="en-US"/>
          </a:p>
        </p:txBody>
      </p:sp>
    </p:spTree>
    <p:extLst>
      <p:ext uri="{BB962C8B-B14F-4D97-AF65-F5344CB8AC3E}">
        <p14:creationId xmlns:p14="http://schemas.microsoft.com/office/powerpoint/2010/main" val="84752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635B9B-9EE5-E040-8468-97B50564C6A9}" type="slidenum">
              <a:rPr lang="en-US" smtClean="0"/>
              <a:t>39</a:t>
            </a:fld>
            <a:endParaRPr lang="en-US"/>
          </a:p>
        </p:txBody>
      </p:sp>
    </p:spTree>
    <p:extLst>
      <p:ext uri="{BB962C8B-B14F-4D97-AF65-F5344CB8AC3E}">
        <p14:creationId xmlns:p14="http://schemas.microsoft.com/office/powerpoint/2010/main" val="4455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8</a:t>
            </a:fld>
            <a:endParaRPr lang="en-US"/>
          </a:p>
        </p:txBody>
      </p:sp>
    </p:spTree>
    <p:extLst>
      <p:ext uri="{BB962C8B-B14F-4D97-AF65-F5344CB8AC3E}">
        <p14:creationId xmlns:p14="http://schemas.microsoft.com/office/powerpoint/2010/main" val="111207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Strengthening health systems is the most efficient and sustainable way to reach UHC and health security goals. This is the right thing to do, as a crucial step towards health for all, and the smart thing to do, for wider social, political, and economic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Strengthening health systems</a:t>
            </a:r>
            <a:r>
              <a:rPr lang="en-US" sz="1200" kern="1200" dirty="0">
                <a:solidFill>
                  <a:schemeClr val="tx1"/>
                </a:solidFill>
                <a:effectLst/>
                <a:latin typeface="+mn-lt"/>
                <a:ea typeface="+mn-ea"/>
                <a:cs typeface="+mn-cs"/>
              </a:rPr>
              <a:t>, with a focus on equity and resilience, is crucial for both UHC and health security goals and contributes to wider socioeconomic progress. There is now an urgent opportunity for </a:t>
            </a:r>
            <a:r>
              <a:rPr lang="en-US" sz="1200" b="1" kern="1200" dirty="0">
                <a:solidFill>
                  <a:schemeClr val="tx1"/>
                </a:solidFill>
                <a:effectLst/>
                <a:latin typeface="+mn-lt"/>
                <a:ea typeface="+mn-ea"/>
                <a:cs typeface="+mn-cs"/>
              </a:rPr>
              <a:t>more and better-directed investment in the foundations of health systems</a:t>
            </a:r>
            <a:r>
              <a:rPr lang="en-US" sz="1200" kern="1200" dirty="0">
                <a:solidFill>
                  <a:schemeClr val="tx1"/>
                </a:solidFill>
                <a:effectLst/>
                <a:latin typeface="+mn-lt"/>
                <a:ea typeface="+mn-ea"/>
                <a:cs typeface="+mn-cs"/>
              </a:rPr>
              <a:t>, and a </a:t>
            </a:r>
            <a:r>
              <a:rPr lang="en-US" sz="1200" b="1" kern="1200" dirty="0">
                <a:solidFill>
                  <a:schemeClr val="tx1"/>
                </a:solidFill>
                <a:effectLst/>
                <a:latin typeface="+mn-lt"/>
                <a:ea typeface="+mn-ea"/>
                <a:cs typeface="+mn-cs"/>
              </a:rPr>
              <a:t>coherent, well-aligned, and integrated approach</a:t>
            </a:r>
            <a:r>
              <a:rPr lang="en-US" sz="1200" kern="1200" dirty="0">
                <a:solidFill>
                  <a:schemeClr val="tx1"/>
                </a:solidFill>
                <a:effectLst/>
                <a:latin typeface="+mn-lt"/>
                <a:ea typeface="+mn-ea"/>
                <a:cs typeface="+mn-cs"/>
              </a:rPr>
              <a:t>, based on primary health care, that leaves no one behind.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9</a:t>
            </a:fld>
            <a:endParaRPr lang="en-US"/>
          </a:p>
        </p:txBody>
      </p:sp>
    </p:spTree>
    <p:extLst>
      <p:ext uri="{BB962C8B-B14F-4D97-AF65-F5344CB8AC3E}">
        <p14:creationId xmlns:p14="http://schemas.microsoft.com/office/powerpoint/2010/main" val="31428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10</a:t>
            </a:fld>
            <a:endParaRPr lang="en-US"/>
          </a:p>
        </p:txBody>
      </p:sp>
    </p:spTree>
    <p:extLst>
      <p:ext uri="{BB962C8B-B14F-4D97-AF65-F5344CB8AC3E}">
        <p14:creationId xmlns:p14="http://schemas.microsoft.com/office/powerpoint/2010/main" val="140456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11</a:t>
            </a:fld>
            <a:endParaRPr lang="en-US"/>
          </a:p>
        </p:txBody>
      </p:sp>
    </p:spTree>
    <p:extLst>
      <p:ext uri="{BB962C8B-B14F-4D97-AF65-F5344CB8AC3E}">
        <p14:creationId xmlns:p14="http://schemas.microsoft.com/office/powerpoint/2010/main" val="381524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12</a:t>
            </a:fld>
            <a:endParaRPr lang="en-US"/>
          </a:p>
        </p:txBody>
      </p:sp>
    </p:spTree>
    <p:extLst>
      <p:ext uri="{BB962C8B-B14F-4D97-AF65-F5344CB8AC3E}">
        <p14:creationId xmlns:p14="http://schemas.microsoft.com/office/powerpoint/2010/main" val="26967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800" dirty="0"/>
              <a:t>UHC2030 constituency groupings include:</a:t>
            </a:r>
          </a:p>
          <a:p>
            <a:pPr lvl="0" fontAlgn="base"/>
            <a:br>
              <a:rPr lang="en-US" sz="800" dirty="0"/>
            </a:br>
            <a:r>
              <a:rPr lang="en-US" sz="800" b="1" dirty="0"/>
              <a:t>“Countries” – </a:t>
            </a:r>
            <a:r>
              <a:rPr lang="en-US" sz="800" dirty="0"/>
              <a:t>Primarily government health actors and executive agencies (ministry of health, public health institutes, etc.), plus other sector line ministries and political leaders including parliamentarians</a:t>
            </a:r>
          </a:p>
          <a:p>
            <a:pPr lvl="0" fontAlgn="base"/>
            <a:r>
              <a:rPr lang="en-US" sz="800" b="1" dirty="0"/>
              <a:t>“Multilateral organizations” - </a:t>
            </a:r>
            <a:r>
              <a:rPr lang="en-US" sz="800" dirty="0"/>
              <a:t>International organizations and global health institutions (WHO, World Bank, OECD, other UN agencies, Gavi, Global Fund, GFF etc.)</a:t>
            </a:r>
          </a:p>
          <a:p>
            <a:pPr lvl="0" fontAlgn="base"/>
            <a:r>
              <a:rPr lang="en-US" sz="800" b="1" dirty="0"/>
              <a:t>“Donors and foundations” - </a:t>
            </a:r>
            <a:r>
              <a:rPr lang="en-US" sz="800" dirty="0"/>
              <a:t>including bilateral/State/foreign aid offices from countries constituency, plus Foundations</a:t>
            </a:r>
          </a:p>
          <a:p>
            <a:pPr lvl="0" fontAlgn="base"/>
            <a:r>
              <a:rPr lang="en-US" sz="800" b="1" dirty="0"/>
              <a:t>“Civil society and communities” -</a:t>
            </a:r>
            <a:r>
              <a:rPr lang="en-US" sz="800" dirty="0"/>
              <a:t> NGOs, professional associations, public advocacy groups, academia, think tanks</a:t>
            </a:r>
          </a:p>
          <a:p>
            <a:pPr lvl="0" fontAlgn="base"/>
            <a:r>
              <a:rPr lang="en-US" sz="800" b="1" dirty="0"/>
              <a:t>“Private sector”</a:t>
            </a:r>
            <a:r>
              <a:rPr lang="en-US" sz="800" dirty="0"/>
              <a:t> – for-profit and not-for-profit entities across health value chains.</a:t>
            </a:r>
          </a:p>
          <a:p>
            <a:r>
              <a:rPr lang="en-US" sz="800" dirty="0"/>
              <a:t>Note: These groupings are indicative; there are overlaps between constituencies and their roles. For example, “countries” includes both domestic health actors and bilateral funders; “multilateral organizations” includes both technical and funding agencies; not-for-profit “private sector” may overlap with civil society organizations.</a:t>
            </a:r>
          </a:p>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16</a:t>
            </a:fld>
            <a:endParaRPr lang="en-US"/>
          </a:p>
        </p:txBody>
      </p:sp>
    </p:spTree>
    <p:extLst>
      <p:ext uri="{BB962C8B-B14F-4D97-AF65-F5344CB8AC3E}">
        <p14:creationId xmlns:p14="http://schemas.microsoft.com/office/powerpoint/2010/main" val="331260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635B9B-9EE5-E040-8468-97B50564C6A9}" type="slidenum">
              <a:rPr lang="en-US" smtClean="0"/>
              <a:t>27</a:t>
            </a:fld>
            <a:endParaRPr lang="en-US" dirty="0"/>
          </a:p>
        </p:txBody>
      </p:sp>
    </p:spTree>
    <p:extLst>
      <p:ext uri="{BB962C8B-B14F-4D97-AF65-F5344CB8AC3E}">
        <p14:creationId xmlns:p14="http://schemas.microsoft.com/office/powerpoint/2010/main" val="95694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35B9B-9EE5-E040-8468-97B50564C6A9}" type="slidenum">
              <a:rPr lang="en-US" smtClean="0"/>
              <a:t>30</a:t>
            </a:fld>
            <a:endParaRPr lang="en-US"/>
          </a:p>
        </p:txBody>
      </p:sp>
    </p:spTree>
    <p:extLst>
      <p:ext uri="{BB962C8B-B14F-4D97-AF65-F5344CB8AC3E}">
        <p14:creationId xmlns:p14="http://schemas.microsoft.com/office/powerpoint/2010/main" val="1382291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_1">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dirty="0"/>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ation Page_2">
    <p:bg>
      <p:bgPr>
        <a:solidFill>
          <a:srgbClr val="223E4C"/>
        </a:solidFill>
        <a:effectLst/>
      </p:bgPr>
    </p:bg>
    <p:spTree>
      <p:nvGrpSpPr>
        <p:cNvPr id="1" name=""/>
        <p:cNvGrpSpPr/>
        <p:nvPr/>
      </p:nvGrpSpPr>
      <p:grpSpPr>
        <a:xfrm>
          <a:off x="0" y="0"/>
          <a:ext cx="0" cy="0"/>
          <a:chOff x="0" y="0"/>
          <a:chExt cx="0" cy="0"/>
        </a:xfrm>
      </p:grpSpPr>
      <p:sp>
        <p:nvSpPr>
          <p:cNvPr id="8" name="TextBox 7"/>
          <p:cNvSpPr txBox="1"/>
          <p:nvPr userDrawn="1"/>
        </p:nvSpPr>
        <p:spPr>
          <a:xfrm>
            <a:off x="141720" y="250823"/>
            <a:ext cx="1924194" cy="3170099"/>
          </a:xfrm>
          <a:prstGeom prst="rect">
            <a:avLst/>
          </a:prstGeom>
          <a:noFill/>
        </p:spPr>
        <p:txBody>
          <a:bodyPr wrap="square" rtlCol="0">
            <a:spAutoFit/>
          </a:bodyPr>
          <a:lstStyle/>
          <a:p>
            <a:r>
              <a:rPr lang="en-US" sz="20000" b="1" dirty="0">
                <a:solidFill>
                  <a:schemeClr val="bg1"/>
                </a:solidFill>
                <a:latin typeface="Nunito" charset="0"/>
                <a:ea typeface="Nunito" charset="0"/>
                <a:cs typeface="Nunito" charset="0"/>
              </a:rPr>
              <a:t>“</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
        <p:nvSpPr>
          <p:cNvPr id="7" name="Text Placeholder 6"/>
          <p:cNvSpPr>
            <a:spLocks noGrp="1"/>
          </p:cNvSpPr>
          <p:nvPr>
            <p:ph type="body" sz="quarter" idx="10" hasCustomPrompt="1"/>
          </p:nvPr>
        </p:nvSpPr>
        <p:spPr>
          <a:xfrm>
            <a:off x="320450" y="1832120"/>
            <a:ext cx="11536587" cy="3576493"/>
          </a:xfrm>
          <a:prstGeom prst="rect">
            <a:avLst/>
          </a:prstGeom>
        </p:spPr>
        <p:txBody>
          <a:bodyPr/>
          <a:lstStyle>
            <a:lvl1pPr marL="0" indent="0">
              <a:buFontTx/>
              <a:buNone/>
              <a:defRPr sz="3000" b="1" i="0">
                <a:solidFill>
                  <a:schemeClr val="bg1"/>
                </a:solidFill>
                <a:latin typeface="Nunito" charset="0"/>
                <a:ea typeface="Nunito" charset="0"/>
                <a:cs typeface="Nunit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 </a:t>
            </a:r>
            <a:r>
              <a:rPr lang="en-US" dirty="0" err="1"/>
              <a:t>es</a:t>
            </a:r>
            <a:r>
              <a:rPr lang="en-US" dirty="0"/>
              <a:t> </a:t>
            </a:r>
            <a:r>
              <a:rPr lang="en-US" dirty="0" err="1"/>
              <a:t>mos</a:t>
            </a:r>
            <a:r>
              <a:rPr lang="en-US" dirty="0"/>
              <a:t> sapid </a:t>
            </a:r>
            <a:r>
              <a:rPr lang="en-US" dirty="0" err="1"/>
              <a:t>eum</a:t>
            </a:r>
            <a:r>
              <a:rPr lang="en-US" dirty="0"/>
              <a:t> </a:t>
            </a:r>
            <a:r>
              <a:rPr lang="en-US" dirty="0" err="1"/>
              <a:t>quat</a:t>
            </a:r>
            <a:r>
              <a:rPr lang="en-US" dirty="0"/>
              <a:t> </a:t>
            </a:r>
            <a:r>
              <a:rPr lang="en-US" dirty="0" err="1"/>
              <a:t>iscil</a:t>
            </a:r>
            <a:r>
              <a:rPr lang="en-US" dirty="0"/>
              <a:t> </a:t>
            </a:r>
            <a:r>
              <a:rPr lang="en-US" dirty="0" err="1"/>
              <a:t>inime</a:t>
            </a:r>
            <a:r>
              <a:rPr lang="en-US" dirty="0"/>
              <a:t> </a:t>
            </a:r>
            <a:r>
              <a:rPr lang="en-US" dirty="0" err="1"/>
              <a:t>volupta</a:t>
            </a:r>
            <a:r>
              <a:rPr lang="en-US" dirty="0"/>
              <a:t> </a:t>
            </a:r>
            <a:r>
              <a:rPr lang="en-US" dirty="0" err="1"/>
              <a:t>expliquis</a:t>
            </a:r>
            <a:r>
              <a:rPr lang="en-US" dirty="0"/>
              <a:t> </a:t>
            </a:r>
            <a:r>
              <a:rPr lang="en-US" dirty="0" err="1"/>
              <a:t>audi</a:t>
            </a:r>
            <a:r>
              <a:rPr lang="en-US" dirty="0"/>
              <a:t> nus </a:t>
            </a:r>
            <a:r>
              <a:rPr lang="en-US" dirty="0" err="1"/>
              <a:t>aut</a:t>
            </a:r>
            <a:r>
              <a:rPr lang="en-US" dirty="0"/>
              <a:t> </a:t>
            </a:r>
            <a:r>
              <a:rPr lang="en-US" dirty="0" err="1"/>
              <a:t>optaquam</a:t>
            </a:r>
            <a:r>
              <a:rPr lang="en-US" dirty="0"/>
              <a:t> </a:t>
            </a:r>
            <a:r>
              <a:rPr lang="en-US" dirty="0" err="1"/>
              <a:t>aligent</a:t>
            </a:r>
            <a:r>
              <a:rPr lang="en-US" dirty="0"/>
              <a:t> </a:t>
            </a:r>
            <a:r>
              <a:rPr lang="en-US" dirty="0" err="1"/>
              <a:t>otatemquam</a:t>
            </a:r>
            <a:r>
              <a:rPr lang="en-US" dirty="0"/>
              <a:t> lab </a:t>
            </a:r>
            <a:r>
              <a:rPr lang="en-US" dirty="0" err="1"/>
              <a:t>im</a:t>
            </a:r>
            <a:r>
              <a:rPr lang="en-US" dirty="0"/>
              <a:t> </a:t>
            </a:r>
            <a:r>
              <a:rPr lang="en-US" dirty="0" err="1"/>
              <a:t>autem</a:t>
            </a:r>
            <a:r>
              <a:rPr lang="en-US" dirty="0"/>
              <a:t> </a:t>
            </a:r>
            <a:r>
              <a:rPr lang="en-US" dirty="0" err="1"/>
              <a:t>dolut</a:t>
            </a:r>
            <a:r>
              <a:rPr lang="en-US" dirty="0"/>
              <a:t> </a:t>
            </a:r>
            <a:r>
              <a:rPr lang="en-US" dirty="0" err="1"/>
              <a:t>hiciis</a:t>
            </a:r>
            <a:r>
              <a:rPr lang="en-US" dirty="0"/>
              <a:t> </a:t>
            </a:r>
            <a:r>
              <a:rPr lang="en-US" dirty="0" err="1"/>
              <a:t>quidebis</a:t>
            </a:r>
            <a:r>
              <a:rPr lang="en-US" dirty="0"/>
              <a:t> a </a:t>
            </a:r>
            <a:r>
              <a:rPr lang="en-US" dirty="0" err="1"/>
              <a:t>velendae</a:t>
            </a:r>
            <a:r>
              <a:rPr lang="en-US" dirty="0"/>
              <a:t>. </a:t>
            </a:r>
            <a:r>
              <a:rPr lang="en-US" dirty="0" err="1"/>
              <a:t>Temquas</a:t>
            </a:r>
            <a:r>
              <a:rPr lang="en-US" dirty="0"/>
              <a:t> </a:t>
            </a:r>
            <a:r>
              <a:rPr lang="en-US" dirty="0" err="1"/>
              <a:t>itatur</a:t>
            </a:r>
            <a:r>
              <a:rPr lang="en-US" dirty="0"/>
              <a:t>, </a:t>
            </a:r>
            <a:r>
              <a:rPr lang="en-US" dirty="0" err="1"/>
              <a:t>sus</a:t>
            </a:r>
            <a:r>
              <a:rPr lang="en-US" dirty="0"/>
              <a:t> </a:t>
            </a:r>
            <a:r>
              <a:rPr lang="en-US" dirty="0" err="1"/>
              <a:t>eost</a:t>
            </a:r>
            <a:r>
              <a:rPr lang="en-US" dirty="0"/>
              <a:t> </a:t>
            </a:r>
            <a:r>
              <a:rPr lang="en-US" dirty="0" err="1"/>
              <a:t>atquamusa</a:t>
            </a:r>
            <a:r>
              <a:rPr lang="en-US" dirty="0"/>
              <a:t> sum </a:t>
            </a:r>
            <a:r>
              <a:rPr lang="en-US" dirty="0" err="1"/>
              <a:t>quiandae</a:t>
            </a:r>
            <a:r>
              <a:rPr lang="en-US" dirty="0"/>
              <a:t> am, </a:t>
            </a:r>
            <a:r>
              <a:rPr lang="en-US" dirty="0" err="1"/>
              <a:t>eum</a:t>
            </a:r>
            <a:r>
              <a:rPr lang="en-US" dirty="0"/>
              <a:t> </a:t>
            </a:r>
            <a:r>
              <a:rPr lang="en-US" dirty="0" err="1"/>
              <a:t>volupta</a:t>
            </a:r>
            <a:r>
              <a:rPr lang="en-US" dirty="0"/>
              <a:t> </a:t>
            </a:r>
            <a:r>
              <a:rPr lang="en-US" dirty="0" err="1"/>
              <a:t>ecuptatquia</a:t>
            </a:r>
            <a:r>
              <a:rPr lang="en-US" dirty="0"/>
              <a:t> </a:t>
            </a:r>
            <a:r>
              <a:rPr lang="en-US" dirty="0" err="1"/>
              <a:t>quat</a:t>
            </a:r>
            <a:r>
              <a:rPr lang="en-US" dirty="0"/>
              <a:t>. </a:t>
            </a:r>
            <a:r>
              <a:rPr lang="en-US" dirty="0" err="1"/>
              <a:t>Sed</a:t>
            </a:r>
            <a:r>
              <a:rPr lang="en-US" dirty="0"/>
              <a:t> </a:t>
            </a:r>
            <a:r>
              <a:rPr lang="en-US" dirty="0" err="1"/>
              <a:t>eosa</a:t>
            </a:r>
            <a:r>
              <a:rPr lang="en-US" dirty="0"/>
              <a:t> </a:t>
            </a:r>
            <a:r>
              <a:rPr lang="en-US" dirty="0" err="1"/>
              <a:t>dolorum</a:t>
            </a:r>
            <a:r>
              <a:rPr lang="en-US" dirty="0"/>
              <a:t> </a:t>
            </a:r>
            <a:r>
              <a:rPr lang="en-US" dirty="0" err="1"/>
              <a:t>quaeriam</a:t>
            </a:r>
            <a:r>
              <a:rPr lang="en-US" dirty="0"/>
              <a:t>, sin </a:t>
            </a:r>
            <a:r>
              <a:rPr lang="en-US" dirty="0" err="1"/>
              <a:t>nobitat</a:t>
            </a:r>
            <a:r>
              <a:rPr lang="en-US" dirty="0"/>
              <a:t>.”</a:t>
            </a:r>
          </a:p>
          <a:p>
            <a:pPr lvl="0"/>
            <a:endParaRPr lang="en-US" dirty="0"/>
          </a:p>
          <a:p>
            <a:pPr lvl="0"/>
            <a:r>
              <a:rPr lang="en-US" dirty="0" err="1"/>
              <a:t>Eosa</a:t>
            </a:r>
            <a:r>
              <a:rPr lang="en-US" dirty="0"/>
              <a:t> </a:t>
            </a:r>
            <a:r>
              <a:rPr lang="en-US" dirty="0" err="1"/>
              <a:t>Dolorum</a:t>
            </a:r>
            <a:r>
              <a:rPr lang="en-US" dirty="0"/>
              <a:t> (2017)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citure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441170"/>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Light" charset="0"/>
                <a:ea typeface="Nunito Light" charset="0"/>
                <a:cs typeface="Nunito Light" charset="0"/>
              </a:defRPr>
            </a:lvl1pPr>
            <a:lvl2pPr>
              <a:defRPr sz="1800" b="0" i="0">
                <a:solidFill>
                  <a:srgbClr val="706F6F"/>
                </a:solidFill>
                <a:latin typeface="Nunito Light" charset="0"/>
                <a:ea typeface="Nunito Light" charset="0"/>
                <a:cs typeface="Nunito Light" charset="0"/>
              </a:defRPr>
            </a:lvl2pPr>
            <a:lvl3pPr>
              <a:defRPr sz="1800" b="0" i="0">
                <a:solidFill>
                  <a:srgbClr val="706F6F"/>
                </a:solidFill>
                <a:latin typeface="Nunito Light" charset="0"/>
                <a:ea typeface="Nunito Light" charset="0"/>
                <a:cs typeface="Nunito Light" charset="0"/>
              </a:defRPr>
            </a:lvl3pPr>
            <a:lvl4pPr>
              <a:defRPr sz="1800" b="0" i="0">
                <a:solidFill>
                  <a:srgbClr val="706F6F"/>
                </a:solidFill>
                <a:latin typeface="Nunito Light" charset="0"/>
                <a:ea typeface="Nunito Light" charset="0"/>
                <a:cs typeface="Nunito Light" charset="0"/>
              </a:defRPr>
            </a:lvl4pPr>
            <a:lvl5pPr>
              <a:defRPr sz="18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
        <p:nvSpPr>
          <p:cNvPr id="6" name="Picture Placeholder 5"/>
          <p:cNvSpPr>
            <a:spLocks noGrp="1"/>
          </p:cNvSpPr>
          <p:nvPr>
            <p:ph type="pic" sz="quarter" idx="14"/>
          </p:nvPr>
        </p:nvSpPr>
        <p:spPr>
          <a:xfrm>
            <a:off x="6096000" y="0"/>
            <a:ext cx="6096000" cy="6858000"/>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441170"/>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Light" charset="0"/>
                <a:ea typeface="Nunito Light" charset="0"/>
                <a:cs typeface="Nunito Light" charset="0"/>
              </a:defRPr>
            </a:lvl1pPr>
            <a:lvl2pPr>
              <a:defRPr sz="1800" b="0" i="0">
                <a:solidFill>
                  <a:srgbClr val="706F6F"/>
                </a:solidFill>
                <a:latin typeface="Nunito Light" charset="0"/>
                <a:ea typeface="Nunito Light" charset="0"/>
                <a:cs typeface="Nunito Light" charset="0"/>
              </a:defRPr>
            </a:lvl2pPr>
            <a:lvl3pPr>
              <a:defRPr sz="1800" b="0" i="0">
                <a:solidFill>
                  <a:srgbClr val="706F6F"/>
                </a:solidFill>
                <a:latin typeface="Nunito Light" charset="0"/>
                <a:ea typeface="Nunito Light" charset="0"/>
                <a:cs typeface="Nunito Light" charset="0"/>
              </a:defRPr>
            </a:lvl3pPr>
            <a:lvl4pPr>
              <a:defRPr sz="1800" b="0" i="0">
                <a:solidFill>
                  <a:srgbClr val="706F6F"/>
                </a:solidFill>
                <a:latin typeface="Nunito Light" charset="0"/>
                <a:ea typeface="Nunito Light" charset="0"/>
                <a:cs typeface="Nunito Light" charset="0"/>
              </a:defRPr>
            </a:lvl4pPr>
            <a:lvl5pPr>
              <a:defRPr sz="18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
        <p:nvSpPr>
          <p:cNvPr id="14" name="Chart Placeholder 13"/>
          <p:cNvSpPr>
            <a:spLocks noGrp="1"/>
          </p:cNvSpPr>
          <p:nvPr>
            <p:ph type="chart" sz="quarter" idx="14"/>
          </p:nvPr>
        </p:nvSpPr>
        <p:spPr>
          <a:xfrm>
            <a:off x="6096000" y="0"/>
            <a:ext cx="6096000" cy="6996113"/>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a:t>Title </a:t>
            </a:r>
            <a:r>
              <a:rPr lang="en-US" dirty="0"/>
              <a:t>in sentence case</a:t>
            </a:r>
          </a:p>
          <a:p>
            <a:pPr lvl="0"/>
            <a:endParaRPr lang="en-US" dirty="0"/>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Light" charset="0"/>
                <a:ea typeface="Nunito Light" charset="0"/>
                <a:cs typeface="Nunito Light" charset="0"/>
              </a:defRPr>
            </a:lvl1pPr>
            <a:lvl2pPr>
              <a:defRPr sz="1800" b="0" i="0">
                <a:solidFill>
                  <a:srgbClr val="706F6F"/>
                </a:solidFill>
                <a:latin typeface="Nunito Light" charset="0"/>
                <a:ea typeface="Nunito Light" charset="0"/>
                <a:cs typeface="Nunito Light" charset="0"/>
              </a:defRPr>
            </a:lvl2pPr>
            <a:lvl3pPr>
              <a:defRPr sz="1800" b="0" i="0">
                <a:solidFill>
                  <a:srgbClr val="706F6F"/>
                </a:solidFill>
                <a:latin typeface="Nunito Light" charset="0"/>
                <a:ea typeface="Nunito Light" charset="0"/>
                <a:cs typeface="Nunito Light" charset="0"/>
              </a:defRPr>
            </a:lvl3pPr>
            <a:lvl4pPr>
              <a:defRPr sz="1800" b="0" i="0">
                <a:solidFill>
                  <a:srgbClr val="706F6F"/>
                </a:solidFill>
                <a:latin typeface="Nunito Light" charset="0"/>
                <a:ea typeface="Nunito Light" charset="0"/>
                <a:cs typeface="Nunito Light" charset="0"/>
              </a:defRPr>
            </a:lvl4pPr>
            <a:lvl5pPr>
              <a:defRPr sz="18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
        <p:nvSpPr>
          <p:cNvPr id="6" name="Picture Placeholder 5"/>
          <p:cNvSpPr>
            <a:spLocks noGrp="1"/>
          </p:cNvSpPr>
          <p:nvPr>
            <p:ph type="pic" sz="quarter" idx="14"/>
          </p:nvPr>
        </p:nvSpPr>
        <p:spPr>
          <a:xfrm>
            <a:off x="6096000" y="0"/>
            <a:ext cx="6096000" cy="6858000"/>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Light" charset="0"/>
                <a:ea typeface="Nunito Light" charset="0"/>
                <a:cs typeface="Nunito Light" charset="0"/>
              </a:defRPr>
            </a:lvl1pPr>
            <a:lvl2pPr>
              <a:defRPr sz="1800" b="0" i="0">
                <a:solidFill>
                  <a:srgbClr val="706F6F"/>
                </a:solidFill>
                <a:latin typeface="Nunito Light" charset="0"/>
                <a:ea typeface="Nunito Light" charset="0"/>
                <a:cs typeface="Nunito Light" charset="0"/>
              </a:defRPr>
            </a:lvl2pPr>
            <a:lvl3pPr>
              <a:defRPr sz="1800" b="0" i="0">
                <a:solidFill>
                  <a:srgbClr val="706F6F"/>
                </a:solidFill>
                <a:latin typeface="Nunito Light" charset="0"/>
                <a:ea typeface="Nunito Light" charset="0"/>
                <a:cs typeface="Nunito Light" charset="0"/>
              </a:defRPr>
            </a:lvl3pPr>
            <a:lvl4pPr>
              <a:defRPr sz="1800" b="0" i="0">
                <a:solidFill>
                  <a:srgbClr val="706F6F"/>
                </a:solidFill>
                <a:latin typeface="Nunito Light" charset="0"/>
                <a:ea typeface="Nunito Light" charset="0"/>
                <a:cs typeface="Nunito Light" charset="0"/>
              </a:defRPr>
            </a:lvl4pPr>
            <a:lvl5pPr>
              <a:defRPr sz="18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
        <p:nvSpPr>
          <p:cNvPr id="3" name="Chart Placeholder 2"/>
          <p:cNvSpPr>
            <a:spLocks noGrp="1"/>
          </p:cNvSpPr>
          <p:nvPr>
            <p:ph type="chart" sz="quarter" idx="14"/>
          </p:nvPr>
        </p:nvSpPr>
        <p:spPr>
          <a:xfrm>
            <a:off x="6096000" y="0"/>
            <a:ext cx="6096000" cy="6858000"/>
          </a:xfrm>
          <a:prstGeom prst="rect">
            <a:avLst/>
          </a:prstGeo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age_1">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1052229"/>
            <a:ext cx="11606357"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11511279" cy="3409590"/>
          </a:xfrm>
          <a:prstGeom prst="rect">
            <a:avLst/>
          </a:prstGeom>
        </p:spPr>
        <p:txBody>
          <a:bodyPr/>
          <a:lstStyle>
            <a:lvl1pPr marL="0" indent="0">
              <a:buNone/>
              <a:defRPr sz="2200" b="0" i="0">
                <a:solidFill>
                  <a:srgbClr val="706F6F"/>
                </a:solidFill>
                <a:latin typeface="Nunito Light" charset="0"/>
                <a:ea typeface="Nunito Light" charset="0"/>
                <a:cs typeface="Nunito Light" charset="0"/>
              </a:defRPr>
            </a:lvl1pPr>
            <a:lvl2pPr marL="457200" indent="0">
              <a:buNone/>
              <a:defRPr sz="2200" b="0" i="0">
                <a:solidFill>
                  <a:srgbClr val="706F6F"/>
                </a:solidFill>
                <a:latin typeface="Nunito Light" charset="0"/>
                <a:ea typeface="Nunito Light" charset="0"/>
                <a:cs typeface="Nunito Light" charset="0"/>
              </a:defRPr>
            </a:lvl2pPr>
            <a:lvl3pPr marL="914400" indent="0">
              <a:buNone/>
              <a:defRPr sz="2200" b="0" i="0">
                <a:solidFill>
                  <a:srgbClr val="706F6F"/>
                </a:solidFill>
                <a:latin typeface="Nunito Light" charset="0"/>
                <a:ea typeface="Nunito Light" charset="0"/>
                <a:cs typeface="Nunito Light" charset="0"/>
              </a:defRPr>
            </a:lvl3pPr>
            <a:lvl4pPr marL="1371600" indent="0">
              <a:buNone/>
              <a:defRPr sz="2200" b="0" i="0">
                <a:solidFill>
                  <a:srgbClr val="706F6F"/>
                </a:solidFill>
                <a:latin typeface="Nunito Light" charset="0"/>
                <a:ea typeface="Nunito Light" charset="0"/>
                <a:cs typeface="Nunito Light" charset="0"/>
              </a:defRPr>
            </a:lvl4pPr>
            <a:lvl5pPr marL="1828800" indent="0">
              <a:buNone/>
              <a:defRPr sz="22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6" y="1869936"/>
            <a:ext cx="11620211"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_2">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441170"/>
            <a:ext cx="11606356"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11511279" cy="3409590"/>
          </a:xfrm>
          <a:prstGeom prst="rect">
            <a:avLst/>
          </a:prstGeom>
        </p:spPr>
        <p:txBody>
          <a:bodyPr/>
          <a:lstStyle>
            <a:lvl1pPr marL="0" indent="0">
              <a:buNone/>
              <a:defRPr sz="2200" b="0" i="0">
                <a:solidFill>
                  <a:srgbClr val="706F6F"/>
                </a:solidFill>
                <a:latin typeface="Nunito Light" charset="0"/>
                <a:ea typeface="Nunito Light" charset="0"/>
                <a:cs typeface="Nunito Light" charset="0"/>
              </a:defRPr>
            </a:lvl1pPr>
            <a:lvl2pPr marL="457200" indent="0">
              <a:buNone/>
              <a:defRPr sz="2200" b="0" i="0">
                <a:solidFill>
                  <a:srgbClr val="706F6F"/>
                </a:solidFill>
                <a:latin typeface="Nunito Light" charset="0"/>
                <a:ea typeface="Nunito Light" charset="0"/>
                <a:cs typeface="Nunito Light" charset="0"/>
              </a:defRPr>
            </a:lvl2pPr>
            <a:lvl3pPr marL="914400" indent="0">
              <a:buNone/>
              <a:defRPr sz="2200" b="0" i="0">
                <a:solidFill>
                  <a:srgbClr val="706F6F"/>
                </a:solidFill>
                <a:latin typeface="Nunito Light" charset="0"/>
                <a:ea typeface="Nunito Light" charset="0"/>
                <a:cs typeface="Nunito Light" charset="0"/>
              </a:defRPr>
            </a:lvl3pPr>
            <a:lvl4pPr marL="1371600" indent="0">
              <a:buNone/>
              <a:defRPr sz="2200" b="0" i="0">
                <a:solidFill>
                  <a:srgbClr val="706F6F"/>
                </a:solidFill>
                <a:latin typeface="Nunito Light" charset="0"/>
                <a:ea typeface="Nunito Light" charset="0"/>
                <a:cs typeface="Nunito Light" charset="0"/>
              </a:defRPr>
            </a:lvl4pPr>
            <a:lvl5pPr marL="1828800" indent="0">
              <a:buNone/>
              <a:defRPr sz="22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6" y="1869936"/>
            <a:ext cx="11620211"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2">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3">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_2">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a:t>
            </a:r>
            <a:r>
              <a:rPr lang="en-US" dirty="0"/>
              <a:t>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4">
    <p:bg>
      <p:bgPr>
        <a:gradFill>
          <a:gsLst>
            <a:gs pos="0">
              <a:srgbClr val="48B5E4">
                <a:lumMod val="0"/>
                <a:lumOff val="100000"/>
                <a:alpha val="30000"/>
              </a:srgbClr>
            </a:gs>
            <a:gs pos="0">
              <a:srgbClr val="30B08C"/>
            </a:gs>
            <a:gs pos="100000">
              <a:srgbClr val="48B5E4"/>
            </a:gs>
          </a:gsLst>
          <a:lin ang="0" scaled="0"/>
        </a:gra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3"/>
            <a:ext cx="2575149" cy="871687"/>
          </a:xfrm>
          <a:prstGeom prst="rect">
            <a:avLst/>
          </a:prstGeom>
        </p:spPr>
      </p:pic>
      <p:sp>
        <p:nvSpPr>
          <p:cNvPr id="8" name="Text Placeholder 18"/>
          <p:cNvSpPr>
            <a:spLocks noGrp="1"/>
          </p:cNvSpPr>
          <p:nvPr>
            <p:ph type="body" sz="quarter" idx="11" hasCustomPrompt="1"/>
          </p:nvPr>
        </p:nvSpPr>
        <p:spPr>
          <a:xfrm>
            <a:off x="250681" y="1052229"/>
            <a:ext cx="5498811" cy="522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baseline="0">
                <a:solidFill>
                  <a:srgbClr val="223E4C"/>
                </a:solidFill>
                <a:latin typeface="Nunito Sans Black" charset="0"/>
                <a:ea typeface="Nunito Sans Black" charset="0"/>
                <a:cs typeface="Nunito Sans Black" charset="0"/>
              </a:defRPr>
            </a:lvl1pPr>
          </a:lstStyle>
          <a:p>
            <a:pPr lvl="0"/>
            <a:r>
              <a:rPr lang="en-US" dirty="0"/>
              <a:t>Title in sentence case</a:t>
            </a:r>
          </a:p>
          <a:p>
            <a:pPr lvl="0"/>
            <a:endParaRPr lang="en-US" dirty="0"/>
          </a:p>
        </p:txBody>
      </p:sp>
      <p:sp>
        <p:nvSpPr>
          <p:cNvPr id="9" name="Text Placeholder 8"/>
          <p:cNvSpPr>
            <a:spLocks noGrp="1"/>
          </p:cNvSpPr>
          <p:nvPr>
            <p:ph type="body" sz="quarter" idx="12"/>
          </p:nvPr>
        </p:nvSpPr>
        <p:spPr>
          <a:xfrm>
            <a:off x="345759" y="2359385"/>
            <a:ext cx="5389879" cy="3409590"/>
          </a:xfrm>
          <a:prstGeom prst="rect">
            <a:avLst/>
          </a:prstGeom>
        </p:spPr>
        <p:txBody>
          <a:bodyPr/>
          <a:lstStyle>
            <a:lvl1pPr>
              <a:defRPr sz="1800" b="0" i="0">
                <a:solidFill>
                  <a:srgbClr val="706F6F"/>
                </a:solidFill>
                <a:latin typeface="Nunito Light" charset="0"/>
                <a:ea typeface="Nunito Light" charset="0"/>
                <a:cs typeface="Nunito Light" charset="0"/>
              </a:defRPr>
            </a:lvl1pPr>
            <a:lvl2pPr>
              <a:defRPr sz="1800" b="0" i="0">
                <a:solidFill>
                  <a:srgbClr val="706F6F"/>
                </a:solidFill>
                <a:latin typeface="Nunito Light" charset="0"/>
                <a:ea typeface="Nunito Light" charset="0"/>
                <a:cs typeface="Nunito Light" charset="0"/>
              </a:defRPr>
            </a:lvl2pPr>
            <a:lvl3pPr>
              <a:defRPr sz="1800" b="0" i="0">
                <a:solidFill>
                  <a:srgbClr val="706F6F"/>
                </a:solidFill>
                <a:latin typeface="Nunito Light" charset="0"/>
                <a:ea typeface="Nunito Light" charset="0"/>
                <a:cs typeface="Nunito Light" charset="0"/>
              </a:defRPr>
            </a:lvl3pPr>
            <a:lvl4pPr>
              <a:defRPr sz="1800" b="0" i="0">
                <a:solidFill>
                  <a:srgbClr val="706F6F"/>
                </a:solidFill>
                <a:latin typeface="Nunito Light" charset="0"/>
                <a:ea typeface="Nunito Light" charset="0"/>
                <a:cs typeface="Nunito Light" charset="0"/>
              </a:defRPr>
            </a:lvl4pPr>
            <a:lvl5pPr>
              <a:defRPr sz="1800" b="0" i="0">
                <a:solidFill>
                  <a:srgbClr val="706F6F"/>
                </a:solidFill>
                <a:latin typeface="Nunito Light" charset="0"/>
                <a:ea typeface="Nunito Light" charset="0"/>
                <a:cs typeface="Nuni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8"/>
          <p:cNvSpPr>
            <a:spLocks noGrp="1"/>
          </p:cNvSpPr>
          <p:nvPr>
            <p:ph type="body" sz="quarter" idx="13" hasCustomPrompt="1"/>
          </p:nvPr>
        </p:nvSpPr>
        <p:spPr>
          <a:xfrm>
            <a:off x="236827" y="1869936"/>
            <a:ext cx="5498810" cy="407409"/>
          </a:xfrm>
          <a:prstGeom prst="rect">
            <a:avLst/>
          </a:prstGeom>
        </p:spPr>
        <p:txBody>
          <a:bodyPr/>
          <a:lstStyle>
            <a:lvl1pPr marL="0" indent="0" algn="l">
              <a:buNone/>
              <a:tabLst>
                <a:tab pos="1855788" algn="l"/>
              </a:tabLst>
              <a:defRPr sz="2400" b="0" i="0" baseline="0">
                <a:solidFill>
                  <a:srgbClr val="289791"/>
                </a:solidFill>
                <a:latin typeface="Nunito Sans" charset="0"/>
                <a:ea typeface="Nunito Sans" charset="0"/>
                <a:cs typeface="Nunito Sans" charset="0"/>
              </a:defRPr>
            </a:lvl1pPr>
          </a:lstStyle>
          <a:p>
            <a:pPr lvl="0"/>
            <a:r>
              <a:rPr lang="en-US" dirty="0"/>
              <a:t>Subtitle in sentence case</a:t>
            </a:r>
          </a:p>
        </p:txBody>
      </p:sp>
      <p:sp>
        <p:nvSpPr>
          <p:cNvPr id="11" name="Rectangle 10"/>
          <p:cNvSpPr/>
          <p:nvPr userDrawn="1"/>
        </p:nvSpPr>
        <p:spPr>
          <a:xfrm>
            <a:off x="6109854" y="-159328"/>
            <a:ext cx="6484961" cy="7176655"/>
          </a:xfrm>
          <a:prstGeom prst="rect">
            <a:avLst/>
          </a:prstGeom>
          <a:gradFill>
            <a:gsLst>
              <a:gs pos="0">
                <a:srgbClr val="48B5E4">
                  <a:lumMod val="0"/>
                  <a:lumOff val="100000"/>
                  <a:alpha val="30000"/>
                </a:srgbClr>
              </a:gs>
              <a:gs pos="0">
                <a:srgbClr val="30B08C"/>
              </a:gs>
              <a:gs pos="100000">
                <a:srgbClr val="48B5E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_3">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dirty="0"/>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_4">
    <p:bg>
      <p:bgPr>
        <a:solidFill>
          <a:srgbClr val="289791"/>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a:t>
            </a:r>
            <a:r>
              <a:rPr lang="en-US" dirty="0"/>
              <a:t>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_5">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dirty="0"/>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_7">
    <p:bg>
      <p:bgPr>
        <a:solidFill>
          <a:srgbClr val="223E4C"/>
        </a:solidFill>
        <a:effectLst/>
      </p:bgPr>
    </p:bg>
    <p:spTree>
      <p:nvGrpSpPr>
        <p:cNvPr id="1" name=""/>
        <p:cNvGrpSpPr/>
        <p:nvPr/>
      </p:nvGrpSpPr>
      <p:grpSpPr>
        <a:xfrm>
          <a:off x="0" y="0"/>
          <a:ext cx="0" cy="0"/>
          <a:chOff x="0" y="0"/>
          <a:chExt cx="0" cy="0"/>
        </a:xfrm>
      </p:grpSpPr>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a:t>
            </a:r>
            <a:r>
              <a:rPr lang="en-US" dirty="0"/>
              <a:t>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_8">
    <p:bg>
      <p:bgPr>
        <a:solidFill>
          <a:schemeClr val="tx1"/>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2" hasCustomPrompt="1"/>
          </p:nvPr>
        </p:nvSpPr>
        <p:spPr>
          <a:xfrm>
            <a:off x="-70306" y="-29033"/>
            <a:ext cx="12192000" cy="6858000"/>
          </a:xfrm>
          <a:prstGeom prst="rect">
            <a:avLst/>
          </a:prstGeom>
          <a:noFill/>
        </p:spPr>
        <p:txBody>
          <a:bodyPr/>
          <a:lstStyle>
            <a:lvl1pPr marL="0" indent="0">
              <a:buFontTx/>
              <a:buNone/>
              <a:defRPr baseline="0">
                <a:solidFill>
                  <a:schemeClr val="bg1"/>
                </a:solidFill>
              </a:defRPr>
            </a:lvl1pPr>
          </a:lstStyle>
          <a:p>
            <a:r>
              <a:rPr lang="en-US" dirty="0"/>
              <a:t>Place image here at 30% transparency</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2501178"/>
            <a:ext cx="11522074" cy="74843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t>Title </a:t>
            </a:r>
            <a:r>
              <a:rPr lang="en-US" dirty="0"/>
              <a:t>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_9">
    <p:bg>
      <p:bgPr>
        <a:solidFill>
          <a:schemeClr val="tx1"/>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2" hasCustomPrompt="1"/>
          </p:nvPr>
        </p:nvSpPr>
        <p:spPr>
          <a:xfrm>
            <a:off x="-70306" y="-29033"/>
            <a:ext cx="12192000" cy="6858000"/>
          </a:xfrm>
          <a:prstGeom prst="rect">
            <a:avLst/>
          </a:prstGeom>
          <a:noFill/>
        </p:spPr>
        <p:txBody>
          <a:bodyPr/>
          <a:lstStyle>
            <a:lvl1pPr marL="0" indent="0">
              <a:buFontTx/>
              <a:buNone/>
              <a:defRPr baseline="0">
                <a:solidFill>
                  <a:schemeClr val="bg1"/>
                </a:solidFill>
              </a:defRPr>
            </a:lvl1pPr>
          </a:lstStyle>
          <a:p>
            <a:r>
              <a:rPr lang="en-US" dirty="0"/>
              <a:t>Place image here at 30% transparency</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sp>
        <p:nvSpPr>
          <p:cNvPr id="19" name="Text Placeholder 18"/>
          <p:cNvSpPr>
            <a:spLocks noGrp="1"/>
          </p:cNvSpPr>
          <p:nvPr>
            <p:ph type="body" sz="quarter" idx="10" hasCustomPrompt="1"/>
          </p:nvPr>
        </p:nvSpPr>
        <p:spPr>
          <a:xfrm>
            <a:off x="334964" y="1405781"/>
            <a:ext cx="11522074" cy="19941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7000" b="1" i="0" baseline="0">
                <a:solidFill>
                  <a:schemeClr val="bg1"/>
                </a:solidFill>
                <a:latin typeface="Nunito Sans Black" charset="0"/>
                <a:ea typeface="Nunito Sans Black" charset="0"/>
                <a:cs typeface="Nunito Sans Black" charset="0"/>
              </a:defRPr>
            </a:lvl1pPr>
          </a:lstStyle>
          <a:p>
            <a:pPr lvl="0"/>
            <a:r>
              <a:rPr lang="en-US" dirty="0"/>
              <a:t>Title in sentence case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Title in sentence case</a:t>
            </a:r>
          </a:p>
          <a:p>
            <a:pPr lvl="0"/>
            <a:endParaRPr lang="en-US" dirty="0"/>
          </a:p>
        </p:txBody>
      </p:sp>
      <p:sp>
        <p:nvSpPr>
          <p:cNvPr id="22" name="Text Placeholder 18"/>
          <p:cNvSpPr>
            <a:spLocks noGrp="1"/>
          </p:cNvSpPr>
          <p:nvPr>
            <p:ph type="body" sz="quarter" idx="11" hasCustomPrompt="1"/>
          </p:nvPr>
        </p:nvSpPr>
        <p:spPr>
          <a:xfrm>
            <a:off x="334964" y="3677663"/>
            <a:ext cx="11522074" cy="952556"/>
          </a:xfrm>
          <a:prstGeom prst="rect">
            <a:avLst/>
          </a:prstGeom>
        </p:spPr>
        <p:txBody>
          <a:bodyPr/>
          <a:lstStyle>
            <a:lvl1pPr marL="0" indent="0" algn="ctr">
              <a:buNone/>
              <a:defRPr sz="2400" b="1" i="0" baseline="0">
                <a:solidFill>
                  <a:schemeClr val="bg1"/>
                </a:solidFill>
                <a:latin typeface="Nunito Sans" charset="0"/>
                <a:ea typeface="Nunito Sans" charset="0"/>
                <a:cs typeface="Nunito Sans" charset="0"/>
              </a:defRPr>
            </a:lvl1pPr>
          </a:lstStyle>
          <a:p>
            <a:pPr lvl="0"/>
            <a:r>
              <a:rPr lang="en-US" dirty="0"/>
              <a:t>Subtitle in sentence case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Page_1">
    <p:bg>
      <p:bgPr>
        <a:solidFill>
          <a:srgbClr val="289791"/>
        </a:solidFill>
        <a:effectLst/>
      </p:bgPr>
    </p:bg>
    <p:spTree>
      <p:nvGrpSpPr>
        <p:cNvPr id="1" name=""/>
        <p:cNvGrpSpPr/>
        <p:nvPr/>
      </p:nvGrpSpPr>
      <p:grpSpPr>
        <a:xfrm>
          <a:off x="0" y="0"/>
          <a:ext cx="0" cy="0"/>
          <a:chOff x="0" y="0"/>
          <a:chExt cx="0" cy="0"/>
        </a:xfrm>
      </p:grpSpPr>
      <p:sp>
        <p:nvSpPr>
          <p:cNvPr id="8" name="TextBox 7"/>
          <p:cNvSpPr txBox="1"/>
          <p:nvPr userDrawn="1"/>
        </p:nvSpPr>
        <p:spPr>
          <a:xfrm>
            <a:off x="141720" y="250823"/>
            <a:ext cx="1924194" cy="3170099"/>
          </a:xfrm>
          <a:prstGeom prst="rect">
            <a:avLst/>
          </a:prstGeom>
          <a:noFill/>
        </p:spPr>
        <p:txBody>
          <a:bodyPr wrap="square" rtlCol="0">
            <a:spAutoFit/>
          </a:bodyPr>
          <a:lstStyle/>
          <a:p>
            <a:r>
              <a:rPr lang="en-US" sz="20000" b="1" dirty="0">
                <a:solidFill>
                  <a:schemeClr val="bg1"/>
                </a:solidFill>
                <a:latin typeface="Nunito" charset="0"/>
                <a:ea typeface="Nunito" charset="0"/>
                <a:cs typeface="Nunito" charset="0"/>
              </a:rPr>
              <a:t>“</a:t>
            </a:r>
          </a:p>
        </p:txBody>
      </p:sp>
      <p:sp>
        <p:nvSpPr>
          <p:cNvPr id="12" name="TextBox 11"/>
          <p:cNvSpPr txBox="1"/>
          <p:nvPr userDrawn="1"/>
        </p:nvSpPr>
        <p:spPr>
          <a:xfrm>
            <a:off x="5840963" y="-7448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50" y="5681512"/>
            <a:ext cx="2575149" cy="871689"/>
          </a:xfrm>
          <a:prstGeom prst="rect">
            <a:avLst/>
          </a:prstGeom>
        </p:spPr>
      </p:pic>
      <p:sp>
        <p:nvSpPr>
          <p:cNvPr id="7" name="Text Placeholder 6"/>
          <p:cNvSpPr>
            <a:spLocks noGrp="1"/>
          </p:cNvSpPr>
          <p:nvPr>
            <p:ph type="body" sz="quarter" idx="10" hasCustomPrompt="1"/>
          </p:nvPr>
        </p:nvSpPr>
        <p:spPr>
          <a:xfrm>
            <a:off x="320450" y="1832120"/>
            <a:ext cx="11536587" cy="3576493"/>
          </a:xfrm>
          <a:prstGeom prst="rect">
            <a:avLst/>
          </a:prstGeom>
        </p:spPr>
        <p:txBody>
          <a:bodyPr/>
          <a:lstStyle>
            <a:lvl1pPr marL="0" indent="0">
              <a:buFontTx/>
              <a:buNone/>
              <a:defRPr sz="3000" b="1" i="0">
                <a:solidFill>
                  <a:schemeClr val="bg1"/>
                </a:solidFill>
                <a:latin typeface="Nunito" charset="0"/>
                <a:ea typeface="Nunito" charset="0"/>
                <a:cs typeface="Nunit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 </a:t>
            </a:r>
            <a:r>
              <a:rPr lang="en-US" dirty="0" err="1"/>
              <a:t>es</a:t>
            </a:r>
            <a:r>
              <a:rPr lang="en-US" dirty="0"/>
              <a:t> </a:t>
            </a:r>
            <a:r>
              <a:rPr lang="en-US" dirty="0" err="1"/>
              <a:t>mos</a:t>
            </a:r>
            <a:r>
              <a:rPr lang="en-US" dirty="0"/>
              <a:t> sapid </a:t>
            </a:r>
            <a:r>
              <a:rPr lang="en-US" dirty="0" err="1"/>
              <a:t>eum</a:t>
            </a:r>
            <a:r>
              <a:rPr lang="en-US" dirty="0"/>
              <a:t> </a:t>
            </a:r>
            <a:r>
              <a:rPr lang="en-US" dirty="0" err="1"/>
              <a:t>quat</a:t>
            </a:r>
            <a:r>
              <a:rPr lang="en-US" dirty="0"/>
              <a:t> </a:t>
            </a:r>
            <a:r>
              <a:rPr lang="en-US" dirty="0" err="1"/>
              <a:t>iscil</a:t>
            </a:r>
            <a:r>
              <a:rPr lang="en-US" dirty="0"/>
              <a:t> </a:t>
            </a:r>
            <a:r>
              <a:rPr lang="en-US" dirty="0" err="1"/>
              <a:t>inime</a:t>
            </a:r>
            <a:r>
              <a:rPr lang="en-US" dirty="0"/>
              <a:t> </a:t>
            </a:r>
            <a:r>
              <a:rPr lang="en-US" dirty="0" err="1"/>
              <a:t>volupta</a:t>
            </a:r>
            <a:r>
              <a:rPr lang="en-US" dirty="0"/>
              <a:t> </a:t>
            </a:r>
            <a:r>
              <a:rPr lang="en-US" dirty="0" err="1"/>
              <a:t>expliquis</a:t>
            </a:r>
            <a:r>
              <a:rPr lang="en-US" dirty="0"/>
              <a:t> </a:t>
            </a:r>
            <a:r>
              <a:rPr lang="en-US" dirty="0" err="1"/>
              <a:t>audi</a:t>
            </a:r>
            <a:r>
              <a:rPr lang="en-US" dirty="0"/>
              <a:t> nus </a:t>
            </a:r>
            <a:r>
              <a:rPr lang="en-US" dirty="0" err="1"/>
              <a:t>aut</a:t>
            </a:r>
            <a:r>
              <a:rPr lang="en-US" dirty="0"/>
              <a:t> </a:t>
            </a:r>
            <a:r>
              <a:rPr lang="en-US" dirty="0" err="1"/>
              <a:t>optaquam</a:t>
            </a:r>
            <a:r>
              <a:rPr lang="en-US" dirty="0"/>
              <a:t> </a:t>
            </a:r>
            <a:r>
              <a:rPr lang="en-US" dirty="0" err="1"/>
              <a:t>aligent</a:t>
            </a:r>
            <a:r>
              <a:rPr lang="en-US" dirty="0"/>
              <a:t> </a:t>
            </a:r>
            <a:r>
              <a:rPr lang="en-US" dirty="0" err="1"/>
              <a:t>otatemquam</a:t>
            </a:r>
            <a:r>
              <a:rPr lang="en-US" dirty="0"/>
              <a:t> lab </a:t>
            </a:r>
            <a:r>
              <a:rPr lang="en-US" dirty="0" err="1"/>
              <a:t>im</a:t>
            </a:r>
            <a:r>
              <a:rPr lang="en-US" dirty="0"/>
              <a:t> </a:t>
            </a:r>
            <a:r>
              <a:rPr lang="en-US" dirty="0" err="1"/>
              <a:t>autem</a:t>
            </a:r>
            <a:r>
              <a:rPr lang="en-US" dirty="0"/>
              <a:t> </a:t>
            </a:r>
            <a:r>
              <a:rPr lang="en-US" dirty="0" err="1"/>
              <a:t>dolut</a:t>
            </a:r>
            <a:r>
              <a:rPr lang="en-US" dirty="0"/>
              <a:t> </a:t>
            </a:r>
            <a:r>
              <a:rPr lang="en-US" dirty="0" err="1"/>
              <a:t>hiciis</a:t>
            </a:r>
            <a:r>
              <a:rPr lang="en-US" dirty="0"/>
              <a:t> </a:t>
            </a:r>
            <a:r>
              <a:rPr lang="en-US" dirty="0" err="1"/>
              <a:t>quidebis</a:t>
            </a:r>
            <a:r>
              <a:rPr lang="en-US" dirty="0"/>
              <a:t> a </a:t>
            </a:r>
            <a:r>
              <a:rPr lang="en-US" dirty="0" err="1"/>
              <a:t>velendae</a:t>
            </a:r>
            <a:r>
              <a:rPr lang="en-US" dirty="0"/>
              <a:t>. </a:t>
            </a:r>
            <a:r>
              <a:rPr lang="en-US" dirty="0" err="1"/>
              <a:t>Temquas</a:t>
            </a:r>
            <a:r>
              <a:rPr lang="en-US" dirty="0"/>
              <a:t> </a:t>
            </a:r>
            <a:r>
              <a:rPr lang="en-US" dirty="0" err="1"/>
              <a:t>itatur</a:t>
            </a:r>
            <a:r>
              <a:rPr lang="en-US" dirty="0"/>
              <a:t>, </a:t>
            </a:r>
            <a:r>
              <a:rPr lang="en-US" dirty="0" err="1"/>
              <a:t>sus</a:t>
            </a:r>
            <a:r>
              <a:rPr lang="en-US" dirty="0"/>
              <a:t> </a:t>
            </a:r>
            <a:r>
              <a:rPr lang="en-US" dirty="0" err="1"/>
              <a:t>eost</a:t>
            </a:r>
            <a:r>
              <a:rPr lang="en-US" dirty="0"/>
              <a:t> </a:t>
            </a:r>
            <a:r>
              <a:rPr lang="en-US" dirty="0" err="1"/>
              <a:t>atquamusa</a:t>
            </a:r>
            <a:r>
              <a:rPr lang="en-US" dirty="0"/>
              <a:t> sum </a:t>
            </a:r>
            <a:r>
              <a:rPr lang="en-US" dirty="0" err="1"/>
              <a:t>quiandae</a:t>
            </a:r>
            <a:r>
              <a:rPr lang="en-US" dirty="0"/>
              <a:t> am, </a:t>
            </a:r>
            <a:r>
              <a:rPr lang="en-US" dirty="0" err="1"/>
              <a:t>eum</a:t>
            </a:r>
            <a:r>
              <a:rPr lang="en-US" dirty="0"/>
              <a:t> </a:t>
            </a:r>
            <a:r>
              <a:rPr lang="en-US" dirty="0" err="1"/>
              <a:t>volupta</a:t>
            </a:r>
            <a:r>
              <a:rPr lang="en-US" dirty="0"/>
              <a:t> </a:t>
            </a:r>
            <a:r>
              <a:rPr lang="en-US" dirty="0" err="1"/>
              <a:t>ecuptatquia</a:t>
            </a:r>
            <a:r>
              <a:rPr lang="en-US" dirty="0"/>
              <a:t> </a:t>
            </a:r>
            <a:r>
              <a:rPr lang="en-US" dirty="0" err="1"/>
              <a:t>quat</a:t>
            </a:r>
            <a:r>
              <a:rPr lang="en-US" dirty="0"/>
              <a:t>. </a:t>
            </a:r>
            <a:r>
              <a:rPr lang="en-US" dirty="0" err="1"/>
              <a:t>Sed</a:t>
            </a:r>
            <a:r>
              <a:rPr lang="en-US" dirty="0"/>
              <a:t> </a:t>
            </a:r>
            <a:r>
              <a:rPr lang="en-US" dirty="0" err="1"/>
              <a:t>eosa</a:t>
            </a:r>
            <a:r>
              <a:rPr lang="en-US" dirty="0"/>
              <a:t> </a:t>
            </a:r>
            <a:r>
              <a:rPr lang="en-US" dirty="0" err="1"/>
              <a:t>dolorum</a:t>
            </a:r>
            <a:r>
              <a:rPr lang="en-US" dirty="0"/>
              <a:t> </a:t>
            </a:r>
            <a:r>
              <a:rPr lang="en-US" dirty="0" err="1"/>
              <a:t>quaeriam</a:t>
            </a:r>
            <a:r>
              <a:rPr lang="en-US" dirty="0"/>
              <a:t>, sin </a:t>
            </a:r>
            <a:r>
              <a:rPr lang="en-US" dirty="0" err="1"/>
              <a:t>nobitat</a:t>
            </a:r>
            <a:r>
              <a:rPr lang="en-US" dirty="0"/>
              <a:t>.”</a:t>
            </a:r>
          </a:p>
          <a:p>
            <a:pPr lvl="0"/>
            <a:endParaRPr lang="en-US" dirty="0"/>
          </a:p>
          <a:p>
            <a:pPr lvl="0"/>
            <a:r>
              <a:rPr lang="en-US" dirty="0" err="1"/>
              <a:t>Eosa</a:t>
            </a:r>
            <a:r>
              <a:rPr lang="en-US" dirty="0"/>
              <a:t> </a:t>
            </a:r>
            <a:r>
              <a:rPr lang="en-US" dirty="0" err="1"/>
              <a:t>Dolorum</a:t>
            </a:r>
            <a:r>
              <a:rPr lang="en-US" dirty="0"/>
              <a:t> (2017)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443941"/>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4" r:id="rId3"/>
    <p:sldLayoutId id="2147483665" r:id="rId4"/>
    <p:sldLayoutId id="2147483666" r:id="rId5"/>
    <p:sldLayoutId id="2147483667" r:id="rId6"/>
    <p:sldLayoutId id="2147483671" r:id="rId7"/>
    <p:sldLayoutId id="2147483670" r:id="rId8"/>
    <p:sldLayoutId id="2147483656" r:id="rId9"/>
    <p:sldLayoutId id="2147483662" r:id="rId10"/>
    <p:sldLayoutId id="2147483659" r:id="rId11"/>
    <p:sldLayoutId id="2147483658" r:id="rId12"/>
    <p:sldLayoutId id="2147483660" r:id="rId13"/>
    <p:sldLayoutId id="2147483661" r:id="rId14"/>
    <p:sldLayoutId id="2147483668" r:id="rId15"/>
    <p:sldLayoutId id="2147483669" r:id="rId16"/>
    <p:sldLayoutId id="2147483672" r:id="rId17"/>
    <p:sldLayoutId id="2147483673" r:id="rId18"/>
    <p:sldLayoutId id="2147483674" r:id="rId19"/>
    <p:sldLayoutId id="2147483675" r:id="rId20"/>
    <p:sldLayoutId id="214748367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orient="horz" pos="459" userDrawn="1">
          <p15:clr>
            <a:srgbClr val="F26B43"/>
          </p15:clr>
        </p15:guide>
        <p15:guide id="3" orient="horz" pos="686" userDrawn="1">
          <p15:clr>
            <a:srgbClr val="F26B43"/>
          </p15:clr>
        </p15:guide>
        <p15:guide id="4" orient="horz" pos="913" userDrawn="1">
          <p15:clr>
            <a:srgbClr val="F26B43"/>
          </p15:clr>
        </p15:guide>
        <p15:guide id="5" orient="horz" pos="1139" userDrawn="1">
          <p15:clr>
            <a:srgbClr val="F26B43"/>
          </p15:clr>
        </p15:guide>
        <p15:guide id="6" orient="horz" pos="1366" userDrawn="1">
          <p15:clr>
            <a:srgbClr val="F26B43"/>
          </p15:clr>
        </p15:guide>
        <p15:guide id="7" orient="horz" pos="1593" userDrawn="1">
          <p15:clr>
            <a:srgbClr val="F26B43"/>
          </p15:clr>
        </p15:guide>
        <p15:guide id="8" orient="horz" pos="1820" userDrawn="1">
          <p15:clr>
            <a:srgbClr val="F26B43"/>
          </p15:clr>
        </p15:guide>
        <p15:guide id="9" orient="horz" pos="2047" userDrawn="1">
          <p15:clr>
            <a:srgbClr val="F26B43"/>
          </p15:clr>
        </p15:guide>
        <p15:guide id="10" orient="horz" pos="2273" userDrawn="1">
          <p15:clr>
            <a:srgbClr val="F26B43"/>
          </p15:clr>
        </p15:guide>
        <p15:guide id="11" orient="horz" pos="2500" userDrawn="1">
          <p15:clr>
            <a:srgbClr val="F26B43"/>
          </p15:clr>
        </p15:guide>
        <p15:guide id="12" orient="horz" pos="2727" userDrawn="1">
          <p15:clr>
            <a:srgbClr val="F26B43"/>
          </p15:clr>
        </p15:guide>
        <p15:guide id="13" orient="horz" pos="2954" userDrawn="1">
          <p15:clr>
            <a:srgbClr val="F26B43"/>
          </p15:clr>
        </p15:guide>
        <p15:guide id="14" orient="horz" pos="3181" userDrawn="1">
          <p15:clr>
            <a:srgbClr val="F26B43"/>
          </p15:clr>
        </p15:guide>
        <p15:guide id="15" orient="horz" pos="3407" userDrawn="1">
          <p15:clr>
            <a:srgbClr val="F26B43"/>
          </p15:clr>
        </p15:guide>
        <p15:guide id="16" orient="horz" pos="3634" userDrawn="1">
          <p15:clr>
            <a:srgbClr val="F26B43"/>
          </p15:clr>
        </p15:guide>
        <p15:guide id="17" orient="horz" pos="3861" userDrawn="1">
          <p15:clr>
            <a:srgbClr val="F26B43"/>
          </p15:clr>
        </p15:guide>
        <p15:guide id="18" orient="horz" pos="4088" userDrawn="1">
          <p15:clr>
            <a:srgbClr val="F26B43"/>
          </p15:clr>
        </p15:guide>
        <p15:guide id="19" orient="horz" pos="4320" userDrawn="1">
          <p15:clr>
            <a:srgbClr val="F26B43"/>
          </p15:clr>
        </p15:guide>
        <p15:guide id="20" orient="horz" pos="5" userDrawn="1">
          <p15:clr>
            <a:srgbClr val="F26B43"/>
          </p15:clr>
        </p15:guide>
        <p15:guide id="21" userDrawn="1">
          <p15:clr>
            <a:srgbClr val="F26B43"/>
          </p15:clr>
        </p15:guide>
        <p15:guide id="22" pos="211" userDrawn="1">
          <p15:clr>
            <a:srgbClr val="F26B43"/>
          </p15:clr>
        </p15:guide>
        <p15:guide id="23" pos="438" userDrawn="1">
          <p15:clr>
            <a:srgbClr val="F26B43"/>
          </p15:clr>
        </p15:guide>
        <p15:guide id="24" pos="665" userDrawn="1">
          <p15:clr>
            <a:srgbClr val="F26B43"/>
          </p15:clr>
        </p15:guide>
        <p15:guide id="25" pos="892" userDrawn="1">
          <p15:clr>
            <a:srgbClr val="F26B43"/>
          </p15:clr>
        </p15:guide>
        <p15:guide id="26" pos="1118" userDrawn="1">
          <p15:clr>
            <a:srgbClr val="F26B43"/>
          </p15:clr>
        </p15:guide>
        <p15:guide id="27" pos="1345" userDrawn="1">
          <p15:clr>
            <a:srgbClr val="F26B43"/>
          </p15:clr>
        </p15:guide>
        <p15:guide id="28" pos="1572" userDrawn="1">
          <p15:clr>
            <a:srgbClr val="F26B43"/>
          </p15:clr>
        </p15:guide>
        <p15:guide id="29" pos="1799" userDrawn="1">
          <p15:clr>
            <a:srgbClr val="F26B43"/>
          </p15:clr>
        </p15:guide>
        <p15:guide id="30" pos="2026" userDrawn="1">
          <p15:clr>
            <a:srgbClr val="F26B43"/>
          </p15:clr>
        </p15:guide>
        <p15:guide id="31" pos="2252" userDrawn="1">
          <p15:clr>
            <a:srgbClr val="F26B43"/>
          </p15:clr>
        </p15:guide>
        <p15:guide id="32" pos="2479" userDrawn="1">
          <p15:clr>
            <a:srgbClr val="F26B43"/>
          </p15:clr>
        </p15:guide>
        <p15:guide id="33" pos="2706" userDrawn="1">
          <p15:clr>
            <a:srgbClr val="F26B43"/>
          </p15:clr>
        </p15:guide>
        <p15:guide id="34" pos="2933" userDrawn="1">
          <p15:clr>
            <a:srgbClr val="F26B43"/>
          </p15:clr>
        </p15:guide>
        <p15:guide id="35" pos="3160" userDrawn="1">
          <p15:clr>
            <a:srgbClr val="F26B43"/>
          </p15:clr>
        </p15:guide>
        <p15:guide id="36" pos="3386" userDrawn="1">
          <p15:clr>
            <a:srgbClr val="F26B43"/>
          </p15:clr>
        </p15:guide>
        <p15:guide id="37" pos="3613" userDrawn="1">
          <p15:clr>
            <a:srgbClr val="F26B43"/>
          </p15:clr>
        </p15:guide>
        <p15:guide id="38" pos="3840" userDrawn="1">
          <p15:clr>
            <a:srgbClr val="F26B43"/>
          </p15:clr>
        </p15:guide>
        <p15:guide id="39" pos="4067" userDrawn="1">
          <p15:clr>
            <a:srgbClr val="F26B43"/>
          </p15:clr>
        </p15:guide>
        <p15:guide id="40" pos="4294" userDrawn="1">
          <p15:clr>
            <a:srgbClr val="F26B43"/>
          </p15:clr>
        </p15:guide>
        <p15:guide id="41" pos="4520" userDrawn="1">
          <p15:clr>
            <a:srgbClr val="F26B43"/>
          </p15:clr>
        </p15:guide>
        <p15:guide id="42" pos="4747" userDrawn="1">
          <p15:clr>
            <a:srgbClr val="F26B43"/>
          </p15:clr>
        </p15:guide>
        <p15:guide id="43" pos="4974" userDrawn="1">
          <p15:clr>
            <a:srgbClr val="F26B43"/>
          </p15:clr>
        </p15:guide>
        <p15:guide id="44" pos="5201" userDrawn="1">
          <p15:clr>
            <a:srgbClr val="F26B43"/>
          </p15:clr>
        </p15:guide>
        <p15:guide id="45" pos="5428" userDrawn="1">
          <p15:clr>
            <a:srgbClr val="F26B43"/>
          </p15:clr>
        </p15:guide>
        <p15:guide id="46" pos="5654" userDrawn="1">
          <p15:clr>
            <a:srgbClr val="F26B43"/>
          </p15:clr>
        </p15:guide>
        <p15:guide id="47" pos="5881" userDrawn="1">
          <p15:clr>
            <a:srgbClr val="F26B43"/>
          </p15:clr>
        </p15:guide>
        <p15:guide id="48" pos="6108" userDrawn="1">
          <p15:clr>
            <a:srgbClr val="F26B43"/>
          </p15:clr>
        </p15:guide>
        <p15:guide id="49" pos="6335" userDrawn="1">
          <p15:clr>
            <a:srgbClr val="F26B43"/>
          </p15:clr>
        </p15:guide>
        <p15:guide id="50" pos="6562" userDrawn="1">
          <p15:clr>
            <a:srgbClr val="F26B43"/>
          </p15:clr>
        </p15:guide>
        <p15:guide id="51" pos="6788" userDrawn="1">
          <p15:clr>
            <a:srgbClr val="F26B43"/>
          </p15:clr>
        </p15:guide>
        <p15:guide id="52" pos="7015" userDrawn="1">
          <p15:clr>
            <a:srgbClr val="F26B43"/>
          </p15:clr>
        </p15:guide>
        <p15:guide id="53" pos="7242" userDrawn="1">
          <p15:clr>
            <a:srgbClr val="F26B43"/>
          </p15:clr>
        </p15:guide>
        <p15:guide id="54" pos="7469" userDrawn="1">
          <p15:clr>
            <a:srgbClr val="F26B43"/>
          </p15:clr>
        </p15:guide>
        <p15:guide id="55" pos="7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pandemic-financing.org/report/foreword/" TargetMode="External"/><Relationship Id="rId3" Type="http://schemas.openxmlformats.org/officeDocument/2006/relationships/hyperlink" Target="https://www.who.int/publications-detail-redirect/9789240017832" TargetMode="External"/><Relationship Id="rId7" Type="http://schemas.openxmlformats.org/officeDocument/2006/relationships/hyperlink" Target="https://apps.who.int/gpmb/annual_report.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theindependentpanel.org/mainreport/" TargetMode="External"/><Relationship Id="rId11" Type="http://schemas.openxmlformats.org/officeDocument/2006/relationships/hyperlink" Target="https://www.uhc2030.org/blog-news-events/uhc2030-news/time-to-get-our-act-together-on-health-emergencies-and-uhc-555361/" TargetMode="External"/><Relationship Id="rId5" Type="http://schemas.openxmlformats.org/officeDocument/2006/relationships/hyperlink" Target="https://www.google.com/search?q=oecd+primary+health+care&amp;oq=oecd+primary+health+care&amp;aqs=chrome..69i57j46i512j69i65.7951j0j7&amp;sourceid=chrome&amp;ie=UTF-8#:~:text=Realising%20the%20Potential,realising-the-potential-..." TargetMode="External"/><Relationship Id="rId10" Type="http://schemas.openxmlformats.org/officeDocument/2006/relationships/hyperlink" Target="https://www.uhc2030.org/what-we-do/voices/accountability/state-of-uhc-commitment/#:~:text=State%20of%20commitment%20to%20universal%20health%20coverage%20around%20the%20world&amp;text=The%20State%20of%20UHC%20Commitment,accountable%20for%20their%20UHC%20commitments." TargetMode="External"/><Relationship Id="rId4" Type="http://schemas.openxmlformats.org/officeDocument/2006/relationships/hyperlink" Target="https://openknowledge.worldbank.org/handle/10986/35842?cid=hnp_tt_health_en_ext" TargetMode="External"/><Relationship Id="rId9" Type="http://schemas.openxmlformats.org/officeDocument/2006/relationships/hyperlink" Target="https://www.g7uk.org/wp-content/uploads/2021/06/Summary-of-Carbis-Bay-G7-Summit-Communique-PDF-248KB-2-Page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UHC2030 Steering Committee</a:t>
            </a:r>
          </a:p>
          <a:p>
            <a:endParaRPr lang="en-US" dirty="0"/>
          </a:p>
        </p:txBody>
      </p:sp>
      <p:sp>
        <p:nvSpPr>
          <p:cNvPr id="3" name="Text Placeholder 2"/>
          <p:cNvSpPr>
            <a:spLocks noGrp="1"/>
          </p:cNvSpPr>
          <p:nvPr>
            <p:ph type="body" sz="quarter" idx="11"/>
          </p:nvPr>
        </p:nvSpPr>
        <p:spPr/>
        <p:txBody>
          <a:bodyPr/>
          <a:lstStyle/>
          <a:p>
            <a:r>
              <a:rPr lang="en-US" dirty="0"/>
              <a:t>14-15 September 2021</a:t>
            </a:r>
          </a:p>
          <a:p>
            <a:r>
              <a:rPr lang="en-US" dirty="0"/>
              <a:t>DAY 1</a:t>
            </a:r>
          </a:p>
        </p:txBody>
      </p:sp>
    </p:spTree>
    <p:extLst>
      <p:ext uri="{BB962C8B-B14F-4D97-AF65-F5344CB8AC3E}">
        <p14:creationId xmlns:p14="http://schemas.microsoft.com/office/powerpoint/2010/main" val="116241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608081"/>
          </a:xfrm>
        </p:spPr>
        <p:txBody>
          <a:bodyPr/>
          <a:lstStyle/>
          <a:p>
            <a:r>
              <a:rPr lang="en-US" dirty="0"/>
              <a:t>Policy objectives: Equity and Resilience</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50681" y="1022583"/>
            <a:ext cx="11606356" cy="4434321"/>
          </a:xfrm>
        </p:spPr>
        <p:txBody>
          <a:bodyPr/>
          <a:lstStyle/>
          <a:p>
            <a:pPr lvl="0"/>
            <a:r>
              <a:rPr lang="en-US" sz="1800" i="1" dirty="0">
                <a:solidFill>
                  <a:srgbClr val="289791"/>
                </a:solidFill>
              </a:rPr>
              <a:t>Equity and resilience are cross-cutting policy objectives entwined in UHC and health security goals, and must be explicit throughout efforts to strengthen health systems. Resilience and equity are interdependent. </a:t>
            </a:r>
            <a:endParaRPr lang="en-US" sz="1000" dirty="0">
              <a:solidFill>
                <a:srgbClr val="289791"/>
              </a:solidFill>
            </a:endParaRPr>
          </a:p>
          <a:p>
            <a:pPr lvl="0"/>
            <a:r>
              <a:rPr lang="en-US" sz="1800" dirty="0">
                <a:solidFill>
                  <a:srgbClr val="289791"/>
                </a:solidFill>
              </a:rPr>
              <a:t>Equity</a:t>
            </a:r>
          </a:p>
          <a:p>
            <a:pPr marL="342900" lvl="0" indent="-342900">
              <a:buFont typeface="Arial" panose="020B0604020202020204" pitchFamily="34" charset="0"/>
              <a:buChar char="•"/>
            </a:pPr>
            <a:r>
              <a:rPr lang="en-US" sz="1800" dirty="0"/>
              <a:t>Since UHC is fundamentally about leaving no one behind, </a:t>
            </a:r>
            <a:r>
              <a:rPr lang="en-US" sz="1800" b="1" dirty="0"/>
              <a:t>equity must be a core principle in strengthening health systems</a:t>
            </a:r>
            <a:r>
              <a:rPr lang="en-US" sz="1800" dirty="0"/>
              <a:t> </a:t>
            </a:r>
            <a:r>
              <a:rPr lang="en-US" sz="1800" dirty="0">
                <a:sym typeface="Wingdings" panose="05000000000000000000" pitchFamily="2" charset="2"/>
              </a:rPr>
              <a:t>---&gt;</a:t>
            </a:r>
            <a:r>
              <a:rPr lang="en-US" sz="1800" dirty="0"/>
              <a:t> understand systemic reasons why people face barriers to quality and affordable health care, and incorporate targeted policy interventions to address those barriers.</a:t>
            </a:r>
          </a:p>
          <a:p>
            <a:pPr marL="342900" lvl="0" indent="-342900">
              <a:buFont typeface="Arial" panose="020B0604020202020204" pitchFamily="34" charset="0"/>
              <a:buChar char="•"/>
            </a:pPr>
            <a:r>
              <a:rPr lang="en-US" sz="1800" b="1" dirty="0"/>
              <a:t>Fostering healthy lives and societies for everyone requires action within and beyond the health sector</a:t>
            </a:r>
            <a:r>
              <a:rPr lang="en-US" sz="1800" dirty="0"/>
              <a:t>. </a:t>
            </a:r>
            <a:r>
              <a:rPr lang="en-US" sz="1800" b="1" dirty="0"/>
              <a:t>A</a:t>
            </a:r>
            <a:r>
              <a:rPr lang="en-US" sz="1800" dirty="0"/>
              <a:t> </a:t>
            </a:r>
            <a:r>
              <a:rPr lang="en-US" sz="1800" b="1" dirty="0"/>
              <a:t>PHC approach promotes equity </a:t>
            </a:r>
            <a:r>
              <a:rPr lang="en-US" sz="1800" dirty="0"/>
              <a:t>---&gt; multisectoral action, empowered people and communities, disaggregated health data, gender equity, solidarity-based mechanisms.</a:t>
            </a:r>
          </a:p>
          <a:p>
            <a:r>
              <a:rPr lang="en-US" sz="1800" dirty="0">
                <a:solidFill>
                  <a:srgbClr val="289791"/>
                </a:solidFill>
              </a:rPr>
              <a:t>Resilience</a:t>
            </a:r>
            <a:endParaRPr lang="en-US" sz="1800" dirty="0"/>
          </a:p>
          <a:p>
            <a:pPr marL="342900" lvl="0" indent="-342900">
              <a:buFont typeface="Arial" panose="020B0604020202020204" pitchFamily="34" charset="0"/>
              <a:buChar char="•"/>
            </a:pPr>
            <a:r>
              <a:rPr lang="en-US" sz="1800" b="1" dirty="0"/>
              <a:t>Sustainable health services and systems should be prepared for and withstand future threats</a:t>
            </a:r>
            <a:r>
              <a:rPr lang="en-US" sz="1800" dirty="0"/>
              <a:t> ---&gt; focus on resilience in efforts to strengthen health systems. This can also contribute to economic and social resilience of communities.</a:t>
            </a:r>
          </a:p>
          <a:p>
            <a:pPr marL="342900" lvl="0" indent="-342900">
              <a:buFont typeface="Arial" panose="020B0604020202020204" pitchFamily="34" charset="0"/>
              <a:buChar char="•"/>
            </a:pPr>
            <a:r>
              <a:rPr lang="en-US" sz="1800" b="1" dirty="0"/>
              <a:t>By investing in the foundations of health systems, leaders can end the costly “panic then neglect” cycle </a:t>
            </a:r>
            <a:r>
              <a:rPr lang="en-US" sz="1800" dirty="0"/>
              <a:t>---&gt; support ‘common goods for health’, ensure resilience is at the heart of UHC and health security linkages.</a:t>
            </a:r>
          </a:p>
          <a:p>
            <a:pPr marL="342900" lvl="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19648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608081"/>
          </a:xfrm>
        </p:spPr>
        <p:txBody>
          <a:bodyPr/>
          <a:lstStyle/>
          <a:p>
            <a:r>
              <a:rPr lang="en-US" dirty="0"/>
              <a:t>Systems shifts: Investment and Integration</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50681" y="1003921"/>
            <a:ext cx="11606356" cy="4434321"/>
          </a:xfrm>
        </p:spPr>
        <p:txBody>
          <a:bodyPr/>
          <a:lstStyle/>
          <a:p>
            <a:pPr lvl="0"/>
            <a:r>
              <a:rPr lang="en-US" sz="1800" i="1" dirty="0">
                <a:solidFill>
                  <a:srgbClr val="289791"/>
                </a:solidFill>
              </a:rPr>
              <a:t>Accelerating progress on UHC and health security requires ‘systems shifts’ in investment and integration ---&gt; more and better-aligned resources for health systems, based on a PHC approach that brings together efforts to strengthen health service delivery, essential public health functions, and emergency risk management. </a:t>
            </a:r>
            <a:endParaRPr lang="en-US" sz="1000" dirty="0">
              <a:solidFill>
                <a:srgbClr val="289791"/>
              </a:solidFill>
            </a:endParaRPr>
          </a:p>
          <a:p>
            <a:r>
              <a:rPr lang="en-US" sz="1800" dirty="0">
                <a:solidFill>
                  <a:srgbClr val="289791"/>
                </a:solidFill>
              </a:rPr>
              <a:t>Investment</a:t>
            </a:r>
          </a:p>
          <a:p>
            <a:pPr marL="342900" lvl="0" indent="-342900">
              <a:buFont typeface="Arial" panose="020B0604020202020204" pitchFamily="34" charset="0"/>
              <a:buChar char="•"/>
            </a:pPr>
            <a:r>
              <a:rPr lang="en-US" sz="1800" dirty="0"/>
              <a:t>To accelerate progress toward UHC and health security, there is an </a:t>
            </a:r>
            <a:r>
              <a:rPr lang="en-US" sz="1800" b="1" dirty="0"/>
              <a:t>urgent need to invest in health systems</a:t>
            </a:r>
            <a:r>
              <a:rPr lang="en-US" sz="1800" dirty="0"/>
              <a:t>. </a:t>
            </a:r>
            <a:r>
              <a:rPr lang="en-US" sz="1800" b="1" dirty="0"/>
              <a:t>Governments have the primary responsibility </a:t>
            </a:r>
            <a:r>
              <a:rPr lang="en-US" sz="1800" dirty="0"/>
              <a:t>to scale up public financing to build the foundations of health systems. </a:t>
            </a:r>
          </a:p>
          <a:p>
            <a:pPr marL="342900" lvl="0" indent="-342900">
              <a:buFont typeface="Arial" panose="020B0604020202020204" pitchFamily="34" charset="0"/>
              <a:buChar char="•"/>
            </a:pPr>
            <a:r>
              <a:rPr lang="en-US" sz="1800" dirty="0"/>
              <a:t>Parliamentarians, communities, and civil society have important roles to </a:t>
            </a:r>
            <a:r>
              <a:rPr lang="en-US" sz="1800" b="1" dirty="0"/>
              <a:t>ensure accountability and transparency of government spending, support decision-making, and provide global common goods through international aid. </a:t>
            </a:r>
          </a:p>
          <a:p>
            <a:r>
              <a:rPr lang="en-US" sz="1800" dirty="0">
                <a:solidFill>
                  <a:srgbClr val="289791"/>
                </a:solidFill>
              </a:rPr>
              <a:t>Integration</a:t>
            </a:r>
            <a:endParaRPr lang="en-US" sz="1800" dirty="0"/>
          </a:p>
          <a:p>
            <a:pPr marL="342900" lvl="0" indent="-342900">
              <a:buFont typeface="Arial" panose="020B0604020202020204" pitchFamily="34" charset="0"/>
              <a:buChar char="•"/>
            </a:pPr>
            <a:r>
              <a:rPr lang="en-US" sz="1800" b="1" dirty="0"/>
              <a:t>All health actors should consider how they contribute sustainably to an overall system</a:t>
            </a:r>
            <a:r>
              <a:rPr lang="en-US" sz="1800" dirty="0"/>
              <a:t>, coordinating health policies and investments based on a PHC approach to equip health systems for UHC and health security. </a:t>
            </a:r>
          </a:p>
          <a:p>
            <a:pPr marL="342900" lvl="0" indent="-342900">
              <a:buFont typeface="Arial" panose="020B0604020202020204" pitchFamily="34" charset="0"/>
              <a:buChar char="•"/>
            </a:pPr>
            <a:r>
              <a:rPr lang="en-US" sz="1800" b="1" dirty="0"/>
              <a:t>Health systems should be strengthened in an integrated way that requires that health stakeholders to ‘move together,’</a:t>
            </a:r>
            <a:r>
              <a:rPr lang="en-US" sz="1800" dirty="0"/>
              <a:t> including designing support and funding to ensure preparedness investments align with the wider health system, and health systems strengthening takes preparedness into account. In countries receiving international aid, external funders have an important role in promoting integration with an overall health systems approach. </a:t>
            </a:r>
          </a:p>
          <a:p>
            <a:pPr marL="342900" lvl="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892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608081"/>
          </a:xfrm>
        </p:spPr>
        <p:txBody>
          <a:bodyPr/>
          <a:lstStyle/>
          <a:p>
            <a:r>
              <a:rPr lang="en-US" dirty="0"/>
              <a:t>Focus on gender</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50681" y="882905"/>
            <a:ext cx="11606356" cy="4434321"/>
          </a:xfrm>
        </p:spPr>
        <p:txBody>
          <a:bodyPr/>
          <a:lstStyle/>
          <a:p>
            <a:r>
              <a:rPr lang="en-US" sz="1800" i="1" dirty="0">
                <a:solidFill>
                  <a:srgbClr val="289791"/>
                </a:solidFill>
              </a:rPr>
              <a:t>Ignoring the gender aspects of outbreaks and pandemics hinders prevention and response management by obscuring critical risk factors and trends.</a:t>
            </a:r>
          </a:p>
          <a:p>
            <a:r>
              <a:rPr lang="en-US" sz="1800" dirty="0">
                <a:solidFill>
                  <a:srgbClr val="289791"/>
                </a:solidFill>
              </a:rPr>
              <a:t>Unequal impacts of pandemic</a:t>
            </a:r>
          </a:p>
          <a:p>
            <a:pPr marL="285750" indent="-285750">
              <a:buFont typeface="Arial" panose="020B0604020202020204" pitchFamily="34" charset="0"/>
              <a:buChar char="•"/>
            </a:pPr>
            <a:r>
              <a:rPr lang="en-US" sz="1800" dirty="0"/>
              <a:t>At home: women and girls face disproportionate care burden, increased domestic violence risks, economic vulnerability</a:t>
            </a:r>
          </a:p>
          <a:p>
            <a:pPr marL="285750" indent="-285750">
              <a:buFont typeface="Arial" panose="020B0604020202020204" pitchFamily="34" charset="0"/>
              <a:buChar char="•"/>
            </a:pPr>
            <a:r>
              <a:rPr lang="en-US" sz="1800" dirty="0"/>
              <a:t>In the health workforce: women hold 70% of health jobs globally including 90% of nurses</a:t>
            </a:r>
          </a:p>
          <a:p>
            <a:pPr marL="285750" indent="-285750">
              <a:buFont typeface="Arial" panose="020B0604020202020204" pitchFamily="34" charset="0"/>
              <a:buChar char="•"/>
            </a:pPr>
            <a:r>
              <a:rPr lang="en-US" sz="1800" dirty="0"/>
              <a:t>Some pandemic response measures worsened marginalization of non-binary genders</a:t>
            </a:r>
          </a:p>
          <a:p>
            <a:r>
              <a:rPr lang="en-US" sz="1800" dirty="0">
                <a:solidFill>
                  <a:srgbClr val="289791"/>
                </a:solidFill>
              </a:rPr>
              <a:t>Neglect of women’s talent and expertise in decision-making</a:t>
            </a:r>
          </a:p>
          <a:p>
            <a:pPr marL="342900" lvl="0" indent="-342900">
              <a:buFont typeface="Arial" panose="020B0604020202020204" pitchFamily="34" charset="0"/>
              <a:buChar char="•"/>
            </a:pPr>
            <a:r>
              <a:rPr lang="en-US" sz="1800" dirty="0"/>
              <a:t>Women hold only 25% of leadership roles in health; 85% of national COVID-19 decision making groups have majority male membership. </a:t>
            </a:r>
          </a:p>
          <a:p>
            <a:pPr marL="342900" lvl="0" indent="-342900">
              <a:buFont typeface="Arial" panose="020B0604020202020204" pitchFamily="34" charset="0"/>
              <a:buChar char="•"/>
            </a:pPr>
            <a:r>
              <a:rPr lang="en-US" sz="1800" dirty="0"/>
              <a:t>Diverse leadership groups make better, more informed decisions ---&gt; include equal numbers of women in leadership (and women from diverse social groups and geographies) for effectiveness and saving lives</a:t>
            </a:r>
          </a:p>
          <a:p>
            <a:r>
              <a:rPr lang="en-US" sz="1800" dirty="0">
                <a:solidFill>
                  <a:srgbClr val="289791"/>
                </a:solidFill>
              </a:rPr>
              <a:t>Lack of disaggregated data to back policy-making</a:t>
            </a:r>
          </a:p>
          <a:p>
            <a:pPr marL="285750" indent="-285750">
              <a:buFont typeface="Arial" panose="020B0604020202020204" pitchFamily="34" charset="0"/>
              <a:buChar char="•"/>
            </a:pPr>
            <a:r>
              <a:rPr lang="en-US" sz="1800" dirty="0"/>
              <a:t>Ensure data, research &amp; evidence available on gender differences and the impact of gender inequality. Policy measures must be based on an understanding of the different needs and vulnerabilities of different genders.</a:t>
            </a:r>
            <a:endParaRPr lang="en-US" sz="1400" dirty="0"/>
          </a:p>
        </p:txBody>
      </p:sp>
    </p:spTree>
    <p:extLst>
      <p:ext uri="{BB962C8B-B14F-4D97-AF65-F5344CB8AC3E}">
        <p14:creationId xmlns:p14="http://schemas.microsoft.com/office/powerpoint/2010/main" val="421189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Discussion questions</a:t>
            </a:r>
          </a:p>
        </p:txBody>
      </p:sp>
      <p:sp>
        <p:nvSpPr>
          <p:cNvPr id="4" name="Text Placeholder 3"/>
          <p:cNvSpPr>
            <a:spLocks noGrp="1"/>
          </p:cNvSpPr>
          <p:nvPr>
            <p:ph type="body" sz="quarter" idx="13"/>
          </p:nvPr>
        </p:nvSpPr>
        <p:spPr>
          <a:xfrm>
            <a:off x="236826" y="1666231"/>
            <a:ext cx="5651017" cy="407409"/>
          </a:xfrm>
        </p:spPr>
        <p:txBody>
          <a:bodyPr/>
          <a:lstStyle/>
          <a:p>
            <a:pPr marL="342900" indent="-342900">
              <a:buFont typeface="Wingdings" panose="05000000000000000000" pitchFamily="2" charset="2"/>
              <a:buChar char="Ø"/>
            </a:pPr>
            <a:r>
              <a:rPr lang="en-US" sz="2000" dirty="0"/>
              <a:t>Does SC agree with the paper’s overall narrative to make the case for action on (including investment in) health systems? </a:t>
            </a:r>
          </a:p>
          <a:p>
            <a:pPr marL="342900" indent="-342900">
              <a:buFont typeface="Wingdings" panose="05000000000000000000" pitchFamily="2" charset="2"/>
              <a:buChar char="Ø"/>
            </a:pPr>
            <a:r>
              <a:rPr lang="en-US" sz="2000" dirty="0"/>
              <a:t>How can we further sharpen its focus on equity and leaving no one behind, especially gender?</a:t>
            </a:r>
          </a:p>
          <a:p>
            <a:pPr marL="342900" indent="-342900">
              <a:buFont typeface="Wingdings" panose="05000000000000000000" pitchFamily="2" charset="2"/>
              <a:buChar char="Ø"/>
            </a:pPr>
            <a:r>
              <a:rPr lang="en-US" sz="2000" dirty="0"/>
              <a:t>Governments face a particular challenge to step up public financing for health systems in the face of COVID-19 economic constraints. How can we reinforce the case that </a:t>
            </a:r>
            <a:r>
              <a:rPr lang="en-US" sz="2000" i="1" dirty="0"/>
              <a:t>now </a:t>
            </a:r>
            <a:r>
              <a:rPr lang="en-US" sz="2000" dirty="0"/>
              <a:t>is the time to act on health systems? </a:t>
            </a:r>
          </a:p>
        </p:txBody>
      </p:sp>
      <p:pic>
        <p:nvPicPr>
          <p:cNvPr id="15" name="Picture Placeholder 14" descr="A picture containing person&#10;&#10;Description automatically generated">
            <a:extLst>
              <a:ext uri="{FF2B5EF4-FFF2-40B4-BE49-F238E27FC236}">
                <a16:creationId xmlns:a16="http://schemas.microsoft.com/office/drawing/2014/main" id="{48E026E7-BE0C-4B45-85D4-58E74652BD4E}"/>
              </a:ext>
            </a:extLst>
          </p:cNvPr>
          <p:cNvPicPr>
            <a:picLocks noGrp="1" noChangeAspect="1"/>
          </p:cNvPicPr>
          <p:nvPr>
            <p:ph type="pic" sz="quarter" idx="14"/>
          </p:nvPr>
        </p:nvPicPr>
        <p:blipFill>
          <a:blip r:embed="rId2"/>
          <a:srcRect l="20370" r="20370"/>
          <a:stretch>
            <a:fillRect/>
          </a:stretch>
        </p:blipFill>
        <p:spPr/>
      </p:pic>
    </p:spTree>
    <p:extLst>
      <p:ext uri="{BB962C8B-B14F-4D97-AF65-F5344CB8AC3E}">
        <p14:creationId xmlns:p14="http://schemas.microsoft.com/office/powerpoint/2010/main" val="132249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5400" dirty="0"/>
          </a:p>
          <a:p>
            <a:r>
              <a:rPr lang="en-US" sz="5400" dirty="0"/>
              <a:t>1.2 Actions for stronger health systems</a:t>
            </a:r>
          </a:p>
          <a:p>
            <a:endParaRPr lang="en-US" sz="5400" dirty="0"/>
          </a:p>
          <a:p>
            <a:r>
              <a:rPr lang="en-US" sz="3600" i="1" dirty="0"/>
              <a:t>Objective: Agree priority health systems actions for UHC and health security goals, plus next steps for how constituencies contribute</a:t>
            </a:r>
            <a:endParaRPr lang="en-US" sz="3600" dirty="0"/>
          </a:p>
          <a:p>
            <a:endParaRPr lang="en-US" sz="1800" i="1" dirty="0"/>
          </a:p>
        </p:txBody>
      </p:sp>
    </p:spTree>
    <p:extLst>
      <p:ext uri="{BB962C8B-B14F-4D97-AF65-F5344CB8AC3E}">
        <p14:creationId xmlns:p14="http://schemas.microsoft.com/office/powerpoint/2010/main" val="271183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70565" y="278610"/>
            <a:ext cx="12315393" cy="1106280"/>
          </a:xfrm>
        </p:spPr>
        <p:txBody>
          <a:bodyPr/>
          <a:lstStyle/>
          <a:p>
            <a:r>
              <a:rPr lang="en-US" dirty="0"/>
              <a:t>Priority actions for health systems toward UHC &amp; health security</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17268" y="1967400"/>
            <a:ext cx="4330957" cy="4392424"/>
          </a:xfrm>
        </p:spPr>
        <p:txBody>
          <a:bodyPr/>
          <a:lstStyle/>
          <a:p>
            <a:pPr marL="285750" indent="-285750" algn="just">
              <a:buFont typeface="Arial" panose="020B0604020202020204" pitchFamily="34" charset="0"/>
              <a:buChar char="•"/>
            </a:pPr>
            <a:r>
              <a:rPr lang="en-US" sz="1800" dirty="0"/>
              <a:t>Based on existing reports and initiatives, </a:t>
            </a:r>
            <a:r>
              <a:rPr lang="en-US" sz="1800" b="1" dirty="0"/>
              <a:t>12 priority health systems actions have been synthesized</a:t>
            </a:r>
            <a:r>
              <a:rPr lang="en-US" sz="1800" dirty="0"/>
              <a:t> to deliver the policy objectives (equity and resilience) and systems shifts (investment and integration), towards UHC and health security goals.</a:t>
            </a:r>
            <a:endParaRPr lang="en-US" sz="1800" b="1" dirty="0"/>
          </a:p>
          <a:p>
            <a:pPr marL="285750" indent="-285750" algn="just">
              <a:buFont typeface="Arial" panose="020B0604020202020204" pitchFamily="34" charset="0"/>
              <a:buChar char="•"/>
            </a:pPr>
            <a:r>
              <a:rPr lang="en-US" sz="1800" dirty="0"/>
              <a:t>The proposed actions are </a:t>
            </a:r>
            <a:r>
              <a:rPr lang="en-US" sz="1800" b="1" dirty="0"/>
              <a:t>consistent with the UHC2030 “key asks.”</a:t>
            </a:r>
          </a:p>
          <a:p>
            <a:pPr marL="285750" indent="-285750" algn="just">
              <a:buFont typeface="Arial" panose="020B0604020202020204" pitchFamily="34" charset="0"/>
              <a:buChar char="•"/>
            </a:pPr>
            <a:r>
              <a:rPr lang="en-US" sz="1800" b="1" dirty="0"/>
              <a:t>This</a:t>
            </a:r>
            <a:r>
              <a:rPr lang="en-US" sz="1800" dirty="0"/>
              <a:t> </a:t>
            </a:r>
            <a:r>
              <a:rPr lang="en-US" sz="1800" b="1" dirty="0"/>
              <a:t>provides a basis for UHC2030 partners to assess and build on specific ways in which they contribute to urgent action that leaves no one’s health behind.</a:t>
            </a:r>
            <a:endParaRPr lang="en-US" sz="1800" dirty="0"/>
          </a:p>
          <a:p>
            <a:pPr lvl="0" algn="just"/>
            <a:endParaRPr lang="en-DE" sz="2800" dirty="0"/>
          </a:p>
        </p:txBody>
      </p:sp>
      <p:graphicFrame>
        <p:nvGraphicFramePr>
          <p:cNvPr id="4" name="Table 3">
            <a:extLst>
              <a:ext uri="{FF2B5EF4-FFF2-40B4-BE49-F238E27FC236}">
                <a16:creationId xmlns:a16="http://schemas.microsoft.com/office/drawing/2014/main" id="{895D733A-C2CC-6548-A6EA-62E4C6F7B833}"/>
              </a:ext>
            </a:extLst>
          </p:cNvPr>
          <p:cNvGraphicFramePr>
            <a:graphicFrameLocks noGrp="1"/>
          </p:cNvGraphicFramePr>
          <p:nvPr/>
        </p:nvGraphicFramePr>
        <p:xfrm>
          <a:off x="4684134" y="831750"/>
          <a:ext cx="7286193" cy="5784758"/>
        </p:xfrm>
        <a:graphic>
          <a:graphicData uri="http://schemas.openxmlformats.org/drawingml/2006/table">
            <a:tbl>
              <a:tblPr firstRow="1" firstCol="1" bandRow="1">
                <a:tableStyleId>{5C22544A-7EE6-4342-B048-85BDC9FD1C3A}</a:tableStyleId>
              </a:tblPr>
              <a:tblGrid>
                <a:gridCol w="502538">
                  <a:extLst>
                    <a:ext uri="{9D8B030D-6E8A-4147-A177-3AD203B41FA5}">
                      <a16:colId xmlns:a16="http://schemas.microsoft.com/office/drawing/2014/main" val="1147292780"/>
                    </a:ext>
                  </a:extLst>
                </a:gridCol>
                <a:gridCol w="6783655">
                  <a:extLst>
                    <a:ext uri="{9D8B030D-6E8A-4147-A177-3AD203B41FA5}">
                      <a16:colId xmlns:a16="http://schemas.microsoft.com/office/drawing/2014/main" val="3913459731"/>
                    </a:ext>
                  </a:extLst>
                </a:gridCol>
              </a:tblGrid>
              <a:tr h="263149">
                <a:tc gridSpan="2">
                  <a:txBody>
                    <a:bodyPr/>
                    <a:lstStyle/>
                    <a:p>
                      <a:pPr algn="ctr">
                        <a:lnSpc>
                          <a:spcPct val="115000"/>
                        </a:lnSpc>
                        <a:spcAft>
                          <a:spcPts val="1000"/>
                        </a:spcAft>
                      </a:pPr>
                      <a:r>
                        <a:rPr lang="en-US" sz="1600" dirty="0">
                          <a:effectLst/>
                        </a:rPr>
                        <a:t>Health Systems Actions</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953652815"/>
                  </a:ext>
                </a:extLst>
              </a:tr>
              <a:tr h="332978">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Ensure political leadership</a:t>
                      </a:r>
                      <a:r>
                        <a:rPr lang="en-US" sz="1100" dirty="0">
                          <a:effectLst/>
                        </a:rPr>
                        <a:t> </a:t>
                      </a:r>
                      <a:endParaRPr lang="en-DE" sz="11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382517553"/>
                  </a:ext>
                </a:extLst>
              </a:tr>
              <a:tr h="263149">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Arial" panose="020B0604020202020204" pitchFamily="34" charset="0"/>
                        </a:rPr>
                        <a:t>1</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Mobilize political leadership for health systems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851487149"/>
                  </a:ext>
                </a:extLst>
              </a:tr>
              <a:tr h="263149">
                <a:tc>
                  <a:txBody>
                    <a:bodyPr/>
                    <a:lstStyle/>
                    <a:p>
                      <a:pPr algn="ctr">
                        <a:lnSpc>
                          <a:spcPct val="115000"/>
                        </a:lnSpc>
                        <a:spcAft>
                          <a:spcPts val="1000"/>
                        </a:spcAft>
                      </a:pPr>
                      <a:r>
                        <a:rPr lang="en-GB" sz="1100" dirty="0">
                          <a:effectLst/>
                        </a:rPr>
                        <a:t>2</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Ensure health systems focus and accountability in leaders’ commitments on health security</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687930704"/>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Leave no one behind</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2436626355"/>
                  </a:ext>
                </a:extLst>
              </a:tr>
              <a:tr h="263149">
                <a:tc>
                  <a:txBody>
                    <a:bodyPr/>
                    <a:lstStyle/>
                    <a:p>
                      <a:pPr algn="ctr">
                        <a:lnSpc>
                          <a:spcPct val="115000"/>
                        </a:lnSpc>
                        <a:spcAft>
                          <a:spcPts val="1000"/>
                        </a:spcAft>
                      </a:pPr>
                      <a:r>
                        <a:rPr lang="en-GB" sz="1100" dirty="0">
                          <a:effectLst/>
                        </a:rPr>
                        <a:t>3</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a:solidFill>
                            <a:schemeClr val="dk1"/>
                          </a:solidFill>
                          <a:effectLst/>
                          <a:latin typeface="+mn-lt"/>
                          <a:ea typeface="+mn-ea"/>
                          <a:cs typeface="+mn-cs"/>
                        </a:rPr>
                        <a:t>Identify health systems actions to address inequities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550354"/>
                  </a:ext>
                </a:extLst>
              </a:tr>
              <a:tr h="263149">
                <a:tc>
                  <a:txBody>
                    <a:bodyPr/>
                    <a:lstStyle/>
                    <a:p>
                      <a:pPr algn="ctr">
                        <a:lnSpc>
                          <a:spcPct val="115000"/>
                        </a:lnSpc>
                        <a:spcAft>
                          <a:spcPts val="1000"/>
                        </a:spcAft>
                      </a:pPr>
                      <a:r>
                        <a:rPr lang="en-GB" sz="1100" dirty="0">
                          <a:effectLst/>
                        </a:rPr>
                        <a:t>4</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Implement PHC-focused health systems reforms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693617930"/>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Regulate and legislate</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3424442659"/>
                  </a:ext>
                </a:extLst>
              </a:tr>
              <a:tr h="263149">
                <a:tc>
                  <a:txBody>
                    <a:bodyPr/>
                    <a:lstStyle/>
                    <a:p>
                      <a:pPr algn="ctr">
                        <a:lnSpc>
                          <a:spcPct val="115000"/>
                        </a:lnSpc>
                        <a:spcAft>
                          <a:spcPts val="1000"/>
                        </a:spcAft>
                      </a:pPr>
                      <a:r>
                        <a:rPr lang="en-GB" sz="1100" dirty="0">
                          <a:effectLst/>
                        </a:rPr>
                        <a:t>5</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Cultivate a supportive policy, legal, and regulatory environment for health systems, especially innovation</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799828202"/>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Uphold quality of care</a:t>
                      </a:r>
                      <a:r>
                        <a:rPr lang="en-US" sz="1100" dirty="0">
                          <a:effectLst/>
                        </a:rPr>
                        <a:t> </a:t>
                      </a:r>
                      <a:endParaRPr lang="en-DE" sz="11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22534659"/>
                  </a:ext>
                </a:extLst>
              </a:tr>
              <a:tr h="263149">
                <a:tc>
                  <a:txBody>
                    <a:bodyPr/>
                    <a:lstStyle/>
                    <a:p>
                      <a:pPr algn="ctr">
                        <a:lnSpc>
                          <a:spcPct val="115000"/>
                        </a:lnSpc>
                        <a:spcAft>
                          <a:spcPts val="1000"/>
                        </a:spcAft>
                      </a:pPr>
                      <a:r>
                        <a:rPr lang="en-GB" sz="1100" dirty="0">
                          <a:effectLst/>
                        </a:rPr>
                        <a:t>6</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Develop system-wide capacities for good quality PHC including health emergency risk management</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230464516"/>
                  </a:ext>
                </a:extLst>
              </a:tr>
              <a:tr h="306036">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Invest more, invest better</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4233056686"/>
                  </a:ext>
                </a:extLst>
              </a:tr>
              <a:tr h="263149">
                <a:tc>
                  <a:txBody>
                    <a:bodyPr/>
                    <a:lstStyle/>
                    <a:p>
                      <a:pPr algn="ctr">
                        <a:lnSpc>
                          <a:spcPct val="115000"/>
                        </a:lnSpc>
                        <a:spcAft>
                          <a:spcPts val="1000"/>
                        </a:spcAft>
                      </a:pPr>
                      <a:r>
                        <a:rPr lang="en-GB" sz="1100" dirty="0">
                          <a:effectLst/>
                        </a:rPr>
                        <a:t>7</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a:solidFill>
                            <a:schemeClr val="dk1"/>
                          </a:solidFill>
                          <a:effectLst/>
                          <a:latin typeface="+mn-lt"/>
                          <a:ea typeface="+mn-ea"/>
                          <a:cs typeface="+mn-cs"/>
                        </a:rPr>
                        <a:t>Increase domestic and international investment in the foundations of health systems</a:t>
                      </a:r>
                      <a:r>
                        <a:rPr lang="en-US" sz="110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842829939"/>
                  </a:ext>
                </a:extLst>
              </a:tr>
              <a:tr h="263149">
                <a:tc>
                  <a:txBody>
                    <a:bodyPr/>
                    <a:lstStyle/>
                    <a:p>
                      <a:pPr algn="ctr">
                        <a:lnSpc>
                          <a:spcPct val="115000"/>
                        </a:lnSpc>
                        <a:spcAft>
                          <a:spcPts val="1000"/>
                        </a:spcAft>
                      </a:pPr>
                      <a:r>
                        <a:rPr lang="en-GB" sz="1100" dirty="0">
                          <a:effectLst/>
                        </a:rPr>
                        <a:t>8</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Align funding flows for health systems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712817387"/>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Move together</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2505533607"/>
                  </a:ext>
                </a:extLst>
              </a:tr>
              <a:tr h="401166">
                <a:tc>
                  <a:txBody>
                    <a:bodyPr/>
                    <a:lstStyle/>
                    <a:p>
                      <a:pPr algn="ctr">
                        <a:lnSpc>
                          <a:spcPct val="115000"/>
                        </a:lnSpc>
                        <a:spcAft>
                          <a:spcPts val="1000"/>
                        </a:spcAft>
                      </a:pPr>
                      <a:r>
                        <a:rPr lang="en-GB" sz="1100" dirty="0">
                          <a:effectLst/>
                        </a:rPr>
                        <a:t>9</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Empower and engage people, communities, civil society, private sector, and all other stakeholders to support health systems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70213542"/>
                  </a:ext>
                </a:extLst>
              </a:tr>
              <a:tr h="263149">
                <a:tc>
                  <a:txBody>
                    <a:bodyPr/>
                    <a:lstStyle/>
                    <a:p>
                      <a:pPr algn="ctr">
                        <a:lnSpc>
                          <a:spcPct val="115000"/>
                        </a:lnSpc>
                        <a:spcAft>
                          <a:spcPts val="1000"/>
                        </a:spcAft>
                      </a:pPr>
                      <a:r>
                        <a:rPr lang="en-GB" sz="1100" dirty="0">
                          <a:effectLst/>
                        </a:rPr>
                        <a:t>10</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Strengthen multisectoral governance and coordination for health systems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659592380"/>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Gender equality</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278653118"/>
                  </a:ext>
                </a:extLst>
              </a:tr>
              <a:tr h="263149">
                <a:tc>
                  <a:txBody>
                    <a:bodyPr/>
                    <a:lstStyle/>
                    <a:p>
                      <a:pPr algn="ctr">
                        <a:lnSpc>
                          <a:spcPct val="115000"/>
                        </a:lnSpc>
                        <a:spcAft>
                          <a:spcPts val="1000"/>
                        </a:spcAft>
                      </a:pPr>
                      <a:r>
                        <a:rPr lang="en-GB" sz="1100" dirty="0">
                          <a:effectLst/>
                        </a:rPr>
                        <a:t>11</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Ensure gender-equitable leadership and gender-responsive health systems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539555833"/>
                  </a:ext>
                </a:extLst>
              </a:tr>
              <a:tr h="263149">
                <a:tc gridSpan="2">
                  <a:txBody>
                    <a:bodyPr/>
                    <a:lstStyle/>
                    <a:p>
                      <a:pPr algn="ctr">
                        <a:lnSpc>
                          <a:spcPct val="115000"/>
                        </a:lnSpc>
                        <a:spcAft>
                          <a:spcPts val="1000"/>
                        </a:spcAft>
                      </a:pPr>
                      <a:r>
                        <a:rPr lang="en-US" sz="1200" b="1" i="1" kern="1200" dirty="0">
                          <a:solidFill>
                            <a:schemeClr val="lt1"/>
                          </a:solidFill>
                          <a:effectLst/>
                          <a:latin typeface="+mn-lt"/>
                          <a:ea typeface="+mn-ea"/>
                          <a:cs typeface="+mn-cs"/>
                        </a:rPr>
                        <a:t>UHC ask: Emergency preparedness</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solidFill>
                  </a:tcPr>
                </a:tc>
                <a:tc hMerge="1">
                  <a:txBody>
                    <a:bodyPr/>
                    <a:lstStyle/>
                    <a:p>
                      <a:endParaRPr lang="en-US"/>
                    </a:p>
                  </a:txBody>
                  <a:tcPr/>
                </a:tc>
                <a:extLst>
                  <a:ext uri="{0D108BD9-81ED-4DB2-BD59-A6C34878D82A}">
                    <a16:rowId xmlns:a16="http://schemas.microsoft.com/office/drawing/2014/main" val="1881086005"/>
                  </a:ext>
                </a:extLst>
              </a:tr>
              <a:tr h="263149">
                <a:tc>
                  <a:txBody>
                    <a:bodyPr/>
                    <a:lstStyle/>
                    <a:p>
                      <a:pPr algn="ctr">
                        <a:lnSpc>
                          <a:spcPct val="115000"/>
                        </a:lnSpc>
                        <a:spcAft>
                          <a:spcPts val="1000"/>
                        </a:spcAft>
                      </a:pPr>
                      <a:r>
                        <a:rPr lang="en-GB" sz="1100" dirty="0">
                          <a:effectLst/>
                        </a:rPr>
                        <a:t>12</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1200" b="1" kern="1200" dirty="0">
                          <a:solidFill>
                            <a:schemeClr val="dk1"/>
                          </a:solidFill>
                          <a:effectLst/>
                          <a:latin typeface="+mn-lt"/>
                          <a:ea typeface="+mn-ea"/>
                          <a:cs typeface="+mn-cs"/>
                        </a:rPr>
                        <a:t>Align health systems action for UHC and health security</a:t>
                      </a:r>
                      <a:r>
                        <a:rPr lang="en-US" sz="1100" dirty="0">
                          <a:effectLst/>
                        </a:rPr>
                        <a:t> </a:t>
                      </a:r>
                      <a:endParaRPr lang="en-DE" sz="11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228719"/>
                  </a:ext>
                </a:extLst>
              </a:tr>
            </a:tbl>
          </a:graphicData>
        </a:graphic>
      </p:graphicFrame>
      <p:sp>
        <p:nvSpPr>
          <p:cNvPr id="5" name="Text Placeholder 3">
            <a:extLst>
              <a:ext uri="{FF2B5EF4-FFF2-40B4-BE49-F238E27FC236}">
                <a16:creationId xmlns:a16="http://schemas.microsoft.com/office/drawing/2014/main" id="{47E5A6BD-EA5B-B245-AC33-2B068F797996}"/>
              </a:ext>
            </a:extLst>
          </p:cNvPr>
          <p:cNvSpPr>
            <a:spLocks noGrp="1"/>
          </p:cNvSpPr>
          <p:nvPr>
            <p:ph type="body" sz="quarter" idx="13"/>
          </p:nvPr>
        </p:nvSpPr>
        <p:spPr>
          <a:xfrm>
            <a:off x="217268" y="846793"/>
            <a:ext cx="4320163" cy="407409"/>
          </a:xfrm>
        </p:spPr>
        <p:txBody>
          <a:bodyPr/>
          <a:lstStyle/>
          <a:p>
            <a:pPr lvl="0"/>
            <a:r>
              <a:rPr lang="en-US" dirty="0"/>
              <a:t>UHC2030’s unique value is in mobilizing </a:t>
            </a:r>
            <a:r>
              <a:rPr lang="en-US" dirty="0" err="1"/>
              <a:t>multistakeholder</a:t>
            </a:r>
            <a:r>
              <a:rPr lang="en-US" dirty="0"/>
              <a:t> dialogue and  action. </a:t>
            </a:r>
            <a:endParaRPr lang="en-US" sz="2800" dirty="0"/>
          </a:p>
        </p:txBody>
      </p:sp>
    </p:spTree>
    <p:extLst>
      <p:ext uri="{BB962C8B-B14F-4D97-AF65-F5344CB8AC3E}">
        <p14:creationId xmlns:p14="http://schemas.microsoft.com/office/powerpoint/2010/main" val="35658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1106280"/>
          </a:xfrm>
        </p:spPr>
        <p:txBody>
          <a:bodyPr/>
          <a:lstStyle/>
          <a:p>
            <a:r>
              <a:rPr lang="en-US" dirty="0"/>
              <a:t>Catalyzing collective action for health systems strengthening</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50681" y="1924987"/>
            <a:ext cx="3927667" cy="3813250"/>
          </a:xfrm>
        </p:spPr>
        <p:txBody>
          <a:bodyPr/>
          <a:lstStyle/>
          <a:p>
            <a:pPr marL="285750" lvl="0" indent="-285750">
              <a:buFont typeface="Arial" panose="020B0604020202020204" pitchFamily="34" charset="0"/>
              <a:buChar char="•"/>
            </a:pPr>
            <a:r>
              <a:rPr lang="en-US" sz="1800" b="1" dirty="0"/>
              <a:t>Identify specific contributions </a:t>
            </a:r>
            <a:r>
              <a:rPr lang="en-US" sz="1800" dirty="0"/>
              <a:t>to priority health systems actions </a:t>
            </a:r>
          </a:p>
          <a:p>
            <a:pPr marL="285750" indent="-285750">
              <a:buFont typeface="Arial" panose="020B0604020202020204" pitchFamily="34" charset="0"/>
              <a:buChar char="•"/>
            </a:pPr>
            <a:r>
              <a:rPr lang="en-US" sz="1800" dirty="0"/>
              <a:t>Distinguish between </a:t>
            </a:r>
            <a:r>
              <a:rPr lang="en-US" sz="1800" b="1" dirty="0"/>
              <a:t>advocacy and influencing action by others</a:t>
            </a:r>
            <a:r>
              <a:rPr lang="en-US" sz="1800" dirty="0"/>
              <a:t>, and </a:t>
            </a:r>
            <a:r>
              <a:rPr lang="en-US" sz="1800" b="1" dirty="0"/>
              <a:t>direct action/implementation</a:t>
            </a:r>
            <a:r>
              <a:rPr lang="en-US" sz="1800" dirty="0"/>
              <a:t> by constituency members</a:t>
            </a:r>
            <a:endParaRPr lang="en-US" sz="1800" b="1" dirty="0"/>
          </a:p>
          <a:p>
            <a:pPr marL="285750" lvl="0" indent="-285750">
              <a:buFont typeface="Arial" panose="020B0604020202020204" pitchFamily="34" charset="0"/>
              <a:buChar char="•"/>
            </a:pPr>
            <a:r>
              <a:rPr lang="en-US" sz="1800" b="1" dirty="0"/>
              <a:t>Collaborate to mobilize political will and help design, finance, implement, and ensure accountability</a:t>
            </a:r>
            <a:r>
              <a:rPr lang="en-US" sz="1800" dirty="0"/>
              <a:t> </a:t>
            </a:r>
            <a:r>
              <a:rPr lang="en-US" sz="1800" b="1" dirty="0"/>
              <a:t>for stronger health systems </a:t>
            </a:r>
            <a:r>
              <a:rPr lang="en-US" sz="1800" dirty="0"/>
              <a:t>-- ensuring resilience and equity policy objectives are entwined throughout. </a:t>
            </a:r>
          </a:p>
        </p:txBody>
      </p:sp>
      <p:graphicFrame>
        <p:nvGraphicFramePr>
          <p:cNvPr id="4" name="Table 3">
            <a:extLst>
              <a:ext uri="{FF2B5EF4-FFF2-40B4-BE49-F238E27FC236}">
                <a16:creationId xmlns:a16="http://schemas.microsoft.com/office/drawing/2014/main" id="{4A5EEBEA-5BB7-EC48-B4FA-A2641D09B721}"/>
              </a:ext>
            </a:extLst>
          </p:cNvPr>
          <p:cNvGraphicFramePr>
            <a:graphicFrameLocks noGrp="1"/>
          </p:cNvGraphicFramePr>
          <p:nvPr>
            <p:extLst>
              <p:ext uri="{D42A27DB-BD31-4B8C-83A1-F6EECF244321}">
                <p14:modId xmlns:p14="http://schemas.microsoft.com/office/powerpoint/2010/main" val="178047797"/>
              </p:ext>
            </p:extLst>
          </p:nvPr>
        </p:nvGraphicFramePr>
        <p:xfrm>
          <a:off x="4178348" y="862707"/>
          <a:ext cx="7902282" cy="5742414"/>
        </p:xfrm>
        <a:graphic>
          <a:graphicData uri="http://schemas.openxmlformats.org/drawingml/2006/table">
            <a:tbl>
              <a:tblPr firstRow="1" firstCol="1" bandRow="1">
                <a:tableStyleId>{5C22544A-7EE6-4342-B048-85BDC9FD1C3A}</a:tableStyleId>
              </a:tblPr>
              <a:tblGrid>
                <a:gridCol w="4964217">
                  <a:extLst>
                    <a:ext uri="{9D8B030D-6E8A-4147-A177-3AD203B41FA5}">
                      <a16:colId xmlns:a16="http://schemas.microsoft.com/office/drawing/2014/main" val="1215951572"/>
                    </a:ext>
                  </a:extLst>
                </a:gridCol>
                <a:gridCol w="587929">
                  <a:extLst>
                    <a:ext uri="{9D8B030D-6E8A-4147-A177-3AD203B41FA5}">
                      <a16:colId xmlns:a16="http://schemas.microsoft.com/office/drawing/2014/main" val="2024383213"/>
                    </a:ext>
                  </a:extLst>
                </a:gridCol>
                <a:gridCol w="587929">
                  <a:extLst>
                    <a:ext uri="{9D8B030D-6E8A-4147-A177-3AD203B41FA5}">
                      <a16:colId xmlns:a16="http://schemas.microsoft.com/office/drawing/2014/main" val="1771340463"/>
                    </a:ext>
                  </a:extLst>
                </a:gridCol>
                <a:gridCol w="587929">
                  <a:extLst>
                    <a:ext uri="{9D8B030D-6E8A-4147-A177-3AD203B41FA5}">
                      <a16:colId xmlns:a16="http://schemas.microsoft.com/office/drawing/2014/main" val="4148340002"/>
                    </a:ext>
                  </a:extLst>
                </a:gridCol>
                <a:gridCol w="587929">
                  <a:extLst>
                    <a:ext uri="{9D8B030D-6E8A-4147-A177-3AD203B41FA5}">
                      <a16:colId xmlns:a16="http://schemas.microsoft.com/office/drawing/2014/main" val="1454388272"/>
                    </a:ext>
                  </a:extLst>
                </a:gridCol>
                <a:gridCol w="586349">
                  <a:extLst>
                    <a:ext uri="{9D8B030D-6E8A-4147-A177-3AD203B41FA5}">
                      <a16:colId xmlns:a16="http://schemas.microsoft.com/office/drawing/2014/main" val="3887012442"/>
                    </a:ext>
                  </a:extLst>
                </a:gridCol>
              </a:tblGrid>
              <a:tr h="1285225">
                <a:tc>
                  <a:txBody>
                    <a:bodyPr/>
                    <a:lstStyle/>
                    <a:p>
                      <a:pPr marL="0" marR="0" algn="ctr">
                        <a:spcBef>
                          <a:spcPts val="0"/>
                        </a:spcBef>
                        <a:spcAft>
                          <a:spcPts val="0"/>
                        </a:spcAft>
                      </a:pPr>
                      <a:r>
                        <a:rPr lang="en-US" sz="1400" dirty="0">
                          <a:effectLst/>
                        </a:rPr>
                        <a:t>12 Priority Actions for stronger health systems – towards UHC and health security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lgn="ctr" fontAlgn="base">
                        <a:spcBef>
                          <a:spcPts val="0"/>
                        </a:spcBef>
                        <a:spcAft>
                          <a:spcPts val="0"/>
                        </a:spcAft>
                      </a:pPr>
                      <a:r>
                        <a:rPr lang="en-US" sz="1400" dirty="0">
                          <a:effectLst/>
                        </a:rPr>
                        <a:t>Countries</a:t>
                      </a:r>
                      <a:endParaRPr lang="en-US" sz="1400" dirty="0">
                        <a:effectLst/>
                        <a:latin typeface="Times New Roman" panose="02020603050405020304" pitchFamily="18" charset="0"/>
                        <a:ea typeface="Times New Roman" panose="02020603050405020304" pitchFamily="18" charset="0"/>
                      </a:endParaRPr>
                    </a:p>
                  </a:txBody>
                  <a:tcPr marL="55320" marR="55320" marT="0" marB="0" vert="vert270" anchor="ctr">
                    <a:lnT w="12700" cap="flat" cmpd="sng" algn="ctr">
                      <a:solidFill>
                        <a:schemeClr val="tx1"/>
                      </a:solidFill>
                      <a:prstDash val="solid"/>
                      <a:round/>
                      <a:headEnd type="none" w="med" len="med"/>
                      <a:tailEnd type="none" w="med" len="med"/>
                    </a:lnT>
                  </a:tcPr>
                </a:tc>
                <a:tc>
                  <a:txBody>
                    <a:bodyPr/>
                    <a:lstStyle/>
                    <a:p>
                      <a:pPr marL="71755" marR="71755" algn="ctr">
                        <a:spcBef>
                          <a:spcPts val="0"/>
                        </a:spcBef>
                        <a:spcAft>
                          <a:spcPts val="0"/>
                        </a:spcAft>
                      </a:pPr>
                      <a:r>
                        <a:rPr lang="en-US" sz="1400">
                          <a:effectLst/>
                        </a:rPr>
                        <a:t>Multilateral organizations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vert="vert270" anchor="ctr">
                    <a:lnT w="12700" cap="flat" cmpd="sng" algn="ctr">
                      <a:solidFill>
                        <a:schemeClr val="tx1"/>
                      </a:solidFill>
                      <a:prstDash val="solid"/>
                      <a:round/>
                      <a:headEnd type="none" w="med" len="med"/>
                      <a:tailEnd type="none" w="med" len="med"/>
                    </a:lnT>
                  </a:tcPr>
                </a:tc>
                <a:tc>
                  <a:txBody>
                    <a:bodyPr/>
                    <a:lstStyle/>
                    <a:p>
                      <a:pPr marL="71755" marR="71755" algn="ctr">
                        <a:spcBef>
                          <a:spcPts val="0"/>
                        </a:spcBef>
                        <a:spcAft>
                          <a:spcPts val="0"/>
                        </a:spcAft>
                      </a:pPr>
                      <a:r>
                        <a:rPr lang="en-US" sz="1400">
                          <a:effectLst/>
                        </a:rPr>
                        <a:t>Donors &amp; foundations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vert="vert270" anchor="ctr">
                    <a:lnT w="12700" cap="flat" cmpd="sng" algn="ctr">
                      <a:solidFill>
                        <a:schemeClr val="tx1"/>
                      </a:solidFill>
                      <a:prstDash val="solid"/>
                      <a:round/>
                      <a:headEnd type="none" w="med" len="med"/>
                      <a:tailEnd type="none" w="med" len="med"/>
                    </a:lnT>
                  </a:tcPr>
                </a:tc>
                <a:tc>
                  <a:txBody>
                    <a:bodyPr/>
                    <a:lstStyle/>
                    <a:p>
                      <a:pPr marL="71755" marR="71755" algn="ctr">
                        <a:spcBef>
                          <a:spcPts val="0"/>
                        </a:spcBef>
                        <a:spcAft>
                          <a:spcPts val="0"/>
                        </a:spcAft>
                      </a:pPr>
                      <a:r>
                        <a:rPr lang="en-US" sz="1400">
                          <a:effectLst/>
                        </a:rPr>
                        <a:t>Civil society &amp; communities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vert="vert270" anchor="ctr">
                    <a:lnT w="12700" cap="flat" cmpd="sng" algn="ctr">
                      <a:solidFill>
                        <a:schemeClr val="tx1"/>
                      </a:solidFill>
                      <a:prstDash val="solid"/>
                      <a:round/>
                      <a:headEnd type="none" w="med" len="med"/>
                      <a:tailEnd type="none" w="med" len="med"/>
                    </a:lnT>
                  </a:tcPr>
                </a:tc>
                <a:tc>
                  <a:txBody>
                    <a:bodyPr/>
                    <a:lstStyle/>
                    <a:p>
                      <a:pPr marL="71755" marR="71755" algn="ctr">
                        <a:spcBef>
                          <a:spcPts val="0"/>
                        </a:spcBef>
                        <a:spcAft>
                          <a:spcPts val="0"/>
                        </a:spcAft>
                      </a:pPr>
                      <a:r>
                        <a:rPr lang="en-US" sz="1400" dirty="0">
                          <a:effectLst/>
                        </a:rPr>
                        <a:t> </a:t>
                      </a:r>
                    </a:p>
                    <a:p>
                      <a:pPr marL="71755" marR="71755" algn="ctr">
                        <a:spcBef>
                          <a:spcPts val="0"/>
                        </a:spcBef>
                        <a:spcAft>
                          <a:spcPts val="0"/>
                        </a:spcAft>
                      </a:pPr>
                      <a:r>
                        <a:rPr lang="en-US" sz="1400" dirty="0">
                          <a:effectLst/>
                        </a:rPr>
                        <a:t>Private Sector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5669888"/>
                  </a:ext>
                </a:extLst>
              </a:tr>
              <a:tr h="262636">
                <a:tc>
                  <a:txBody>
                    <a:bodyPr/>
                    <a:lstStyle/>
                    <a:p>
                      <a:pPr marL="0" marR="0">
                        <a:spcBef>
                          <a:spcPts val="600"/>
                        </a:spcBef>
                        <a:spcAft>
                          <a:spcPts val="600"/>
                        </a:spcAft>
                      </a:pPr>
                      <a:r>
                        <a:rPr lang="en-US" sz="1400" b="0" dirty="0">
                          <a:solidFill>
                            <a:schemeClr val="tx1"/>
                          </a:solidFill>
                          <a:effectLst/>
                        </a:rPr>
                        <a:t>1. Mobilize political leadership for health systems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a:effectLst/>
                        </a:rPr>
                        <a:t>+</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3388399971"/>
                  </a:ext>
                </a:extLst>
              </a:tr>
              <a:tr h="374030">
                <a:tc>
                  <a:txBody>
                    <a:bodyPr/>
                    <a:lstStyle/>
                    <a:p>
                      <a:pPr marL="0" marR="0">
                        <a:spcBef>
                          <a:spcPts val="600"/>
                        </a:spcBef>
                        <a:spcAft>
                          <a:spcPts val="600"/>
                        </a:spcAft>
                      </a:pPr>
                      <a:r>
                        <a:rPr lang="en-US" sz="1400" b="0" dirty="0">
                          <a:solidFill>
                            <a:schemeClr val="tx1"/>
                          </a:solidFill>
                          <a:effectLst/>
                        </a:rPr>
                        <a:t>2. Ensure health systems focus and accountability in leaders’ commitments on health security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909247858"/>
                  </a:ext>
                </a:extLst>
              </a:tr>
              <a:tr h="262636">
                <a:tc>
                  <a:txBody>
                    <a:bodyPr/>
                    <a:lstStyle/>
                    <a:p>
                      <a:pPr marL="0" marR="0">
                        <a:spcBef>
                          <a:spcPts val="600"/>
                        </a:spcBef>
                        <a:spcAft>
                          <a:spcPts val="600"/>
                        </a:spcAft>
                      </a:pPr>
                      <a:r>
                        <a:rPr lang="en-US" sz="1400" b="0" dirty="0">
                          <a:solidFill>
                            <a:schemeClr val="tx1"/>
                          </a:solidFill>
                          <a:effectLst/>
                        </a:rPr>
                        <a:t>3. Identify health systems actions to address inequities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a:effectLst/>
                        </a:rPr>
                        <a:t>++</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592304720"/>
                  </a:ext>
                </a:extLst>
              </a:tr>
              <a:tr h="262636">
                <a:tc>
                  <a:txBody>
                    <a:bodyPr/>
                    <a:lstStyle/>
                    <a:p>
                      <a:pPr marL="0" marR="0">
                        <a:spcBef>
                          <a:spcPts val="600"/>
                        </a:spcBef>
                        <a:spcAft>
                          <a:spcPts val="600"/>
                        </a:spcAft>
                      </a:pPr>
                      <a:r>
                        <a:rPr lang="en-US" sz="1400" b="0" dirty="0">
                          <a:solidFill>
                            <a:schemeClr val="tx1"/>
                          </a:solidFill>
                          <a:effectLst/>
                        </a:rPr>
                        <a:t>4. Implement PHC-focused health systems reforms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882936766"/>
                  </a:ext>
                </a:extLst>
              </a:tr>
              <a:tr h="374030">
                <a:tc>
                  <a:txBody>
                    <a:bodyPr/>
                    <a:lstStyle/>
                    <a:p>
                      <a:pPr marL="0" marR="0">
                        <a:spcBef>
                          <a:spcPts val="600"/>
                        </a:spcBef>
                        <a:spcAft>
                          <a:spcPts val="600"/>
                        </a:spcAft>
                      </a:pPr>
                      <a:r>
                        <a:rPr lang="en-US" sz="1400" b="0" dirty="0">
                          <a:solidFill>
                            <a:schemeClr val="tx1"/>
                          </a:solidFill>
                          <a:effectLst/>
                        </a:rPr>
                        <a:t>5. Cultivate a supportive policy, legal, and regulatory environment for health systems, especially innovation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3260775896"/>
                  </a:ext>
                </a:extLst>
              </a:tr>
              <a:tr h="374030">
                <a:tc>
                  <a:txBody>
                    <a:bodyPr/>
                    <a:lstStyle/>
                    <a:p>
                      <a:pPr marL="0" marR="0">
                        <a:spcBef>
                          <a:spcPts val="600"/>
                        </a:spcBef>
                        <a:spcAft>
                          <a:spcPts val="600"/>
                        </a:spcAft>
                      </a:pPr>
                      <a:r>
                        <a:rPr lang="en-US" sz="1400" b="0" dirty="0">
                          <a:solidFill>
                            <a:schemeClr val="tx1"/>
                          </a:solidFill>
                          <a:effectLst/>
                        </a:rPr>
                        <a:t>6. Develop system-wide capacities for good quality PHC including health emergency risk management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2460767301"/>
                  </a:ext>
                </a:extLst>
              </a:tr>
              <a:tr h="374030">
                <a:tc>
                  <a:txBody>
                    <a:bodyPr/>
                    <a:lstStyle/>
                    <a:p>
                      <a:pPr marL="0" marR="0">
                        <a:spcBef>
                          <a:spcPts val="600"/>
                        </a:spcBef>
                        <a:spcAft>
                          <a:spcPts val="600"/>
                        </a:spcAft>
                      </a:pPr>
                      <a:r>
                        <a:rPr lang="en-US" sz="1400" b="0" dirty="0">
                          <a:solidFill>
                            <a:schemeClr val="tx1"/>
                          </a:solidFill>
                          <a:effectLst/>
                        </a:rPr>
                        <a:t>7. Increase domestic and international investment in the foundations of health systems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a:effectLst/>
                        </a:rPr>
                        <a:t> </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893271870"/>
                  </a:ext>
                </a:extLst>
              </a:tr>
              <a:tr h="262636">
                <a:tc>
                  <a:txBody>
                    <a:bodyPr/>
                    <a:lstStyle/>
                    <a:p>
                      <a:pPr marL="0" marR="0">
                        <a:spcBef>
                          <a:spcPts val="600"/>
                        </a:spcBef>
                        <a:spcAft>
                          <a:spcPts val="600"/>
                        </a:spcAft>
                      </a:pPr>
                      <a:r>
                        <a:rPr lang="en-US" sz="1400" b="0" dirty="0">
                          <a:solidFill>
                            <a:schemeClr val="tx1"/>
                          </a:solidFill>
                          <a:effectLst/>
                        </a:rPr>
                        <a:t>8. Align funding flows for health systems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556352115"/>
                  </a:ext>
                </a:extLst>
              </a:tr>
              <a:tr h="525269">
                <a:tc>
                  <a:txBody>
                    <a:bodyPr/>
                    <a:lstStyle/>
                    <a:p>
                      <a:pPr marL="0" marR="0">
                        <a:spcBef>
                          <a:spcPts val="600"/>
                        </a:spcBef>
                        <a:spcAft>
                          <a:spcPts val="600"/>
                        </a:spcAft>
                      </a:pPr>
                      <a:r>
                        <a:rPr lang="en-US" sz="1400" b="0" dirty="0">
                          <a:solidFill>
                            <a:schemeClr val="tx1"/>
                          </a:solidFill>
                          <a:effectLst/>
                        </a:rPr>
                        <a:t>9. Empower and engage people, communities, civil society, private sector, and all other stakeholders to support health systems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4287065166"/>
                  </a:ext>
                </a:extLst>
              </a:tr>
              <a:tr h="374030">
                <a:tc>
                  <a:txBody>
                    <a:bodyPr/>
                    <a:lstStyle/>
                    <a:p>
                      <a:pPr marL="0" marR="0">
                        <a:spcBef>
                          <a:spcPts val="600"/>
                        </a:spcBef>
                        <a:spcAft>
                          <a:spcPts val="600"/>
                        </a:spcAft>
                      </a:pPr>
                      <a:r>
                        <a:rPr lang="en-US" sz="1400" b="0" dirty="0">
                          <a:solidFill>
                            <a:schemeClr val="tx1"/>
                          </a:solidFill>
                          <a:effectLst/>
                        </a:rPr>
                        <a:t>10. Strengthen multisectoral governance and coordination for health systems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82663319"/>
                  </a:ext>
                </a:extLst>
              </a:tr>
              <a:tr h="374030">
                <a:tc>
                  <a:txBody>
                    <a:bodyPr/>
                    <a:lstStyle/>
                    <a:p>
                      <a:pPr marL="0" marR="0">
                        <a:spcBef>
                          <a:spcPts val="600"/>
                        </a:spcBef>
                        <a:spcAft>
                          <a:spcPts val="600"/>
                        </a:spcAft>
                      </a:pPr>
                      <a:r>
                        <a:rPr lang="en-US" sz="1400" b="0" dirty="0">
                          <a:solidFill>
                            <a:schemeClr val="tx1"/>
                          </a:solidFill>
                          <a:effectLst/>
                        </a:rPr>
                        <a:t>11. Ensure gender-equitable leadership and gender-responsive health systems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514642473"/>
                  </a:ext>
                </a:extLst>
              </a:tr>
              <a:tr h="262636">
                <a:tc>
                  <a:txBody>
                    <a:bodyPr/>
                    <a:lstStyle/>
                    <a:p>
                      <a:pPr marL="0" marR="0">
                        <a:spcBef>
                          <a:spcPts val="600"/>
                        </a:spcBef>
                        <a:spcAft>
                          <a:spcPts val="600"/>
                        </a:spcAft>
                      </a:pPr>
                      <a:r>
                        <a:rPr lang="en-US" sz="1400" b="0" dirty="0">
                          <a:solidFill>
                            <a:schemeClr val="tx1"/>
                          </a:solidFill>
                          <a:effectLst/>
                        </a:rPr>
                        <a:t>12. Align health systems action for UHC and health security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b="0" dirty="0">
                          <a:effectLst/>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320" marR="5532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75556694"/>
                  </a:ext>
                </a:extLst>
              </a:tr>
            </a:tbl>
          </a:graphicData>
        </a:graphic>
      </p:graphicFrame>
      <p:sp>
        <p:nvSpPr>
          <p:cNvPr id="5" name="Text Placeholder 3">
            <a:extLst>
              <a:ext uri="{FF2B5EF4-FFF2-40B4-BE49-F238E27FC236}">
                <a16:creationId xmlns:a16="http://schemas.microsoft.com/office/drawing/2014/main" id="{5059614A-EEBC-AA44-B394-89ECE7937B10}"/>
              </a:ext>
            </a:extLst>
          </p:cNvPr>
          <p:cNvSpPr>
            <a:spLocks noGrp="1"/>
          </p:cNvSpPr>
          <p:nvPr>
            <p:ph type="body" sz="quarter" idx="13"/>
          </p:nvPr>
        </p:nvSpPr>
        <p:spPr>
          <a:xfrm>
            <a:off x="250681" y="1088579"/>
            <a:ext cx="4320163" cy="407409"/>
          </a:xfrm>
        </p:spPr>
        <p:txBody>
          <a:bodyPr/>
          <a:lstStyle/>
          <a:p>
            <a:pPr lvl="0"/>
            <a:r>
              <a:rPr lang="en-US" dirty="0"/>
              <a:t>UHC2030 constituencies have vital roles to play.</a:t>
            </a:r>
            <a:endParaRPr lang="en-US" sz="2800" dirty="0"/>
          </a:p>
        </p:txBody>
      </p:sp>
    </p:spTree>
    <p:extLst>
      <p:ext uri="{BB962C8B-B14F-4D97-AF65-F5344CB8AC3E}">
        <p14:creationId xmlns:p14="http://schemas.microsoft.com/office/powerpoint/2010/main" val="111948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1106280"/>
          </a:xfrm>
        </p:spPr>
        <p:txBody>
          <a:bodyPr/>
          <a:lstStyle/>
          <a:p>
            <a:r>
              <a:rPr lang="de-DE" dirty="0"/>
              <a:t>Proposed follow-up</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29093" y="1651158"/>
            <a:ext cx="11606356" cy="4631055"/>
          </a:xfrm>
        </p:spPr>
        <p:txBody>
          <a:bodyPr/>
          <a:lstStyle/>
          <a:p>
            <a:pPr fontAlgn="base"/>
            <a:r>
              <a:rPr lang="en-US" sz="2400" dirty="0">
                <a:solidFill>
                  <a:schemeClr val="tx1"/>
                </a:solidFill>
              </a:rPr>
              <a:t> </a:t>
            </a:r>
          </a:p>
          <a:p>
            <a:pPr marL="457200" indent="-457200" fontAlgn="base">
              <a:buFont typeface="Arial" panose="020B0604020202020204" pitchFamily="34" charset="0"/>
              <a:buChar char="•"/>
            </a:pPr>
            <a:r>
              <a:rPr lang="en-US" sz="2400" dirty="0"/>
              <a:t>Finalize the paper</a:t>
            </a:r>
          </a:p>
          <a:p>
            <a:pPr marL="914400" lvl="1" indent="-457200" fontAlgn="base">
              <a:buFont typeface="Arial" panose="020B0604020202020204" pitchFamily="34" charset="0"/>
              <a:buChar char="•"/>
            </a:pPr>
            <a:r>
              <a:rPr lang="en-US" sz="2400" dirty="0"/>
              <a:t>Fill possible gaps in recommendations/actions: health workforce, gender equity, role of private sector, etc. </a:t>
            </a:r>
          </a:p>
          <a:p>
            <a:pPr marL="457200" indent="-457200" fontAlgn="base">
              <a:buFont typeface="Arial" panose="020B0604020202020204" pitchFamily="34" charset="0"/>
              <a:buChar char="•"/>
            </a:pPr>
            <a:r>
              <a:rPr lang="en-US" sz="2400" dirty="0">
                <a:highlight>
                  <a:srgbClr val="FFFF00"/>
                </a:highlight>
              </a:rPr>
              <a:t>Support individual constituencies to facilitate collaborative discussions/workshops on how to catalyze and mobilize action (both direct and indirect) </a:t>
            </a:r>
          </a:p>
          <a:p>
            <a:pPr marL="457200" indent="-457200" fontAlgn="base">
              <a:buFont typeface="Arial" panose="020B0604020202020204" pitchFamily="34" charset="0"/>
              <a:buChar char="•"/>
            </a:pPr>
            <a:r>
              <a:rPr lang="en-US" sz="2400" dirty="0"/>
              <a:t>Promote the narrative and priority actions in lead up to UHC Day </a:t>
            </a:r>
          </a:p>
          <a:p>
            <a:pPr marL="457200" indent="-457200" fontAlgn="base">
              <a:buFont typeface="Arial" panose="020B0604020202020204" pitchFamily="34" charset="0"/>
              <a:buChar char="•"/>
            </a:pPr>
            <a:r>
              <a:rPr lang="en-US" sz="2400" dirty="0"/>
              <a:t>Now to 2023 UN-HLM: strategic influencing opportunities (tomorrow’s discussion!)</a:t>
            </a:r>
          </a:p>
        </p:txBody>
      </p:sp>
      <p:sp>
        <p:nvSpPr>
          <p:cNvPr id="4" name="Text Placeholder 3">
            <a:extLst>
              <a:ext uri="{FF2B5EF4-FFF2-40B4-BE49-F238E27FC236}">
                <a16:creationId xmlns:a16="http://schemas.microsoft.com/office/drawing/2014/main" id="{A2B0F7D4-696C-B642-BE2B-0BE36153C903}"/>
              </a:ext>
            </a:extLst>
          </p:cNvPr>
          <p:cNvSpPr>
            <a:spLocks noGrp="1"/>
          </p:cNvSpPr>
          <p:nvPr>
            <p:ph type="body" sz="quarter" idx="13"/>
          </p:nvPr>
        </p:nvSpPr>
        <p:spPr>
          <a:xfrm>
            <a:off x="229093" y="1181185"/>
            <a:ext cx="11337423" cy="407409"/>
          </a:xfrm>
        </p:spPr>
        <p:txBody>
          <a:bodyPr/>
          <a:lstStyle/>
          <a:p>
            <a:pPr lvl="0"/>
            <a:r>
              <a:rPr lang="en-US" sz="2800" dirty="0"/>
              <a:t>How we support constituencies and partners to deliver on priority health systems actions:</a:t>
            </a:r>
          </a:p>
        </p:txBody>
      </p:sp>
    </p:spTree>
    <p:extLst>
      <p:ext uri="{BB962C8B-B14F-4D97-AF65-F5344CB8AC3E}">
        <p14:creationId xmlns:p14="http://schemas.microsoft.com/office/powerpoint/2010/main" val="93985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Discussion questions</a:t>
            </a:r>
          </a:p>
        </p:txBody>
      </p:sp>
      <p:sp>
        <p:nvSpPr>
          <p:cNvPr id="4" name="Text Placeholder 3"/>
          <p:cNvSpPr>
            <a:spLocks noGrp="1"/>
          </p:cNvSpPr>
          <p:nvPr>
            <p:ph type="body" sz="quarter" idx="13"/>
          </p:nvPr>
        </p:nvSpPr>
        <p:spPr>
          <a:xfrm>
            <a:off x="236826" y="1666231"/>
            <a:ext cx="5651017" cy="407409"/>
          </a:xfrm>
        </p:spPr>
        <p:txBody>
          <a:bodyPr/>
          <a:lstStyle/>
          <a:p>
            <a:pPr marL="342900" indent="-342900">
              <a:buFont typeface="Wingdings" panose="05000000000000000000" pitchFamily="2" charset="2"/>
              <a:buChar char="Ø"/>
            </a:pPr>
            <a:r>
              <a:rPr lang="en-US" sz="2000" dirty="0"/>
              <a:t>Does SC agree with the 12 proposed actions in the paper? </a:t>
            </a:r>
          </a:p>
          <a:p>
            <a:pPr marL="342900" indent="-342900">
              <a:buFont typeface="Wingdings" panose="05000000000000000000" pitchFamily="2" charset="2"/>
              <a:buChar char="Ø"/>
            </a:pPr>
            <a:r>
              <a:rPr lang="en-US" sz="2000" dirty="0"/>
              <a:t>What are the main incentives and disincentives for action on health systems and where should UHC2030 focus its efforts? </a:t>
            </a:r>
          </a:p>
          <a:p>
            <a:pPr marL="342900" indent="-342900">
              <a:buFont typeface="Wingdings" panose="05000000000000000000" pitchFamily="2" charset="2"/>
              <a:buChar char="Ø"/>
            </a:pPr>
            <a:r>
              <a:rPr lang="en-US" sz="2000" dirty="0"/>
              <a:t>How do we tailor actions/messages to different country contexts?</a:t>
            </a:r>
          </a:p>
          <a:p>
            <a:pPr marL="342900" indent="-342900">
              <a:buFont typeface="Wingdings" panose="05000000000000000000" pitchFamily="2" charset="2"/>
              <a:buChar char="Ø"/>
            </a:pPr>
            <a:r>
              <a:rPr lang="en-US" sz="2000" dirty="0"/>
              <a:t>What are the roles of different constituencies (existing contributions, opportunities to do more) – and how do we make follow-up discussion with constituencies most useful?</a:t>
            </a:r>
          </a:p>
        </p:txBody>
      </p:sp>
      <p:pic>
        <p:nvPicPr>
          <p:cNvPr id="15" name="Picture Placeholder 14" descr="A picture containing person, indoor&#10;&#10;Description automatically generated">
            <a:extLst>
              <a:ext uri="{FF2B5EF4-FFF2-40B4-BE49-F238E27FC236}">
                <a16:creationId xmlns:a16="http://schemas.microsoft.com/office/drawing/2014/main" id="{6FE5764B-C7E9-4F9A-9A62-870B9728CE03}"/>
              </a:ext>
            </a:extLst>
          </p:cNvPr>
          <p:cNvPicPr>
            <a:picLocks noGrp="1" noChangeAspect="1"/>
          </p:cNvPicPr>
          <p:nvPr>
            <p:ph type="pic" sz="quarter" idx="14"/>
          </p:nvPr>
        </p:nvPicPr>
        <p:blipFill>
          <a:blip r:embed="rId2"/>
          <a:srcRect l="20370" r="20370"/>
          <a:stretch>
            <a:fillRect/>
          </a:stretch>
        </p:blipFill>
        <p:spPr/>
      </p:pic>
    </p:spTree>
    <p:extLst>
      <p:ext uri="{BB962C8B-B14F-4D97-AF65-F5344CB8AC3E}">
        <p14:creationId xmlns:p14="http://schemas.microsoft.com/office/powerpoint/2010/main" val="391407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35DFABF-51EE-4697-812A-C17E68AEDA25}"/>
              </a:ext>
            </a:extLst>
          </p:cNvPr>
          <p:cNvSpPr/>
          <p:nvPr/>
        </p:nvSpPr>
        <p:spPr>
          <a:xfrm>
            <a:off x="250680" y="1090250"/>
            <a:ext cx="11459237" cy="1177089"/>
          </a:xfrm>
          <a:prstGeom prst="roundRect">
            <a:avLst/>
          </a:prstGeom>
          <a:noFill/>
          <a:ln w="19050">
            <a:solidFill>
              <a:srgbClr val="28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1"/>
          </p:nvPr>
        </p:nvSpPr>
        <p:spPr>
          <a:xfrm>
            <a:off x="250681" y="441170"/>
            <a:ext cx="6569997" cy="1106280"/>
          </a:xfrm>
        </p:spPr>
        <p:txBody>
          <a:bodyPr/>
          <a:lstStyle/>
          <a:p>
            <a:r>
              <a:rPr lang="en-US" dirty="0"/>
              <a:t>Day 1 Summary</a:t>
            </a:r>
          </a:p>
        </p:txBody>
      </p:sp>
      <p:sp>
        <p:nvSpPr>
          <p:cNvPr id="4" name="Text Placeholder 3"/>
          <p:cNvSpPr>
            <a:spLocks noGrp="1"/>
          </p:cNvSpPr>
          <p:nvPr>
            <p:ph type="body" sz="quarter" idx="13"/>
          </p:nvPr>
        </p:nvSpPr>
        <p:spPr>
          <a:xfrm>
            <a:off x="345233" y="1161084"/>
            <a:ext cx="11131420" cy="407409"/>
          </a:xfrm>
        </p:spPr>
        <p:txBody>
          <a:bodyPr/>
          <a:lstStyle/>
          <a:p>
            <a:r>
              <a:rPr lang="en-US" sz="1800" b="1" dirty="0"/>
              <a:t>Objectives</a:t>
            </a:r>
          </a:p>
          <a:p>
            <a:r>
              <a:rPr lang="en-US" sz="1800" dirty="0"/>
              <a:t>1.1 – Agree key elements of a shared health systems vision and narrative</a:t>
            </a:r>
          </a:p>
          <a:p>
            <a:r>
              <a:rPr lang="en-US" sz="1800" dirty="0"/>
              <a:t>1.2 – Agree priority health systems actions for UHC and health security + next steps for how constituencies contribute</a:t>
            </a:r>
          </a:p>
          <a:p>
            <a:endParaRPr lang="en-US" sz="2000" dirty="0"/>
          </a:p>
        </p:txBody>
      </p:sp>
      <p:sp>
        <p:nvSpPr>
          <p:cNvPr id="9" name="Text Placeholder 3">
            <a:extLst>
              <a:ext uri="{FF2B5EF4-FFF2-40B4-BE49-F238E27FC236}">
                <a16:creationId xmlns:a16="http://schemas.microsoft.com/office/drawing/2014/main" id="{AD34FD73-1B37-494F-AB81-400F1926A9B3}"/>
              </a:ext>
            </a:extLst>
          </p:cNvPr>
          <p:cNvSpPr txBox="1">
            <a:spLocks/>
          </p:cNvSpPr>
          <p:nvPr/>
        </p:nvSpPr>
        <p:spPr>
          <a:xfrm>
            <a:off x="345233" y="2509010"/>
            <a:ext cx="11364684"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a:t>Outcomes</a:t>
            </a:r>
          </a:p>
          <a:p>
            <a:pPr marL="342900" indent="-342900">
              <a:buFont typeface="Wingdings" panose="05000000000000000000" pitchFamily="2" charset="2"/>
              <a:buChar char="ü"/>
            </a:pPr>
            <a:r>
              <a:rPr lang="en-US" sz="1800" dirty="0"/>
              <a:t>Narrative agreed in principle. </a:t>
            </a:r>
          </a:p>
          <a:p>
            <a:pPr marL="342900" indent="-342900">
              <a:buFont typeface="Wingdings" panose="05000000000000000000" pitchFamily="2" charset="2"/>
              <a:buChar char="ü"/>
            </a:pPr>
            <a:r>
              <a:rPr lang="en-US" sz="1800" dirty="0"/>
              <a:t>Agreed importance of 12 actions &amp; need for a more streamlined comms product</a:t>
            </a:r>
          </a:p>
          <a:p>
            <a:r>
              <a:rPr lang="en-US" sz="1800" b="1" dirty="0"/>
              <a:t>Next steps</a:t>
            </a:r>
          </a:p>
          <a:p>
            <a:pPr marL="342900" indent="-342900">
              <a:buFont typeface="Arial" panose="020B0604020202020204" pitchFamily="34" charset="0"/>
              <a:buChar char="•"/>
            </a:pPr>
            <a:r>
              <a:rPr lang="en-US" sz="1800" dirty="0"/>
              <a:t>Core Team finalizes paper: address role of civil society and communities, rights-based focus, timing of twin goals (</a:t>
            </a:r>
            <a:r>
              <a:rPr lang="en-US" sz="1800" u="sng" dirty="0"/>
              <a:t>not</a:t>
            </a:r>
            <a:r>
              <a:rPr lang="en-US" sz="1800" dirty="0"/>
              <a:t> “emergencies now, UHC later”), role of private sector</a:t>
            </a:r>
          </a:p>
          <a:p>
            <a:pPr marL="342900" indent="-342900">
              <a:buFont typeface="Arial" panose="020B0604020202020204" pitchFamily="34" charset="0"/>
              <a:buChar char="•"/>
            </a:pPr>
            <a:r>
              <a:rPr lang="en-US" sz="1800" dirty="0"/>
              <a:t>Group and/or rationalize “12 actions” into a smaller number &amp; more prioritized – with more focus on </a:t>
            </a:r>
            <a:r>
              <a:rPr lang="en-US" sz="1800" i="1" dirty="0"/>
              <a:t>political</a:t>
            </a:r>
            <a:r>
              <a:rPr lang="en-US" sz="1800" dirty="0"/>
              <a:t> “how” plus addressing key blocks (e.g. undermining of trust in governments and science, breakdowns in global solidarity)</a:t>
            </a:r>
          </a:p>
          <a:p>
            <a:pPr marL="342900" indent="-342900">
              <a:buFont typeface="Arial" panose="020B0604020202020204" pitchFamily="34" charset="0"/>
              <a:buChar char="•"/>
            </a:pPr>
            <a:r>
              <a:rPr lang="en-US" sz="1800" dirty="0"/>
              <a:t>Follow-up with constituencies on specific actions – TBC. Core Team on hand to facilitate.</a:t>
            </a:r>
          </a:p>
        </p:txBody>
      </p:sp>
    </p:spTree>
    <p:extLst>
      <p:ext uri="{BB962C8B-B14F-4D97-AF65-F5344CB8AC3E}">
        <p14:creationId xmlns:p14="http://schemas.microsoft.com/office/powerpoint/2010/main" val="188452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5400" dirty="0"/>
          </a:p>
          <a:p>
            <a:r>
              <a:rPr lang="en-US" sz="5400" dirty="0"/>
              <a:t>Welcome + Introductions</a:t>
            </a:r>
          </a:p>
          <a:p>
            <a:endParaRPr lang="en-US" sz="5400" dirty="0"/>
          </a:p>
          <a:p>
            <a:endParaRPr lang="en-US" dirty="0"/>
          </a:p>
        </p:txBody>
      </p:sp>
      <p:sp>
        <p:nvSpPr>
          <p:cNvPr id="3" name="Text Placeholder 2"/>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158152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UHC2030 Steering Committee</a:t>
            </a:r>
          </a:p>
          <a:p>
            <a:endParaRPr lang="en-US" dirty="0"/>
          </a:p>
        </p:txBody>
      </p:sp>
      <p:sp>
        <p:nvSpPr>
          <p:cNvPr id="3" name="Text Placeholder 2"/>
          <p:cNvSpPr>
            <a:spLocks noGrp="1"/>
          </p:cNvSpPr>
          <p:nvPr>
            <p:ph type="body" sz="quarter" idx="11"/>
          </p:nvPr>
        </p:nvSpPr>
        <p:spPr/>
        <p:txBody>
          <a:bodyPr/>
          <a:lstStyle/>
          <a:p>
            <a:r>
              <a:rPr lang="en-US" dirty="0"/>
              <a:t>14-15 September 2021</a:t>
            </a:r>
          </a:p>
          <a:p>
            <a:r>
              <a:rPr lang="en-US" dirty="0"/>
              <a:t>DAY 2</a:t>
            </a:r>
          </a:p>
        </p:txBody>
      </p:sp>
    </p:spTree>
    <p:extLst>
      <p:ext uri="{BB962C8B-B14F-4D97-AF65-F5344CB8AC3E}">
        <p14:creationId xmlns:p14="http://schemas.microsoft.com/office/powerpoint/2010/main" val="31737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400" dirty="0"/>
              <a:t>Session 2 – How UHC2030 helps shape a health systems agenda and decision-making</a:t>
            </a:r>
          </a:p>
          <a:p>
            <a:endParaRPr lang="en-US" sz="1800" i="1" dirty="0"/>
          </a:p>
          <a:p>
            <a:r>
              <a:rPr lang="en-US" sz="3200" i="1" dirty="0"/>
              <a:t>Objective: Agree priority moments, audiences and approaches to promote the health systems vision – and how this contributes to results and outcomes in countries </a:t>
            </a:r>
            <a:endParaRPr lang="en-US" sz="6600" dirty="0"/>
          </a:p>
        </p:txBody>
      </p:sp>
    </p:spTree>
    <p:extLst>
      <p:ext uri="{BB962C8B-B14F-4D97-AF65-F5344CB8AC3E}">
        <p14:creationId xmlns:p14="http://schemas.microsoft.com/office/powerpoint/2010/main" val="305016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Background and aims</a:t>
            </a:r>
          </a:p>
          <a:p>
            <a:endParaRPr lang="en-US" dirty="0"/>
          </a:p>
        </p:txBody>
      </p:sp>
      <p:sp>
        <p:nvSpPr>
          <p:cNvPr id="3" name="Text Placeholder 2"/>
          <p:cNvSpPr>
            <a:spLocks noGrp="1"/>
          </p:cNvSpPr>
          <p:nvPr>
            <p:ph type="body" sz="quarter" idx="12"/>
          </p:nvPr>
        </p:nvSpPr>
        <p:spPr>
          <a:xfrm>
            <a:off x="226030" y="1597954"/>
            <a:ext cx="11511279" cy="2181566"/>
          </a:xfrm>
        </p:spPr>
        <p:txBody>
          <a:bodyPr/>
          <a:lstStyle/>
          <a:p>
            <a:pPr marL="342900" indent="-342900">
              <a:buFont typeface="Arial" panose="020B0604020202020204" pitchFamily="34" charset="0"/>
              <a:buChar char="•"/>
            </a:pPr>
            <a:r>
              <a:rPr lang="en-GB" dirty="0"/>
              <a:t>The COVID-19 crisis provides an opportunity to increase all stakeholders’ focus on health systems for UHC both in the short term, and to build momentum ahead of the 2023 UHC high-level meeting (HLM).    </a:t>
            </a:r>
          </a:p>
          <a:p>
            <a:pPr marL="342900" indent="-342900">
              <a:buFont typeface="Arial" panose="020B0604020202020204" pitchFamily="34" charset="0"/>
              <a:buChar char="•"/>
            </a:pPr>
            <a:r>
              <a:rPr lang="en-GB" dirty="0"/>
              <a:t>UHC2030 membership – especially SC members – are well-placed to promote a strategic narrative, and stimulate and carry out specific actions for equitable and resilient health systems. </a:t>
            </a:r>
            <a:endParaRPr lang="en-DE" dirty="0"/>
          </a:p>
        </p:txBody>
      </p:sp>
      <p:sp>
        <p:nvSpPr>
          <p:cNvPr id="4" name="Text Placeholder 3"/>
          <p:cNvSpPr>
            <a:spLocks noGrp="1"/>
          </p:cNvSpPr>
          <p:nvPr>
            <p:ph type="body" sz="quarter" idx="13"/>
          </p:nvPr>
        </p:nvSpPr>
        <p:spPr>
          <a:xfrm>
            <a:off x="250681" y="1118761"/>
            <a:ext cx="11620211" cy="407409"/>
          </a:xfrm>
        </p:spPr>
        <p:txBody>
          <a:bodyPr/>
          <a:lstStyle/>
          <a:p>
            <a:r>
              <a:rPr lang="en-US" dirty="0"/>
              <a:t>Background</a:t>
            </a:r>
          </a:p>
        </p:txBody>
      </p:sp>
      <p:sp>
        <p:nvSpPr>
          <p:cNvPr id="5" name="Text Placeholder 3">
            <a:extLst>
              <a:ext uri="{FF2B5EF4-FFF2-40B4-BE49-F238E27FC236}">
                <a16:creationId xmlns:a16="http://schemas.microsoft.com/office/drawing/2014/main" id="{112F8570-9854-3D4A-BDBA-ED444C6011F9}"/>
              </a:ext>
            </a:extLst>
          </p:cNvPr>
          <p:cNvSpPr txBox="1">
            <a:spLocks/>
          </p:cNvSpPr>
          <p:nvPr/>
        </p:nvSpPr>
        <p:spPr>
          <a:xfrm>
            <a:off x="226030" y="3688744"/>
            <a:ext cx="11620211"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Aims</a:t>
            </a:r>
          </a:p>
        </p:txBody>
      </p:sp>
      <p:sp>
        <p:nvSpPr>
          <p:cNvPr id="6" name="Text Placeholder 2">
            <a:extLst>
              <a:ext uri="{FF2B5EF4-FFF2-40B4-BE49-F238E27FC236}">
                <a16:creationId xmlns:a16="http://schemas.microsoft.com/office/drawing/2014/main" id="{49AB2DD2-ADEC-D345-BF6D-92D5D394A677}"/>
              </a:ext>
            </a:extLst>
          </p:cNvPr>
          <p:cNvSpPr txBox="1">
            <a:spLocks/>
          </p:cNvSpPr>
          <p:nvPr/>
        </p:nvSpPr>
        <p:spPr>
          <a:xfrm>
            <a:off x="250681" y="4096153"/>
            <a:ext cx="11511279" cy="1106280"/>
          </a:xfrm>
          <a:prstGeom prst="rect">
            <a:avLst/>
          </a:prstGeom>
        </p:spPr>
        <p:txBody>
          <a:bodyPr/>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Light" charset="0"/>
                <a:ea typeface="Nunito Light" charset="0"/>
                <a:cs typeface="Nunito Light"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Discuss and agree key engagement opportunities to take forward health systems priorities/actions over the next 6 months, and in the run-up to the 2023 September UHC HLM.</a:t>
            </a:r>
          </a:p>
          <a:p>
            <a:pPr marL="342900" indent="-342900">
              <a:buFont typeface="Arial" panose="020B0604020202020204" pitchFamily="34" charset="0"/>
              <a:buChar char="•"/>
            </a:pPr>
            <a:r>
              <a:rPr lang="en-GB" dirty="0"/>
              <a:t>Discuss and agree how SC members &amp; constituencies engage at different levels (global, regional, national).</a:t>
            </a:r>
            <a:endParaRPr lang="en-DE" dirty="0"/>
          </a:p>
        </p:txBody>
      </p:sp>
    </p:spTree>
    <p:extLst>
      <p:ext uri="{BB962C8B-B14F-4D97-AF65-F5344CB8AC3E}">
        <p14:creationId xmlns:p14="http://schemas.microsoft.com/office/powerpoint/2010/main" val="164938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1106280"/>
          </a:xfrm>
        </p:spPr>
        <p:txBody>
          <a:bodyPr/>
          <a:lstStyle/>
          <a:p>
            <a:r>
              <a:rPr lang="de-DE" dirty="0"/>
              <a:t>Priorities</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39887" y="1014630"/>
            <a:ext cx="11606356" cy="4631055"/>
          </a:xfrm>
        </p:spPr>
        <p:txBody>
          <a:bodyPr/>
          <a:lstStyle/>
          <a:p>
            <a:pPr marL="457200" lvl="0" indent="-457200" algn="just">
              <a:buFont typeface="Wingdings" panose="05000000000000000000" pitchFamily="2" charset="2"/>
              <a:buChar char="Ø"/>
            </a:pPr>
            <a:r>
              <a:rPr lang="en-GB" sz="2400" b="1" dirty="0"/>
              <a:t>Consistent/collective messaging: equitable and resilient health systems are the most efficient way to contribute to UHC and health security goals – including protecting against wider health impacts from COVID-19.</a:t>
            </a:r>
            <a:r>
              <a:rPr lang="en-GB" sz="2400" dirty="0"/>
              <a:t> Opportunity to use shared narrative (new paper) + reinforce existing shared policy positions (UHC, PHC, COVID-19)</a:t>
            </a:r>
            <a:endParaRPr lang="en-US" sz="2400" dirty="0"/>
          </a:p>
          <a:p>
            <a:pPr marL="457200" lvl="0" indent="-457200" algn="just">
              <a:buFont typeface="Wingdings" panose="05000000000000000000" pitchFamily="2" charset="2"/>
              <a:buChar char="Ø"/>
            </a:pPr>
            <a:r>
              <a:rPr lang="en-GB" sz="2400" b="1" dirty="0"/>
              <a:t>An inclusive, clear campaign for the run-up to the 2023 UHC HLM, </a:t>
            </a:r>
            <a:r>
              <a:rPr lang="en-GB" sz="2400" dirty="0"/>
              <a:t>to be launched in September 2022 at UNGA, as an opportunity for all key SC members to be visible and represented at highest leadership levels. </a:t>
            </a:r>
            <a:endParaRPr lang="en-US" sz="2400" dirty="0"/>
          </a:p>
          <a:p>
            <a:pPr marL="457200" lvl="0" indent="-457200" algn="just">
              <a:buFont typeface="Wingdings" panose="05000000000000000000" pitchFamily="2" charset="2"/>
              <a:buChar char="Ø"/>
            </a:pPr>
            <a:r>
              <a:rPr lang="en-GB" sz="2400" b="1" dirty="0"/>
              <a:t>Promote specific health systems actions and contributions of UHC2030 constituencies</a:t>
            </a:r>
            <a:r>
              <a:rPr lang="en-GB" sz="2400" dirty="0"/>
              <a:t> – including to promote gender equity, role of all stakeholders (NB civil society &amp; communities, private sector), global solidarity</a:t>
            </a:r>
            <a:endParaRPr lang="en-DE" sz="2400" dirty="0"/>
          </a:p>
        </p:txBody>
      </p:sp>
    </p:spTree>
    <p:extLst>
      <p:ext uri="{BB962C8B-B14F-4D97-AF65-F5344CB8AC3E}">
        <p14:creationId xmlns:p14="http://schemas.microsoft.com/office/powerpoint/2010/main" val="356478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65E38-16CE-3A48-B9C8-CDD712C02C68}"/>
              </a:ext>
            </a:extLst>
          </p:cNvPr>
          <p:cNvSpPr>
            <a:spLocks noGrp="1"/>
          </p:cNvSpPr>
          <p:nvPr>
            <p:ph type="body" sz="quarter" idx="11"/>
          </p:nvPr>
        </p:nvSpPr>
        <p:spPr>
          <a:xfrm>
            <a:off x="250681" y="274914"/>
            <a:ext cx="11606356" cy="1106280"/>
          </a:xfrm>
        </p:spPr>
        <p:txBody>
          <a:bodyPr/>
          <a:lstStyle/>
          <a:p>
            <a:r>
              <a:rPr lang="de-DE" dirty="0"/>
              <a:t>Outcomes?</a:t>
            </a:r>
          </a:p>
        </p:txBody>
      </p:sp>
      <p:sp>
        <p:nvSpPr>
          <p:cNvPr id="3" name="Text Placeholder 2">
            <a:extLst>
              <a:ext uri="{FF2B5EF4-FFF2-40B4-BE49-F238E27FC236}">
                <a16:creationId xmlns:a16="http://schemas.microsoft.com/office/drawing/2014/main" id="{B50C232A-9FF0-8F4D-8418-E230527F4CD8}"/>
              </a:ext>
            </a:extLst>
          </p:cNvPr>
          <p:cNvSpPr>
            <a:spLocks noGrp="1"/>
          </p:cNvSpPr>
          <p:nvPr>
            <p:ph type="body" sz="quarter" idx="12"/>
          </p:nvPr>
        </p:nvSpPr>
        <p:spPr>
          <a:xfrm>
            <a:off x="250681" y="1405548"/>
            <a:ext cx="11511279" cy="755759"/>
          </a:xfrm>
        </p:spPr>
        <p:txBody>
          <a:bodyPr/>
          <a:lstStyle/>
          <a:p>
            <a:pPr marL="342900" indent="-342900">
              <a:buFont typeface="Arial" panose="020B0604020202020204" pitchFamily="34" charset="0"/>
              <a:buChar char="•"/>
            </a:pPr>
            <a:r>
              <a:rPr lang="en-GB" dirty="0"/>
              <a:t>Integration of COVID-19 tools into stronger and fairer health systems</a:t>
            </a:r>
          </a:p>
          <a:p>
            <a:pPr marL="342900" indent="-342900">
              <a:buFont typeface="Arial" panose="020B0604020202020204" pitchFamily="34" charset="0"/>
              <a:buChar char="•"/>
            </a:pPr>
            <a:r>
              <a:rPr lang="en-DE" dirty="0"/>
              <a:t>Recognition of </a:t>
            </a:r>
            <a:r>
              <a:rPr lang="en-GB" dirty="0"/>
              <a:t>health systems + global solidarity as key means for UHC and health security</a:t>
            </a:r>
            <a:r>
              <a:rPr lang="en-DE" dirty="0"/>
              <a:t> </a:t>
            </a:r>
          </a:p>
          <a:p>
            <a:pPr marL="342900" indent="-342900">
              <a:buFont typeface="Arial" panose="020B0604020202020204" pitchFamily="34" charset="0"/>
              <a:buChar char="•"/>
            </a:pPr>
            <a:r>
              <a:rPr lang="en-DE" dirty="0"/>
              <a:t>HSS for UHC as a </a:t>
            </a:r>
            <a:r>
              <a:rPr lang="en-US" dirty="0"/>
              <a:t>long-term</a:t>
            </a:r>
            <a:r>
              <a:rPr lang="en-DE" dirty="0"/>
              <a:t> priority</a:t>
            </a:r>
            <a:r>
              <a:rPr lang="en-US" dirty="0"/>
              <a:t> that needs immediate action (</a:t>
            </a:r>
            <a:r>
              <a:rPr lang="en-DE" dirty="0"/>
              <a:t>not just COVID-19 response</a:t>
            </a:r>
            <a:r>
              <a:rPr lang="en-US" dirty="0"/>
              <a:t>)</a:t>
            </a:r>
            <a:endParaRPr lang="de-DE" dirty="0"/>
          </a:p>
        </p:txBody>
      </p:sp>
      <p:sp>
        <p:nvSpPr>
          <p:cNvPr id="4" name="Text Placeholder 3">
            <a:extLst>
              <a:ext uri="{FF2B5EF4-FFF2-40B4-BE49-F238E27FC236}">
                <a16:creationId xmlns:a16="http://schemas.microsoft.com/office/drawing/2014/main" id="{B35AE530-71CB-524A-8E69-D9A13614808B}"/>
              </a:ext>
            </a:extLst>
          </p:cNvPr>
          <p:cNvSpPr>
            <a:spLocks noGrp="1"/>
          </p:cNvSpPr>
          <p:nvPr>
            <p:ph type="body" sz="quarter" idx="13"/>
          </p:nvPr>
        </p:nvSpPr>
        <p:spPr>
          <a:xfrm>
            <a:off x="236826" y="987641"/>
            <a:ext cx="11620211" cy="407409"/>
          </a:xfrm>
        </p:spPr>
        <p:txBody>
          <a:bodyPr/>
          <a:lstStyle/>
          <a:p>
            <a:r>
              <a:rPr lang="de-DE" dirty="0"/>
              <a:t>Next 6 </a:t>
            </a:r>
            <a:r>
              <a:rPr lang="de-DE" dirty="0" err="1"/>
              <a:t>months</a:t>
            </a:r>
            <a:endParaRPr lang="de-DE" dirty="0"/>
          </a:p>
        </p:txBody>
      </p:sp>
      <p:sp>
        <p:nvSpPr>
          <p:cNvPr id="5" name="Text Placeholder 3">
            <a:extLst>
              <a:ext uri="{FF2B5EF4-FFF2-40B4-BE49-F238E27FC236}">
                <a16:creationId xmlns:a16="http://schemas.microsoft.com/office/drawing/2014/main" id="{05733933-9742-C24E-8719-C2BC847764A6}"/>
              </a:ext>
            </a:extLst>
          </p:cNvPr>
          <p:cNvSpPr txBox="1">
            <a:spLocks/>
          </p:cNvSpPr>
          <p:nvPr/>
        </p:nvSpPr>
        <p:spPr>
          <a:xfrm>
            <a:off x="243753" y="2766350"/>
            <a:ext cx="11620211" cy="509286"/>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t>Run-</a:t>
            </a:r>
            <a:r>
              <a:rPr lang="de-DE" dirty="0" err="1"/>
              <a:t>up</a:t>
            </a:r>
            <a:r>
              <a:rPr lang="de-DE" dirty="0"/>
              <a:t> to September 2023</a:t>
            </a:r>
          </a:p>
        </p:txBody>
      </p:sp>
      <p:sp>
        <p:nvSpPr>
          <p:cNvPr id="6" name="Text Placeholder 2">
            <a:extLst>
              <a:ext uri="{FF2B5EF4-FFF2-40B4-BE49-F238E27FC236}">
                <a16:creationId xmlns:a16="http://schemas.microsoft.com/office/drawing/2014/main" id="{5304C322-DC44-D047-B85A-EBB8093E0EF3}"/>
              </a:ext>
            </a:extLst>
          </p:cNvPr>
          <p:cNvSpPr txBox="1">
            <a:spLocks/>
          </p:cNvSpPr>
          <p:nvPr/>
        </p:nvSpPr>
        <p:spPr>
          <a:xfrm>
            <a:off x="236826" y="3275636"/>
            <a:ext cx="11511279" cy="888987"/>
          </a:xfrm>
          <a:prstGeom prst="rect">
            <a:avLst/>
          </a:prstGeom>
        </p:spPr>
        <p:txBody>
          <a:bodyPr/>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Light" charset="0"/>
                <a:ea typeface="Nunito Light" charset="0"/>
                <a:cs typeface="Nunito Light"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dirty="0"/>
              <a:t>Improved financing for broader HSS for UHC (including GHIs)</a:t>
            </a:r>
          </a:p>
          <a:p>
            <a:pPr marL="342900" indent="-342900">
              <a:buFont typeface="Arial" panose="020B0604020202020204" pitchFamily="34" charset="0"/>
              <a:buChar char="•"/>
            </a:pPr>
            <a:r>
              <a:rPr lang="en-GB" dirty="0">
                <a:solidFill>
                  <a:schemeClr val="bg2">
                    <a:lumMod val="50000"/>
                  </a:schemeClr>
                </a:solidFill>
              </a:rPr>
              <a:t>Increased advocacy for equity (incl. gender) and fair health investment for UHC</a:t>
            </a:r>
            <a:endParaRPr lang="en-US" dirty="0">
              <a:solidFill>
                <a:schemeClr val="bg2">
                  <a:lumMod val="50000"/>
                </a:schemeClr>
              </a:solidFill>
            </a:endParaRPr>
          </a:p>
          <a:p>
            <a:pPr marL="342900" indent="-342900">
              <a:buFont typeface="Arial" panose="020B0604020202020204" pitchFamily="34" charset="0"/>
              <a:buChar char="•"/>
            </a:pPr>
            <a:r>
              <a:rPr lang="de-DE" dirty="0"/>
              <a:t>Stronger commitment to social participation and accountability</a:t>
            </a:r>
          </a:p>
          <a:p>
            <a:pPr marL="342900" indent="-342900">
              <a:buFont typeface="Arial" panose="020B0604020202020204" pitchFamily="34" charset="0"/>
              <a:buChar char="•"/>
            </a:pPr>
            <a:r>
              <a:rPr lang="de-DE" dirty="0"/>
              <a:t>Senior leadership of organizations within UHC2030 champion and act on health systems</a:t>
            </a:r>
          </a:p>
          <a:p>
            <a:pPr marL="342900" indent="-342900">
              <a:buFont typeface="Arial" panose="020B0604020202020204" pitchFamily="34" charset="0"/>
              <a:buChar char="•"/>
            </a:pPr>
            <a:r>
              <a:rPr lang="de-DE" dirty="0"/>
              <a:t>Concrete G7 and G20 commitments and increased funding for health systems</a:t>
            </a:r>
          </a:p>
          <a:p>
            <a:pPr marL="342900" indent="-342900">
              <a:buFont typeface="Arial" panose="020B0604020202020204" pitchFamily="34" charset="0"/>
              <a:buChar char="•"/>
            </a:pPr>
            <a:r>
              <a:rPr lang="de-DE" dirty="0"/>
              <a:t>*** Concrete health systems commitment and actions by all UHC members ***</a:t>
            </a:r>
          </a:p>
        </p:txBody>
      </p:sp>
    </p:spTree>
    <p:extLst>
      <p:ext uri="{BB962C8B-B14F-4D97-AF65-F5344CB8AC3E}">
        <p14:creationId xmlns:p14="http://schemas.microsoft.com/office/powerpoint/2010/main" val="2293511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8845CD-3057-144A-876A-222C1E6860C4}"/>
              </a:ext>
            </a:extLst>
          </p:cNvPr>
          <p:cNvSpPr>
            <a:spLocks noGrp="1"/>
          </p:cNvSpPr>
          <p:nvPr>
            <p:ph type="body" sz="quarter" idx="12"/>
          </p:nvPr>
        </p:nvSpPr>
        <p:spPr>
          <a:xfrm>
            <a:off x="298219" y="1363705"/>
            <a:ext cx="11511279" cy="3409590"/>
          </a:xfrm>
        </p:spPr>
        <p:txBody>
          <a:bodyPr/>
          <a:lstStyle/>
          <a:p>
            <a:pPr marL="457200" lvl="0" indent="-457200" algn="just">
              <a:buFont typeface="Wingdings" panose="05000000000000000000" pitchFamily="2" charset="2"/>
              <a:buChar char="Ø"/>
            </a:pPr>
            <a:r>
              <a:rPr lang="en-GB" sz="2400" b="1" dirty="0"/>
              <a:t>Global political processes in 2022-2023: G7 and G20 Presidencies</a:t>
            </a:r>
            <a:r>
              <a:rPr lang="en-GB" sz="2400" dirty="0"/>
              <a:t> provide UHC2030 members, the UHC Political Advisory Panel, and CSEM members an opportunity to continue to drive global, regional, and national action on HSS for UHC. </a:t>
            </a:r>
            <a:endParaRPr lang="en-US" sz="2400" dirty="0"/>
          </a:p>
          <a:p>
            <a:pPr marL="457200" lvl="0" indent="-457200" algn="just">
              <a:buFont typeface="Wingdings" panose="05000000000000000000" pitchFamily="2" charset="2"/>
              <a:buChar char="Ø"/>
            </a:pPr>
            <a:r>
              <a:rPr lang="en-GB" sz="2400" b="1" dirty="0"/>
              <a:t>Key moments in health architecture &amp; governance (WHA, boards, replenishments): promote flexible funding &amp; approaches </a:t>
            </a:r>
            <a:r>
              <a:rPr lang="en-GB" sz="2400" dirty="0"/>
              <a:t>that align to national/regional priorities and allow for service integration and long-term capacity building at country level.</a:t>
            </a:r>
            <a:endParaRPr lang="en-US" sz="2400" dirty="0"/>
          </a:p>
          <a:p>
            <a:pPr marL="457200" lvl="0" indent="-457200" algn="just">
              <a:buFont typeface="Wingdings" panose="05000000000000000000" pitchFamily="2" charset="2"/>
              <a:buChar char="Ø"/>
            </a:pPr>
            <a:r>
              <a:rPr lang="en-GB" sz="2400" b="1" dirty="0"/>
              <a:t>Use specific meetings and events on UHC and health security</a:t>
            </a:r>
            <a:r>
              <a:rPr lang="en-GB" sz="2400" dirty="0"/>
              <a:t> to influence policy and programming for health systems: promote resilience, equity, integration, fair and coherent investments, and social participation and accountability for results.</a:t>
            </a:r>
            <a:r>
              <a:rPr lang="en-DE" sz="2400" dirty="0"/>
              <a:t> </a:t>
            </a:r>
            <a:endParaRPr lang="de-DE" sz="2400" dirty="0"/>
          </a:p>
          <a:p>
            <a:endParaRPr lang="de-DE" sz="2800" dirty="0"/>
          </a:p>
        </p:txBody>
      </p:sp>
      <p:sp>
        <p:nvSpPr>
          <p:cNvPr id="5" name="Text Placeholder 1">
            <a:extLst>
              <a:ext uri="{FF2B5EF4-FFF2-40B4-BE49-F238E27FC236}">
                <a16:creationId xmlns:a16="http://schemas.microsoft.com/office/drawing/2014/main" id="{EE85457D-F95C-6745-B0E6-71CABF8F5D3A}"/>
              </a:ext>
            </a:extLst>
          </p:cNvPr>
          <p:cNvSpPr>
            <a:spLocks noGrp="1"/>
          </p:cNvSpPr>
          <p:nvPr>
            <p:ph type="body" sz="quarter" idx="11"/>
          </p:nvPr>
        </p:nvSpPr>
        <p:spPr/>
        <p:txBody>
          <a:bodyPr/>
          <a:lstStyle/>
          <a:p>
            <a:r>
              <a:rPr lang="de-DE" dirty="0"/>
              <a:t>Opportunities for UHC2030</a:t>
            </a:r>
          </a:p>
        </p:txBody>
      </p:sp>
    </p:spTree>
    <p:extLst>
      <p:ext uri="{BB962C8B-B14F-4D97-AF65-F5344CB8AC3E}">
        <p14:creationId xmlns:p14="http://schemas.microsoft.com/office/powerpoint/2010/main" val="108763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Questions for SC discussion</a:t>
            </a:r>
          </a:p>
        </p:txBody>
      </p:sp>
      <p:sp>
        <p:nvSpPr>
          <p:cNvPr id="3" name="Text Placeholder 2"/>
          <p:cNvSpPr>
            <a:spLocks noGrp="1"/>
          </p:cNvSpPr>
          <p:nvPr>
            <p:ph type="body" sz="quarter" idx="12"/>
          </p:nvPr>
        </p:nvSpPr>
        <p:spPr>
          <a:xfrm>
            <a:off x="345759" y="2235200"/>
            <a:ext cx="11511279" cy="3533775"/>
          </a:xfrm>
        </p:spPr>
        <p:txBody>
          <a:bodyPr/>
          <a:lstStyle/>
          <a:p>
            <a:pPr marL="457200" indent="-457200">
              <a:buFont typeface="+mj-lt"/>
              <a:buAutoNum type="arabicPeriod"/>
            </a:pPr>
            <a:r>
              <a:rPr lang="en-US" dirty="0"/>
              <a:t>How can SC members further elevate health systems as a key means for UHC and for health security, including in the COVID-19 response?  </a:t>
            </a:r>
            <a:endParaRPr lang="en-US" sz="2200" dirty="0"/>
          </a:p>
          <a:p>
            <a:pPr marL="457200" indent="-457200">
              <a:buFont typeface="+mj-lt"/>
              <a:buAutoNum type="arabicPeriod"/>
            </a:pPr>
            <a:r>
              <a:rPr lang="en-US" dirty="0"/>
              <a:t>What specific moments, levers and decisions should UHC2030 focus on (G7/G20, EU Presidency, relevant agency boards, national processes, etc.)? </a:t>
            </a:r>
          </a:p>
          <a:p>
            <a:pPr marL="457200" indent="-457200">
              <a:buFont typeface="+mj-lt"/>
              <a:buAutoNum type="arabicPeriod"/>
            </a:pPr>
            <a:r>
              <a:rPr lang="en-US" dirty="0"/>
              <a:t>What roles can different constituencies play, and what new opportunities should we build on (e.g. with ministers of finance, parliamentarians)? Who else should be engaged? </a:t>
            </a:r>
          </a:p>
        </p:txBody>
      </p:sp>
    </p:spTree>
    <p:extLst>
      <p:ext uri="{BB962C8B-B14F-4D97-AF65-F5344CB8AC3E}">
        <p14:creationId xmlns:p14="http://schemas.microsoft.com/office/powerpoint/2010/main" val="91757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65D76-DADE-430D-8628-8FA0C8BC8C0E}"/>
              </a:ext>
            </a:extLst>
          </p:cNvPr>
          <p:cNvSpPr>
            <a:spLocks noGrp="1"/>
          </p:cNvSpPr>
          <p:nvPr>
            <p:ph type="body" sz="quarter" idx="10"/>
          </p:nvPr>
        </p:nvSpPr>
        <p:spPr>
          <a:xfrm>
            <a:off x="334963" y="2382785"/>
            <a:ext cx="11522074" cy="1240618"/>
          </a:xfrm>
        </p:spPr>
        <p:txBody>
          <a:bodyPr/>
          <a:lstStyle/>
          <a:p>
            <a:r>
              <a:rPr lang="en-US" altLang="ja-JP" sz="4400" dirty="0"/>
              <a:t>Session 3 – Joining up the health systems vision and UHC political processes</a:t>
            </a:r>
            <a:endParaRPr lang="en-US" sz="1000" dirty="0"/>
          </a:p>
        </p:txBody>
      </p:sp>
      <p:sp>
        <p:nvSpPr>
          <p:cNvPr id="4" name="Text Placeholder 3">
            <a:extLst>
              <a:ext uri="{FF2B5EF4-FFF2-40B4-BE49-F238E27FC236}">
                <a16:creationId xmlns:a16="http://schemas.microsoft.com/office/drawing/2014/main" id="{31C5289B-A828-44DB-A0C1-A01B6517D6AB}"/>
              </a:ext>
            </a:extLst>
          </p:cNvPr>
          <p:cNvSpPr>
            <a:spLocks noGrp="1"/>
          </p:cNvSpPr>
          <p:nvPr>
            <p:ph type="body" sz="quarter" idx="11"/>
          </p:nvPr>
        </p:nvSpPr>
        <p:spPr>
          <a:xfrm>
            <a:off x="2294296" y="4167873"/>
            <a:ext cx="7885358" cy="925329"/>
          </a:xfrm>
        </p:spPr>
        <p:txBody>
          <a:bodyPr/>
          <a:lstStyle/>
          <a:p>
            <a:r>
              <a:rPr lang="en-US" i="1" dirty="0"/>
              <a:t>Objective:  Make strategic linkages to reinforce our health systems and UHC vision in key national and global political processes.</a:t>
            </a:r>
            <a:endParaRPr lang="ja-JP" altLang="en-US" b="0" i="1" dirty="0">
              <a:latin typeface="Nunito Sans" panose="00000500000000000000" pitchFamily="2" charset="0"/>
            </a:endParaRPr>
          </a:p>
        </p:txBody>
      </p:sp>
    </p:spTree>
    <p:extLst>
      <p:ext uri="{BB962C8B-B14F-4D97-AF65-F5344CB8AC3E}">
        <p14:creationId xmlns:p14="http://schemas.microsoft.com/office/powerpoint/2010/main" val="65450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Background and aims</a:t>
            </a:r>
          </a:p>
          <a:p>
            <a:endParaRPr lang="en-US" dirty="0"/>
          </a:p>
        </p:txBody>
      </p:sp>
      <p:sp>
        <p:nvSpPr>
          <p:cNvPr id="3" name="Text Placeholder 2"/>
          <p:cNvSpPr>
            <a:spLocks noGrp="1"/>
          </p:cNvSpPr>
          <p:nvPr>
            <p:ph type="body" sz="quarter" idx="12"/>
          </p:nvPr>
        </p:nvSpPr>
        <p:spPr>
          <a:xfrm>
            <a:off x="226030" y="1597954"/>
            <a:ext cx="11511279" cy="902650"/>
          </a:xfrm>
        </p:spPr>
        <p:txBody>
          <a:bodyPr/>
          <a:lstStyle/>
          <a:p>
            <a:pPr marL="342900" indent="-342900">
              <a:buFont typeface="Arial" panose="020B0604020202020204" pitchFamily="34" charset="0"/>
              <a:buChar char="•"/>
            </a:pPr>
            <a:r>
              <a:rPr lang="en-GB" dirty="0"/>
              <a:t>Importance of making strategic linkages to reinforce our health systems and UHC vision</a:t>
            </a:r>
          </a:p>
          <a:p>
            <a:pPr marL="342900" indent="-342900">
              <a:buFont typeface="Arial" panose="020B0604020202020204" pitchFamily="34" charset="0"/>
              <a:buChar char="•"/>
            </a:pPr>
            <a:r>
              <a:rPr lang="en-US" dirty="0"/>
              <a:t>Need to set the overall direction for UHC2030’s more systematic support to parliamentarian initiatives on UHC</a:t>
            </a:r>
            <a:endParaRPr lang="en-GB" dirty="0"/>
          </a:p>
        </p:txBody>
      </p:sp>
      <p:sp>
        <p:nvSpPr>
          <p:cNvPr id="4" name="Text Placeholder 3"/>
          <p:cNvSpPr>
            <a:spLocks noGrp="1"/>
          </p:cNvSpPr>
          <p:nvPr>
            <p:ph type="body" sz="quarter" idx="13"/>
          </p:nvPr>
        </p:nvSpPr>
        <p:spPr>
          <a:xfrm>
            <a:off x="250681" y="1118761"/>
            <a:ext cx="11620211" cy="407409"/>
          </a:xfrm>
        </p:spPr>
        <p:txBody>
          <a:bodyPr/>
          <a:lstStyle/>
          <a:p>
            <a:r>
              <a:rPr lang="en-US" dirty="0"/>
              <a:t>Background</a:t>
            </a:r>
          </a:p>
        </p:txBody>
      </p:sp>
      <p:sp>
        <p:nvSpPr>
          <p:cNvPr id="5" name="Text Placeholder 3">
            <a:extLst>
              <a:ext uri="{FF2B5EF4-FFF2-40B4-BE49-F238E27FC236}">
                <a16:creationId xmlns:a16="http://schemas.microsoft.com/office/drawing/2014/main" id="{112F8570-9854-3D4A-BDBA-ED444C6011F9}"/>
              </a:ext>
            </a:extLst>
          </p:cNvPr>
          <p:cNvSpPr txBox="1">
            <a:spLocks/>
          </p:cNvSpPr>
          <p:nvPr/>
        </p:nvSpPr>
        <p:spPr>
          <a:xfrm>
            <a:off x="226030" y="2789852"/>
            <a:ext cx="11620211" cy="354563"/>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Aims</a:t>
            </a:r>
          </a:p>
        </p:txBody>
      </p:sp>
      <p:sp>
        <p:nvSpPr>
          <p:cNvPr id="6" name="Text Placeholder 2">
            <a:extLst>
              <a:ext uri="{FF2B5EF4-FFF2-40B4-BE49-F238E27FC236}">
                <a16:creationId xmlns:a16="http://schemas.microsoft.com/office/drawing/2014/main" id="{49AB2DD2-ADEC-D345-BF6D-92D5D394A677}"/>
              </a:ext>
            </a:extLst>
          </p:cNvPr>
          <p:cNvSpPr txBox="1">
            <a:spLocks/>
          </p:cNvSpPr>
          <p:nvPr/>
        </p:nvSpPr>
        <p:spPr>
          <a:xfrm>
            <a:off x="250681" y="3340359"/>
            <a:ext cx="11511279" cy="1862074"/>
          </a:xfrm>
          <a:prstGeom prst="rect">
            <a:avLst/>
          </a:prstGeom>
        </p:spPr>
        <p:txBody>
          <a:bodyPr/>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Light" charset="0"/>
                <a:ea typeface="Nunito Light" charset="0"/>
                <a:cs typeface="Nunito Light"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Steering Committee updated on </a:t>
            </a:r>
            <a:r>
              <a:rPr lang="en-US" dirty="0"/>
              <a:t>how we can capitalize on immediate and mid-term opportunities to incorporate the health systems vision in advocacy and political processes</a:t>
            </a:r>
          </a:p>
          <a:p>
            <a:pPr marL="342900" indent="-342900">
              <a:buFont typeface="Arial" panose="020B0604020202020204" pitchFamily="34" charset="0"/>
              <a:buChar char="•"/>
            </a:pPr>
            <a:r>
              <a:rPr lang="en-US" dirty="0"/>
              <a:t>Get advice / recommendation from the Steering Committee on how UHC2030 works with parliamentarians</a:t>
            </a:r>
          </a:p>
        </p:txBody>
      </p:sp>
    </p:spTree>
    <p:extLst>
      <p:ext uri="{BB962C8B-B14F-4D97-AF65-F5344CB8AC3E}">
        <p14:creationId xmlns:p14="http://schemas.microsoft.com/office/powerpoint/2010/main" val="247004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3(a) – Updates for information</a:t>
            </a:r>
          </a:p>
          <a:p>
            <a:endParaRPr lang="en-US" dirty="0"/>
          </a:p>
        </p:txBody>
      </p:sp>
      <p:sp>
        <p:nvSpPr>
          <p:cNvPr id="4" name="Text Placeholder 3"/>
          <p:cNvSpPr>
            <a:spLocks noGrp="1"/>
          </p:cNvSpPr>
          <p:nvPr>
            <p:ph type="body" sz="quarter" idx="13"/>
          </p:nvPr>
        </p:nvSpPr>
        <p:spPr>
          <a:xfrm>
            <a:off x="250681" y="1118761"/>
            <a:ext cx="11620211" cy="407409"/>
          </a:xfrm>
        </p:spPr>
        <p:txBody>
          <a:bodyPr/>
          <a:lstStyle/>
          <a:p>
            <a:pPr marL="342900" indent="-342900">
              <a:buFont typeface="Arial" panose="020B0604020202020204" pitchFamily="34" charset="0"/>
              <a:buChar char="•"/>
            </a:pPr>
            <a:r>
              <a:rPr lang="en-US" dirty="0"/>
              <a:t>The Coalition of Partnership for UHC and Global Health</a:t>
            </a:r>
          </a:p>
          <a:p>
            <a:pPr marL="342900" indent="-342900">
              <a:buFont typeface="Arial" panose="020B0604020202020204" pitchFamily="34" charset="0"/>
              <a:buChar char="•"/>
            </a:pPr>
            <a:r>
              <a:rPr lang="en-US" dirty="0"/>
              <a:t>UHC Day 2021</a:t>
            </a:r>
          </a:p>
          <a:p>
            <a:pPr marL="342900" indent="-342900">
              <a:buFont typeface="Arial" panose="020B0604020202020204" pitchFamily="34" charset="0"/>
              <a:buChar char="•"/>
            </a:pPr>
            <a:r>
              <a:rPr lang="fr-FR" dirty="0"/>
              <a:t>2023 UN HLM on UHC</a:t>
            </a:r>
            <a:endParaRPr lang="en-US" dirty="0"/>
          </a:p>
        </p:txBody>
      </p:sp>
    </p:spTree>
    <p:extLst>
      <p:ext uri="{BB962C8B-B14F-4D97-AF65-F5344CB8AC3E}">
        <p14:creationId xmlns:p14="http://schemas.microsoft.com/office/powerpoint/2010/main" val="197445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800" dirty="0"/>
              <a:t>Meeting objective</a:t>
            </a:r>
          </a:p>
        </p:txBody>
      </p:sp>
      <p:sp>
        <p:nvSpPr>
          <p:cNvPr id="5" name="Text Placeholder 4">
            <a:extLst>
              <a:ext uri="{FF2B5EF4-FFF2-40B4-BE49-F238E27FC236}">
                <a16:creationId xmlns:a16="http://schemas.microsoft.com/office/drawing/2014/main" id="{C4DE14D8-510C-439A-92B4-1C21705444E3}"/>
              </a:ext>
            </a:extLst>
          </p:cNvPr>
          <p:cNvSpPr>
            <a:spLocks noGrp="1"/>
          </p:cNvSpPr>
          <p:nvPr>
            <p:ph type="body" sz="quarter" idx="13"/>
          </p:nvPr>
        </p:nvSpPr>
        <p:spPr>
          <a:xfrm>
            <a:off x="250681" y="892539"/>
            <a:ext cx="11277149" cy="407409"/>
          </a:xfrm>
        </p:spPr>
        <p:txBody>
          <a:bodyPr/>
          <a:lstStyle/>
          <a:p>
            <a:pPr marL="342900" indent="-342900">
              <a:buFont typeface="Arial" panose="020B0604020202020204" pitchFamily="34" charset="0"/>
              <a:buChar char="•"/>
            </a:pPr>
            <a:r>
              <a:rPr lang="en-US" sz="2000" dirty="0"/>
              <a:t>Build momentum around a UHC2030 “push” on health systems strengthening for UHC</a:t>
            </a:r>
            <a:endParaRPr lang="en-GB" sz="2000" dirty="0"/>
          </a:p>
        </p:txBody>
      </p:sp>
      <p:sp>
        <p:nvSpPr>
          <p:cNvPr id="9" name="Text Placeholder 1">
            <a:extLst>
              <a:ext uri="{FF2B5EF4-FFF2-40B4-BE49-F238E27FC236}">
                <a16:creationId xmlns:a16="http://schemas.microsoft.com/office/drawing/2014/main" id="{80DAB0E7-779E-4A95-A9A9-AA46A27F761E}"/>
              </a:ext>
            </a:extLst>
          </p:cNvPr>
          <p:cNvSpPr txBox="1">
            <a:spLocks/>
          </p:cNvSpPr>
          <p:nvPr/>
        </p:nvSpPr>
        <p:spPr>
          <a:xfrm>
            <a:off x="250681" y="1576518"/>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kern="1200" baseline="0">
                <a:solidFill>
                  <a:srgbClr val="223E4C"/>
                </a:solidFill>
                <a:latin typeface="Nunito Sans Black" charset="0"/>
                <a:ea typeface="Nunito Sans Black" charset="0"/>
                <a:cs typeface="Nunito Sans Blac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Key issues</a:t>
            </a:r>
          </a:p>
        </p:txBody>
      </p:sp>
      <p:sp>
        <p:nvSpPr>
          <p:cNvPr id="13" name="Text Placeholder 4">
            <a:extLst>
              <a:ext uri="{FF2B5EF4-FFF2-40B4-BE49-F238E27FC236}">
                <a16:creationId xmlns:a16="http://schemas.microsoft.com/office/drawing/2014/main" id="{4FDA71CB-69AF-4C6A-923B-8E7394087130}"/>
              </a:ext>
            </a:extLst>
          </p:cNvPr>
          <p:cNvSpPr txBox="1">
            <a:spLocks/>
          </p:cNvSpPr>
          <p:nvPr/>
        </p:nvSpPr>
        <p:spPr>
          <a:xfrm>
            <a:off x="250681" y="1998819"/>
            <a:ext cx="11277149"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Our overall narrative / specific changes we want to see / influencing approach</a:t>
            </a:r>
          </a:p>
          <a:p>
            <a:pPr marL="342900" indent="-342900">
              <a:buFont typeface="Arial" panose="020B0604020202020204" pitchFamily="34" charset="0"/>
              <a:buChar char="•"/>
            </a:pPr>
            <a:r>
              <a:rPr lang="en-US" sz="2000" dirty="0"/>
              <a:t>How UHC2030 constituencies and audiences are mobilized and contribute</a:t>
            </a:r>
          </a:p>
          <a:p>
            <a:pPr marL="342900" indent="-342900">
              <a:buFont typeface="Arial" panose="020B0604020202020204" pitchFamily="34" charset="0"/>
              <a:buChar char="•"/>
            </a:pPr>
            <a:r>
              <a:rPr lang="en-US" sz="2000" dirty="0"/>
              <a:t>Specific action on gender equality</a:t>
            </a:r>
          </a:p>
          <a:p>
            <a:pPr marL="342900" indent="-342900">
              <a:buFont typeface="Arial" panose="020B0604020202020204" pitchFamily="34" charset="0"/>
              <a:buChar char="•"/>
            </a:pPr>
            <a:r>
              <a:rPr lang="en-US" sz="2000" dirty="0"/>
              <a:t>Immediate plans (State of UHC Commitment, UHC Day) + a shared agenda for “now to 2023”</a:t>
            </a:r>
          </a:p>
        </p:txBody>
      </p:sp>
      <p:sp>
        <p:nvSpPr>
          <p:cNvPr id="14" name="Text Placeholder 1">
            <a:extLst>
              <a:ext uri="{FF2B5EF4-FFF2-40B4-BE49-F238E27FC236}">
                <a16:creationId xmlns:a16="http://schemas.microsoft.com/office/drawing/2014/main" id="{6F6AA70D-2622-47C1-8E0E-7B139C0027F4}"/>
              </a:ext>
            </a:extLst>
          </p:cNvPr>
          <p:cNvSpPr txBox="1">
            <a:spLocks/>
          </p:cNvSpPr>
          <p:nvPr/>
        </p:nvSpPr>
        <p:spPr>
          <a:xfrm>
            <a:off x="250681" y="3694928"/>
            <a:ext cx="5498811" cy="1106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500" b="1" i="0" kern="1200" baseline="0">
                <a:solidFill>
                  <a:srgbClr val="223E4C"/>
                </a:solidFill>
                <a:latin typeface="Nunito Sans Black" charset="0"/>
                <a:ea typeface="Nunito Sans Black" charset="0"/>
                <a:cs typeface="Nunito Sans Blac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Expected outcomes</a:t>
            </a:r>
          </a:p>
        </p:txBody>
      </p:sp>
      <p:sp>
        <p:nvSpPr>
          <p:cNvPr id="15" name="Text Placeholder 4">
            <a:extLst>
              <a:ext uri="{FF2B5EF4-FFF2-40B4-BE49-F238E27FC236}">
                <a16:creationId xmlns:a16="http://schemas.microsoft.com/office/drawing/2014/main" id="{1F5EA25D-B3C4-4237-9F94-5E8DD55E6D30}"/>
              </a:ext>
            </a:extLst>
          </p:cNvPr>
          <p:cNvSpPr txBox="1">
            <a:spLocks/>
          </p:cNvSpPr>
          <p:nvPr/>
        </p:nvSpPr>
        <p:spPr>
          <a:xfrm>
            <a:off x="250681" y="4175203"/>
            <a:ext cx="11277149"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SC agrees “shared health systems narrative” + how we set the agenda (UHC Day 2021, first half 2022)</a:t>
            </a:r>
          </a:p>
          <a:p>
            <a:pPr marL="342900" indent="-342900">
              <a:buFont typeface="Arial" panose="020B0604020202020204" pitchFamily="34" charset="0"/>
              <a:buChar char="•"/>
            </a:pPr>
            <a:r>
              <a:rPr lang="en-US" sz="2000" dirty="0"/>
              <a:t>SC provides guidance on key influencing opportunities, processes and moments: how to secure commitments and actions for stronger health systems</a:t>
            </a:r>
          </a:p>
          <a:p>
            <a:pPr marL="342900" indent="-342900">
              <a:buFont typeface="Arial" panose="020B0604020202020204" pitchFamily="34" charset="0"/>
              <a:buChar char="•"/>
            </a:pPr>
            <a:r>
              <a:rPr lang="en-US" sz="2000" dirty="0"/>
              <a:t>SC updated &amp; agrees plans on UHC accountability &amp; political processes up to 2023 HLM.</a:t>
            </a:r>
          </a:p>
        </p:txBody>
      </p:sp>
    </p:spTree>
    <p:extLst>
      <p:ext uri="{BB962C8B-B14F-4D97-AF65-F5344CB8AC3E}">
        <p14:creationId xmlns:p14="http://schemas.microsoft.com/office/powerpoint/2010/main" val="2024738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A8AAEB-880E-40E9-ADA5-1786CC25EE67}"/>
              </a:ext>
            </a:extLst>
          </p:cNvPr>
          <p:cNvSpPr>
            <a:spLocks noGrp="1"/>
          </p:cNvSpPr>
          <p:nvPr>
            <p:ph type="body" sz="quarter" idx="11"/>
          </p:nvPr>
        </p:nvSpPr>
        <p:spPr>
          <a:xfrm>
            <a:off x="301279" y="285520"/>
            <a:ext cx="11606357" cy="522931"/>
          </a:xfrm>
        </p:spPr>
        <p:txBody>
          <a:bodyPr/>
          <a:lstStyle/>
          <a:p>
            <a:r>
              <a:rPr lang="en-US" sz="3200" dirty="0"/>
              <a:t>The Coalition of Partnership for UHC and Global Health</a:t>
            </a:r>
          </a:p>
          <a:p>
            <a:endParaRPr lang="en-US" sz="3200" dirty="0"/>
          </a:p>
        </p:txBody>
      </p:sp>
      <p:sp>
        <p:nvSpPr>
          <p:cNvPr id="3" name="Text Placeholder 2">
            <a:extLst>
              <a:ext uri="{FF2B5EF4-FFF2-40B4-BE49-F238E27FC236}">
                <a16:creationId xmlns:a16="http://schemas.microsoft.com/office/drawing/2014/main" id="{D036E790-D555-40D6-93A9-72F34195D3FD}"/>
              </a:ext>
            </a:extLst>
          </p:cNvPr>
          <p:cNvSpPr>
            <a:spLocks noGrp="1"/>
          </p:cNvSpPr>
          <p:nvPr>
            <p:ph type="body" sz="quarter" idx="12"/>
          </p:nvPr>
        </p:nvSpPr>
        <p:spPr>
          <a:xfrm>
            <a:off x="156028" y="822437"/>
            <a:ext cx="11907636" cy="2929694"/>
          </a:xfrm>
        </p:spPr>
        <p:txBody>
          <a:bodyPr/>
          <a:lstStyle/>
          <a:p>
            <a:pPr>
              <a:buClr>
                <a:srgbClr val="30B08C"/>
              </a:buClr>
            </a:pPr>
            <a:r>
              <a:rPr lang="en-US" sz="2400" spc="-90" dirty="0">
                <a:solidFill>
                  <a:srgbClr val="30B08C"/>
                </a:solidFill>
              </a:rPr>
              <a:t>Health leaders &amp; advocates united in a common goal to align advocacy &amp; accountability efforts:</a:t>
            </a:r>
          </a:p>
          <a:p>
            <a:pPr marL="342900" indent="-342900">
              <a:buClr>
                <a:srgbClr val="30B08C"/>
              </a:buClr>
              <a:buFont typeface="Arial" panose="020B0604020202020204" pitchFamily="34" charset="0"/>
              <a:buChar char="•"/>
            </a:pPr>
            <a:r>
              <a:rPr lang="en-US" sz="2400" dirty="0"/>
              <a:t>Summarize key targets, commitments, actions from previous political declarations in health</a:t>
            </a:r>
          </a:p>
          <a:p>
            <a:pPr marL="342900" indent="-342900">
              <a:buClr>
                <a:srgbClr val="30B08C"/>
              </a:buClr>
              <a:buFont typeface="Arial" panose="020B0604020202020204" pitchFamily="34" charset="0"/>
              <a:buChar char="•"/>
            </a:pPr>
            <a:r>
              <a:rPr lang="en-US" sz="2400" dirty="0"/>
              <a:t>Advocate for a more comprehensive and ambitious Political Declaration in 2023</a:t>
            </a:r>
          </a:p>
          <a:p>
            <a:pPr marL="342900" indent="-342900">
              <a:buClr>
                <a:srgbClr val="30B08C"/>
              </a:buClr>
              <a:buFont typeface="Arial" panose="020B0604020202020204" pitchFamily="34" charset="0"/>
              <a:buChar char="•"/>
            </a:pPr>
            <a:r>
              <a:rPr lang="en-US" sz="2400" dirty="0"/>
              <a:t>Co-finance country advocacy and accountability supports</a:t>
            </a:r>
          </a:p>
          <a:p>
            <a:pPr marL="342900" indent="-342900">
              <a:buClr>
                <a:srgbClr val="30B08C"/>
              </a:buClr>
              <a:buFont typeface="Arial" panose="020B0604020202020204" pitchFamily="34" charset="0"/>
              <a:buChar char="•"/>
            </a:pPr>
            <a:r>
              <a:rPr lang="en-US" sz="2400" dirty="0"/>
              <a:t>Develop common advocacy messaging, strategic policy briefs and joint media outreach</a:t>
            </a:r>
          </a:p>
          <a:p>
            <a:pPr marL="342900" indent="-342900">
              <a:buClr>
                <a:srgbClr val="30B08C"/>
              </a:buClr>
              <a:buFont typeface="Arial" panose="020B0604020202020204" pitchFamily="34" charset="0"/>
              <a:buChar char="•"/>
            </a:pPr>
            <a:r>
              <a:rPr lang="en-US" sz="2400" dirty="0"/>
              <a:t>Co-organize annual VNR workshops and knowledge-sharing sessions on SDG3</a:t>
            </a:r>
          </a:p>
        </p:txBody>
      </p:sp>
      <p:pic>
        <p:nvPicPr>
          <p:cNvPr id="6" name="Picture 5" descr="https://i9.ytimg.com/vi/4G4_bYRx87E/sddefault.jpg?v=60e84fac&amp;sqp=COzjmIkG&amp;rs=AOn4CLCV2bDWmNXTR8W82jaTlm95OcdHJw">
            <a:extLst>
              <a:ext uri="{FF2B5EF4-FFF2-40B4-BE49-F238E27FC236}">
                <a16:creationId xmlns:a16="http://schemas.microsoft.com/office/drawing/2014/main" id="{1D29A673-7A44-4008-AF69-F9D96021791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6811516" y="3769928"/>
            <a:ext cx="5096120" cy="292969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BE8C4CE-E407-4793-99AE-7B719FE9BD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364" y="3769928"/>
            <a:ext cx="6328881" cy="2929695"/>
          </a:xfrm>
          <a:prstGeom prst="rect">
            <a:avLst/>
          </a:prstGeom>
        </p:spPr>
      </p:pic>
    </p:spTree>
    <p:extLst>
      <p:ext uri="{BB962C8B-B14F-4D97-AF65-F5344CB8AC3E}">
        <p14:creationId xmlns:p14="http://schemas.microsoft.com/office/powerpoint/2010/main" val="397384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2F4F-BE71-43FC-B048-1C75C09D15DA}"/>
              </a:ext>
            </a:extLst>
          </p:cNvPr>
          <p:cNvSpPr>
            <a:spLocks noGrp="1"/>
          </p:cNvSpPr>
          <p:nvPr>
            <p:ph type="body" sz="quarter" idx="11"/>
          </p:nvPr>
        </p:nvSpPr>
        <p:spPr>
          <a:xfrm>
            <a:off x="236826" y="440391"/>
            <a:ext cx="11606357" cy="522931"/>
          </a:xfrm>
        </p:spPr>
        <p:txBody>
          <a:bodyPr/>
          <a:lstStyle/>
          <a:p>
            <a:r>
              <a:rPr lang="en-US" dirty="0"/>
              <a:t>UHC Day 2021</a:t>
            </a:r>
          </a:p>
          <a:p>
            <a:endParaRPr lang="en-US" dirty="0"/>
          </a:p>
        </p:txBody>
      </p:sp>
      <p:sp>
        <p:nvSpPr>
          <p:cNvPr id="3" name="Text Placeholder 2">
            <a:extLst>
              <a:ext uri="{FF2B5EF4-FFF2-40B4-BE49-F238E27FC236}">
                <a16:creationId xmlns:a16="http://schemas.microsoft.com/office/drawing/2014/main" id="{AFD9ADEA-8CDD-4C4F-8967-847C6F417DB7}"/>
              </a:ext>
            </a:extLst>
          </p:cNvPr>
          <p:cNvSpPr>
            <a:spLocks noGrp="1"/>
          </p:cNvSpPr>
          <p:nvPr>
            <p:ph type="body" sz="quarter" idx="12"/>
          </p:nvPr>
        </p:nvSpPr>
        <p:spPr>
          <a:xfrm>
            <a:off x="331904" y="1101890"/>
            <a:ext cx="11511279" cy="2561493"/>
          </a:xfrm>
        </p:spPr>
        <p:txBody>
          <a:bodyPr/>
          <a:lstStyle/>
          <a:p>
            <a:pPr marL="342900" indent="-342900">
              <a:buClr>
                <a:srgbClr val="30B08C"/>
              </a:buClr>
              <a:buFont typeface="Arial" panose="020B0604020202020204" pitchFamily="34" charset="0"/>
              <a:buChar char="•"/>
            </a:pPr>
            <a:r>
              <a:rPr lang="en-US" sz="2400" dirty="0"/>
              <a:t>UHC Day falls on a Sunday – 24 hours Virtual Rally will take place over the weekend</a:t>
            </a:r>
          </a:p>
          <a:p>
            <a:pPr marL="342900" indent="-342900">
              <a:buClr>
                <a:srgbClr val="30B08C"/>
              </a:buClr>
              <a:buFont typeface="Arial" panose="020B0604020202020204" pitchFamily="34" charset="0"/>
              <a:buChar char="•"/>
            </a:pPr>
            <a:r>
              <a:rPr lang="en-US" sz="2400" dirty="0"/>
              <a:t>Many partners would organize virtual events in the week of 6</a:t>
            </a:r>
            <a:r>
              <a:rPr lang="en-US" sz="2400" baseline="30000" dirty="0"/>
              <a:t>th</a:t>
            </a:r>
            <a:r>
              <a:rPr lang="en-US" sz="2400" dirty="0"/>
              <a:t> December</a:t>
            </a:r>
          </a:p>
          <a:p>
            <a:pPr marL="342900" indent="-342900">
              <a:buClr>
                <a:srgbClr val="30B08C"/>
              </a:buClr>
              <a:buFont typeface="Arial" panose="020B0604020202020204" pitchFamily="34" charset="0"/>
              <a:buChar char="•"/>
            </a:pPr>
            <a:r>
              <a:rPr lang="en-US" sz="2400" dirty="0"/>
              <a:t>Some planned events: Dubai Expo, UNITE Global Summit, UHC GOF Event</a:t>
            </a:r>
          </a:p>
          <a:p>
            <a:pPr marL="342900" indent="-342900">
              <a:buClr>
                <a:srgbClr val="30B08C"/>
              </a:buClr>
              <a:buFont typeface="Arial" panose="020B0604020202020204" pitchFamily="34" charset="0"/>
              <a:buChar char="•"/>
            </a:pPr>
            <a:r>
              <a:rPr lang="en-US" sz="2400" dirty="0"/>
              <a:t>Some expected launching products: GMR2021, State of UHC Commitment 2021…etc.</a:t>
            </a:r>
          </a:p>
          <a:p>
            <a:pPr marL="342900" indent="-342900">
              <a:buClr>
                <a:srgbClr val="30B08C"/>
              </a:buClr>
              <a:buFont typeface="Arial" panose="020B0604020202020204" pitchFamily="34" charset="0"/>
              <a:buChar char="•"/>
            </a:pPr>
            <a:r>
              <a:rPr lang="en-US" sz="2400" dirty="0"/>
              <a:t>Digital campaign toolkit: launch during UNGA and update over the next 2 months </a:t>
            </a:r>
          </a:p>
        </p:txBody>
      </p:sp>
      <p:pic>
        <p:nvPicPr>
          <p:cNvPr id="9" name="Picture 8">
            <a:extLst>
              <a:ext uri="{FF2B5EF4-FFF2-40B4-BE49-F238E27FC236}">
                <a16:creationId xmlns:a16="http://schemas.microsoft.com/office/drawing/2014/main" id="{5417329C-376B-4B5B-A23E-5956BEF015AA}"/>
              </a:ext>
            </a:extLst>
          </p:cNvPr>
          <p:cNvPicPr>
            <a:picLocks noChangeAspect="1"/>
          </p:cNvPicPr>
          <p:nvPr/>
        </p:nvPicPr>
        <p:blipFill>
          <a:blip r:embed="rId2"/>
          <a:stretch>
            <a:fillRect/>
          </a:stretch>
        </p:blipFill>
        <p:spPr>
          <a:xfrm>
            <a:off x="6067662" y="3545305"/>
            <a:ext cx="5371479" cy="3021458"/>
          </a:xfrm>
          <a:prstGeom prst="rect">
            <a:avLst/>
          </a:prstGeom>
        </p:spPr>
      </p:pic>
      <p:pic>
        <p:nvPicPr>
          <p:cNvPr id="11" name="Picture 10">
            <a:extLst>
              <a:ext uri="{FF2B5EF4-FFF2-40B4-BE49-F238E27FC236}">
                <a16:creationId xmlns:a16="http://schemas.microsoft.com/office/drawing/2014/main" id="{C6A3F096-7CB2-41F8-A0B5-642680C2CE35}"/>
              </a:ext>
            </a:extLst>
          </p:cNvPr>
          <p:cNvPicPr>
            <a:picLocks noChangeAspect="1"/>
          </p:cNvPicPr>
          <p:nvPr/>
        </p:nvPicPr>
        <p:blipFill>
          <a:blip r:embed="rId3"/>
          <a:stretch>
            <a:fillRect/>
          </a:stretch>
        </p:blipFill>
        <p:spPr>
          <a:xfrm>
            <a:off x="331904" y="3566536"/>
            <a:ext cx="5331716" cy="3000228"/>
          </a:xfrm>
          <a:prstGeom prst="rect">
            <a:avLst/>
          </a:prstGeom>
        </p:spPr>
      </p:pic>
    </p:spTree>
    <p:extLst>
      <p:ext uri="{BB962C8B-B14F-4D97-AF65-F5344CB8AC3E}">
        <p14:creationId xmlns:p14="http://schemas.microsoft.com/office/powerpoint/2010/main" val="185334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7037DC-BE37-4FAA-8E32-8573F5D50B54}"/>
              </a:ext>
            </a:extLst>
          </p:cNvPr>
          <p:cNvSpPr>
            <a:spLocks noGrp="1"/>
          </p:cNvSpPr>
          <p:nvPr>
            <p:ph type="body" sz="quarter" idx="11"/>
          </p:nvPr>
        </p:nvSpPr>
        <p:spPr>
          <a:xfrm>
            <a:off x="236826" y="282208"/>
            <a:ext cx="11606357" cy="522931"/>
          </a:xfrm>
        </p:spPr>
        <p:txBody>
          <a:bodyPr/>
          <a:lstStyle/>
          <a:p>
            <a:r>
              <a:rPr lang="en-US" dirty="0"/>
              <a:t>2023 UN HLM on UHC</a:t>
            </a:r>
          </a:p>
          <a:p>
            <a:endParaRPr lang="en-US" dirty="0"/>
          </a:p>
        </p:txBody>
      </p:sp>
      <p:sp>
        <p:nvSpPr>
          <p:cNvPr id="5" name="Text Placeholder 4">
            <a:extLst>
              <a:ext uri="{FF2B5EF4-FFF2-40B4-BE49-F238E27FC236}">
                <a16:creationId xmlns:a16="http://schemas.microsoft.com/office/drawing/2014/main" id="{19304676-A5DA-4A66-BD57-1D082D767DA9}"/>
              </a:ext>
            </a:extLst>
          </p:cNvPr>
          <p:cNvSpPr>
            <a:spLocks noGrp="1"/>
          </p:cNvSpPr>
          <p:nvPr>
            <p:ph type="body" sz="quarter" idx="12"/>
          </p:nvPr>
        </p:nvSpPr>
        <p:spPr>
          <a:xfrm>
            <a:off x="260468" y="3291786"/>
            <a:ext cx="11511279" cy="2379549"/>
          </a:xfrm>
        </p:spPr>
        <p:txBody>
          <a:bodyPr/>
          <a:lstStyle/>
          <a:p>
            <a:pPr marL="342900" indent="-342900">
              <a:buClr>
                <a:srgbClr val="30B08C"/>
              </a:buClr>
              <a:buFont typeface="Arial" panose="020B0604020202020204" pitchFamily="34" charset="0"/>
              <a:buChar char="•"/>
            </a:pPr>
            <a:r>
              <a:rPr lang="en-US" sz="2400" b="1" dirty="0">
                <a:solidFill>
                  <a:srgbClr val="3CA5DD"/>
                </a:solidFill>
              </a:rPr>
              <a:t>75/315. Scope, modalities, format and organization of UN HLM on UHC: </a:t>
            </a:r>
          </a:p>
          <a:p>
            <a:pPr marL="800100" lvl="1" indent="-342900">
              <a:buClr>
                <a:srgbClr val="30B08C"/>
              </a:buClr>
              <a:buFont typeface="Courier New" panose="02070309020205020404" pitchFamily="49" charset="0"/>
              <a:buChar char="o"/>
            </a:pPr>
            <a:r>
              <a:rPr lang="en-US" sz="2400" dirty="0"/>
              <a:t>One-day high-level meeting in New York </a:t>
            </a:r>
          </a:p>
          <a:p>
            <a:pPr marL="800100" lvl="1" indent="-342900">
              <a:buClr>
                <a:srgbClr val="30B08C"/>
              </a:buClr>
              <a:buFont typeface="Courier New" panose="02070309020205020404" pitchFamily="49" charset="0"/>
              <a:buChar char="o"/>
            </a:pPr>
            <a:r>
              <a:rPr lang="en-US" sz="2400" dirty="0"/>
              <a:t>The third day of the general debate of 78</a:t>
            </a:r>
            <a:r>
              <a:rPr lang="en-US" sz="2400" baseline="30000" dirty="0"/>
              <a:t>th</a:t>
            </a:r>
            <a:r>
              <a:rPr lang="en-US" sz="2400" dirty="0"/>
              <a:t> UNGA (i.e. 28 September 2023)</a:t>
            </a:r>
          </a:p>
          <a:p>
            <a:pPr marL="800100" lvl="1" indent="-342900">
              <a:buClr>
                <a:srgbClr val="30B08C"/>
              </a:buClr>
              <a:buFont typeface="Courier New" panose="02070309020205020404" pitchFamily="49" charset="0"/>
              <a:buChar char="o"/>
            </a:pPr>
            <a:r>
              <a:rPr lang="en-US" sz="2400" dirty="0"/>
              <a:t>Interactive multi-stakeholder hearing before June 2023</a:t>
            </a:r>
          </a:p>
          <a:p>
            <a:pPr marL="800100" lvl="1" indent="-342900">
              <a:buClr>
                <a:srgbClr val="30B08C"/>
              </a:buClr>
              <a:buFont typeface="Courier New" panose="02070309020205020404" pitchFamily="49" charset="0"/>
              <a:buChar char="o"/>
            </a:pPr>
            <a:r>
              <a:rPr lang="en-US" sz="2400" dirty="0"/>
              <a:t>UHC2030 will be invited to support the preparatory process and the meeting</a:t>
            </a:r>
          </a:p>
          <a:p>
            <a:pPr marL="800100" lvl="1" indent="-342900">
              <a:buClr>
                <a:srgbClr val="30B08C"/>
              </a:buClr>
              <a:buFont typeface="Courier New" panose="02070309020205020404" pitchFamily="49" charset="0"/>
              <a:buChar char="o"/>
            </a:pPr>
            <a:r>
              <a:rPr lang="en-US" sz="2400" dirty="0"/>
              <a:t>The multi-stakeholder consultation process would start in Q1 2023</a:t>
            </a:r>
          </a:p>
        </p:txBody>
      </p:sp>
      <p:pic>
        <p:nvPicPr>
          <p:cNvPr id="3" name="Picture 2">
            <a:extLst>
              <a:ext uri="{FF2B5EF4-FFF2-40B4-BE49-F238E27FC236}">
                <a16:creationId xmlns:a16="http://schemas.microsoft.com/office/drawing/2014/main" id="{E4A5DB82-9E31-476A-8AD7-3F5A8FDB5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09" y="660760"/>
            <a:ext cx="10546182" cy="2957879"/>
          </a:xfrm>
          <a:prstGeom prst="rect">
            <a:avLst/>
          </a:prstGeom>
        </p:spPr>
      </p:pic>
    </p:spTree>
    <p:extLst>
      <p:ext uri="{BB962C8B-B14F-4D97-AF65-F5344CB8AC3E}">
        <p14:creationId xmlns:p14="http://schemas.microsoft.com/office/powerpoint/2010/main" val="355078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66228-280D-4216-B7D8-E8D8453C5308}"/>
              </a:ext>
            </a:extLst>
          </p:cNvPr>
          <p:cNvSpPr>
            <a:spLocks noGrp="1"/>
          </p:cNvSpPr>
          <p:nvPr>
            <p:ph type="body" sz="quarter" idx="11"/>
          </p:nvPr>
        </p:nvSpPr>
        <p:spPr>
          <a:xfrm>
            <a:off x="345759" y="446595"/>
            <a:ext cx="11606357" cy="522931"/>
          </a:xfrm>
        </p:spPr>
        <p:txBody>
          <a:bodyPr/>
          <a:lstStyle/>
          <a:p>
            <a:r>
              <a:rPr lang="en-US" dirty="0"/>
              <a:t>Upcoming opportunities for political advocacy </a:t>
            </a:r>
          </a:p>
          <a:p>
            <a:endParaRPr lang="en-US" dirty="0"/>
          </a:p>
        </p:txBody>
      </p:sp>
      <p:sp>
        <p:nvSpPr>
          <p:cNvPr id="3" name="Text Placeholder 2">
            <a:extLst>
              <a:ext uri="{FF2B5EF4-FFF2-40B4-BE49-F238E27FC236}">
                <a16:creationId xmlns:a16="http://schemas.microsoft.com/office/drawing/2014/main" id="{19BDB7DC-A597-407F-A862-AA1D9F27E387}"/>
              </a:ext>
            </a:extLst>
          </p:cNvPr>
          <p:cNvSpPr>
            <a:spLocks noGrp="1"/>
          </p:cNvSpPr>
          <p:nvPr>
            <p:ph type="body" sz="quarter" idx="12"/>
          </p:nvPr>
        </p:nvSpPr>
        <p:spPr>
          <a:xfrm>
            <a:off x="345759" y="1464733"/>
            <a:ext cx="11511279" cy="3928533"/>
          </a:xfrm>
        </p:spPr>
        <p:txBody>
          <a:bodyPr/>
          <a:lstStyle/>
          <a:p>
            <a:pPr marL="342900" indent="-342900">
              <a:buClr>
                <a:srgbClr val="30B08C"/>
              </a:buClr>
              <a:buFont typeface="Arial" panose="020B0604020202020204" pitchFamily="34" charset="0"/>
              <a:buChar char="•"/>
            </a:pPr>
            <a:r>
              <a:rPr lang="en-US" sz="2400" dirty="0">
                <a:solidFill>
                  <a:srgbClr val="30B08C"/>
                </a:solidFill>
              </a:rPr>
              <a:t>UNGA high-level event on UHC (30 Sept): </a:t>
            </a:r>
            <a:r>
              <a:rPr lang="en-US" sz="2400" dirty="0">
                <a:solidFill>
                  <a:schemeClr val="bg2">
                    <a:lumMod val="50000"/>
                  </a:schemeClr>
                </a:solidFill>
              </a:rPr>
              <a:t>Kick-off to 2023 with GOF &amp; WHO</a:t>
            </a:r>
          </a:p>
          <a:p>
            <a:pPr marL="342900" indent="-342900">
              <a:buClr>
                <a:srgbClr val="30B08C"/>
              </a:buClr>
              <a:buFont typeface="Arial" panose="020B0604020202020204" pitchFamily="34" charset="0"/>
              <a:buChar char="•"/>
            </a:pPr>
            <a:r>
              <a:rPr lang="en-US" sz="2400" dirty="0">
                <a:solidFill>
                  <a:srgbClr val="30B08C"/>
                </a:solidFill>
              </a:rPr>
              <a:t>UHC Day 2021 (and 2022): </a:t>
            </a:r>
            <a:r>
              <a:rPr lang="en-US" sz="2400" dirty="0"/>
              <a:t>amplify suggested messages in your events/country campaigns</a:t>
            </a:r>
          </a:p>
          <a:p>
            <a:pPr marL="342900" indent="-342900">
              <a:buClr>
                <a:srgbClr val="30B08C"/>
              </a:buClr>
              <a:buFont typeface="Arial" panose="020B0604020202020204" pitchFamily="34" charset="0"/>
              <a:buChar char="•"/>
            </a:pPr>
            <a:r>
              <a:rPr lang="en-US" sz="2400" dirty="0">
                <a:solidFill>
                  <a:srgbClr val="30B08C"/>
                </a:solidFill>
              </a:rPr>
              <a:t>UNITE Global Summit 2021: </a:t>
            </a:r>
            <a:r>
              <a:rPr lang="en-US" sz="2400" dirty="0"/>
              <a:t>opportunity to engage with parliamentarian networks </a:t>
            </a:r>
          </a:p>
          <a:p>
            <a:pPr marL="342900" indent="-342900">
              <a:buClr>
                <a:srgbClr val="30B08C"/>
              </a:buClr>
              <a:buFont typeface="Arial" panose="020B0604020202020204" pitchFamily="34" charset="0"/>
              <a:buChar char="•"/>
            </a:pPr>
            <a:r>
              <a:rPr lang="en-US" sz="2400" dirty="0">
                <a:solidFill>
                  <a:srgbClr val="30B08C"/>
                </a:solidFill>
              </a:rPr>
              <a:t>VNR Report 2022: </a:t>
            </a:r>
            <a:r>
              <a:rPr lang="en-US" sz="2400" dirty="0"/>
              <a:t>use State of UHC Commitment country profiles and other background data to prepare VNR report</a:t>
            </a:r>
          </a:p>
          <a:p>
            <a:pPr marL="342900" indent="-342900">
              <a:buClr>
                <a:srgbClr val="30B08C"/>
              </a:buClr>
              <a:buFont typeface="Arial" panose="020B0604020202020204" pitchFamily="34" charset="0"/>
              <a:buChar char="•"/>
            </a:pPr>
            <a:r>
              <a:rPr lang="en-US" sz="2400" dirty="0">
                <a:solidFill>
                  <a:srgbClr val="30B08C"/>
                </a:solidFill>
              </a:rPr>
              <a:t>UN HLM milestones in 2022: </a:t>
            </a:r>
          </a:p>
          <a:p>
            <a:pPr marL="800100" lvl="1" indent="-342900">
              <a:buClr>
                <a:srgbClr val="30B08C"/>
              </a:buClr>
              <a:buFont typeface="Arial" panose="020B0604020202020204" pitchFamily="34" charset="0"/>
              <a:buChar char="•"/>
            </a:pPr>
            <a:r>
              <a:rPr lang="en-US" sz="2400" dirty="0"/>
              <a:t>State of UHC Commitment review</a:t>
            </a:r>
          </a:p>
          <a:p>
            <a:pPr marL="800100" lvl="1" indent="-342900">
              <a:buClr>
                <a:srgbClr val="30B08C"/>
              </a:buClr>
              <a:buFont typeface="Arial" panose="020B0604020202020204" pitchFamily="34" charset="0"/>
              <a:buChar char="•"/>
            </a:pPr>
            <a:r>
              <a:rPr lang="en-US" sz="2400" dirty="0"/>
              <a:t>UN SG’s progress report?</a:t>
            </a:r>
          </a:p>
          <a:p>
            <a:pPr marL="800100" lvl="1" indent="-342900">
              <a:buClr>
                <a:srgbClr val="30B08C"/>
              </a:buClr>
              <a:buFont typeface="Arial" panose="020B0604020202020204" pitchFamily="34" charset="0"/>
              <a:buChar char="•"/>
            </a:pPr>
            <a:r>
              <a:rPr lang="en-US" sz="2400" dirty="0"/>
              <a:t>Renew Key Asks?</a:t>
            </a:r>
          </a:p>
        </p:txBody>
      </p:sp>
    </p:spTree>
    <p:extLst>
      <p:ext uri="{BB962C8B-B14F-4D97-AF65-F5344CB8AC3E}">
        <p14:creationId xmlns:p14="http://schemas.microsoft.com/office/powerpoint/2010/main" val="300288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3(b) – For decision</a:t>
            </a:r>
          </a:p>
        </p:txBody>
      </p:sp>
      <p:sp>
        <p:nvSpPr>
          <p:cNvPr id="4" name="Text Placeholder 3"/>
          <p:cNvSpPr>
            <a:spLocks noGrp="1"/>
          </p:cNvSpPr>
          <p:nvPr>
            <p:ph type="body" sz="quarter" idx="13"/>
          </p:nvPr>
        </p:nvSpPr>
        <p:spPr>
          <a:xfrm>
            <a:off x="250681" y="1118761"/>
            <a:ext cx="11620211" cy="407409"/>
          </a:xfrm>
        </p:spPr>
        <p:txBody>
          <a:bodyPr/>
          <a:lstStyle/>
          <a:p>
            <a:pPr marL="342900" indent="-342900">
              <a:buFont typeface="Arial" panose="020B0604020202020204" pitchFamily="34" charset="0"/>
              <a:buChar char="•"/>
            </a:pPr>
            <a:r>
              <a:rPr lang="en-US" dirty="0"/>
              <a:t>UHC2030’s Support to Parliamentarian Initiatives on UHC (Options Paper)</a:t>
            </a:r>
          </a:p>
        </p:txBody>
      </p:sp>
    </p:spTree>
    <p:extLst>
      <p:ext uri="{BB962C8B-B14F-4D97-AF65-F5344CB8AC3E}">
        <p14:creationId xmlns:p14="http://schemas.microsoft.com/office/powerpoint/2010/main" val="308279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DC595-914C-4005-848C-0F4B14046B51}"/>
              </a:ext>
            </a:extLst>
          </p:cNvPr>
          <p:cNvSpPr>
            <a:spLocks noGrp="1"/>
          </p:cNvSpPr>
          <p:nvPr>
            <p:ph type="body" sz="quarter" idx="11"/>
          </p:nvPr>
        </p:nvSpPr>
        <p:spPr>
          <a:xfrm>
            <a:off x="236826" y="579438"/>
            <a:ext cx="11955174" cy="679147"/>
          </a:xfrm>
        </p:spPr>
        <p:txBody>
          <a:bodyPr/>
          <a:lstStyle/>
          <a:p>
            <a:r>
              <a:rPr lang="en-US" sz="3200" dirty="0"/>
              <a:t>UHC2030’s activities with Parliamentarian networks to date</a:t>
            </a:r>
          </a:p>
        </p:txBody>
      </p:sp>
      <p:sp>
        <p:nvSpPr>
          <p:cNvPr id="3" name="Text Placeholder 2">
            <a:extLst>
              <a:ext uri="{FF2B5EF4-FFF2-40B4-BE49-F238E27FC236}">
                <a16:creationId xmlns:a16="http://schemas.microsoft.com/office/drawing/2014/main" id="{4C06D35A-6DDF-43CE-B100-7AE650A36DB4}"/>
              </a:ext>
            </a:extLst>
          </p:cNvPr>
          <p:cNvSpPr>
            <a:spLocks noGrp="1"/>
          </p:cNvSpPr>
          <p:nvPr>
            <p:ph type="body" sz="quarter" idx="12"/>
          </p:nvPr>
        </p:nvSpPr>
        <p:spPr>
          <a:xfrm>
            <a:off x="340360" y="1446087"/>
            <a:ext cx="11511279" cy="3965825"/>
          </a:xfrm>
        </p:spPr>
        <p:txBody>
          <a:bodyPr/>
          <a:lstStyle/>
          <a:p>
            <a:pPr marL="342900" indent="-342900">
              <a:buClr>
                <a:srgbClr val="30B08C"/>
              </a:buClr>
              <a:buFont typeface="Arial" panose="020B0604020202020204" pitchFamily="34" charset="0"/>
              <a:buChar char="•"/>
            </a:pPr>
            <a:r>
              <a:rPr lang="en-US" sz="2400" dirty="0"/>
              <a:t>UN HLM 2019 preparation, Key Asks Consolation (2019: IPU)</a:t>
            </a:r>
          </a:p>
          <a:p>
            <a:pPr marL="342900" indent="-342900">
              <a:buClr>
                <a:srgbClr val="30B08C"/>
              </a:buClr>
              <a:buFont typeface="Arial" panose="020B0604020202020204" pitchFamily="34" charset="0"/>
              <a:buChar char="•"/>
            </a:pPr>
            <a:r>
              <a:rPr lang="en-US" sz="2400" dirty="0"/>
              <a:t>Joint Letter to Speakers of Parliaments (2020: IPU)</a:t>
            </a:r>
          </a:p>
          <a:p>
            <a:pPr marL="342900" indent="-342900">
              <a:buClr>
                <a:srgbClr val="30B08C"/>
              </a:buClr>
              <a:buFont typeface="Arial" panose="020B0604020202020204" pitchFamily="34" charset="0"/>
              <a:buChar char="•"/>
            </a:pPr>
            <a:r>
              <a:rPr lang="en-US" sz="2400" dirty="0"/>
              <a:t>COVID-19 Advocacy Tool (2020: IPU)</a:t>
            </a:r>
          </a:p>
          <a:p>
            <a:pPr marL="342900" indent="-342900">
              <a:buClr>
                <a:srgbClr val="30B08C"/>
              </a:buClr>
              <a:buFont typeface="Arial" panose="020B0604020202020204" pitchFamily="34" charset="0"/>
              <a:buChar char="•"/>
            </a:pPr>
            <a:r>
              <a:rPr lang="en-US" sz="2400" dirty="0"/>
              <a:t>UHC Day (2020: IPU, 2021: UNITE)</a:t>
            </a:r>
          </a:p>
          <a:p>
            <a:pPr marL="342900" indent="-342900">
              <a:buClr>
                <a:srgbClr val="30B08C"/>
              </a:buClr>
              <a:buFont typeface="Arial" panose="020B0604020202020204" pitchFamily="34" charset="0"/>
              <a:buChar char="•"/>
            </a:pPr>
            <a:r>
              <a:rPr lang="en-US" sz="2400" dirty="0"/>
              <a:t>SDGs Webinar Series (2021: </a:t>
            </a:r>
            <a:r>
              <a:rPr lang="en-US" sz="2400" dirty="0" err="1"/>
              <a:t>PfGG</a:t>
            </a:r>
            <a:r>
              <a:rPr lang="en-US" sz="2400" dirty="0"/>
              <a:t>)</a:t>
            </a:r>
          </a:p>
          <a:p>
            <a:pPr marL="342900" indent="-342900">
              <a:buClr>
                <a:srgbClr val="30B08C"/>
              </a:buClr>
              <a:buFont typeface="Arial" panose="020B0604020202020204" pitchFamily="34" charset="0"/>
              <a:buChar char="•"/>
            </a:pPr>
            <a:r>
              <a:rPr lang="en-US" sz="2400" dirty="0"/>
              <a:t>Parliamentarian Guide on UHC (2021: FPA/EPF + )</a:t>
            </a:r>
          </a:p>
          <a:p>
            <a:pPr marL="342900" indent="-342900">
              <a:buClr>
                <a:srgbClr val="30B08C"/>
              </a:buClr>
              <a:buFont typeface="Arial" panose="020B0604020202020204" pitchFamily="34" charset="0"/>
              <a:buChar char="•"/>
            </a:pPr>
            <a:r>
              <a:rPr lang="en-US" sz="2400" dirty="0"/>
              <a:t>International Forum on Global Health (2021: UNITE &amp; WB&amp;IMF Parliamentary Network )</a:t>
            </a:r>
          </a:p>
          <a:p>
            <a:pPr marL="342900" indent="-342900">
              <a:buClr>
                <a:srgbClr val="30B08C"/>
              </a:buClr>
              <a:buFont typeface="Arial" panose="020B0604020202020204" pitchFamily="34" charset="0"/>
              <a:buChar char="•"/>
            </a:pPr>
            <a:r>
              <a:rPr lang="en-US" sz="2400" dirty="0"/>
              <a:t>Global Summit (2021: UNITE)</a:t>
            </a:r>
          </a:p>
        </p:txBody>
      </p:sp>
    </p:spTree>
    <p:extLst>
      <p:ext uri="{BB962C8B-B14F-4D97-AF65-F5344CB8AC3E}">
        <p14:creationId xmlns:p14="http://schemas.microsoft.com/office/powerpoint/2010/main" val="2277636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A96F8F-AE3F-4902-B018-DF22E8221855}"/>
              </a:ext>
            </a:extLst>
          </p:cNvPr>
          <p:cNvSpPr>
            <a:spLocks noGrp="1"/>
          </p:cNvSpPr>
          <p:nvPr>
            <p:ph type="body" sz="quarter" idx="11"/>
          </p:nvPr>
        </p:nvSpPr>
        <p:spPr>
          <a:xfrm>
            <a:off x="236826" y="261118"/>
            <a:ext cx="11606357" cy="522931"/>
          </a:xfrm>
        </p:spPr>
        <p:txBody>
          <a:bodyPr/>
          <a:lstStyle/>
          <a:p>
            <a:r>
              <a:rPr lang="en-US" dirty="0"/>
              <a:t>For decision</a:t>
            </a:r>
          </a:p>
        </p:txBody>
      </p:sp>
      <p:sp>
        <p:nvSpPr>
          <p:cNvPr id="3" name="Text Placeholder 2">
            <a:extLst>
              <a:ext uri="{FF2B5EF4-FFF2-40B4-BE49-F238E27FC236}">
                <a16:creationId xmlns:a16="http://schemas.microsoft.com/office/drawing/2014/main" id="{1BB6A060-B348-41F8-8B9A-4B61BB01280C}"/>
              </a:ext>
            </a:extLst>
          </p:cNvPr>
          <p:cNvSpPr>
            <a:spLocks noGrp="1"/>
          </p:cNvSpPr>
          <p:nvPr>
            <p:ph type="body" sz="quarter" idx="12"/>
          </p:nvPr>
        </p:nvSpPr>
        <p:spPr>
          <a:xfrm>
            <a:off x="284365" y="1736333"/>
            <a:ext cx="11335708" cy="3678148"/>
          </a:xfrm>
        </p:spPr>
        <p:txBody>
          <a:bodyPr/>
          <a:lstStyle/>
          <a:p>
            <a:pPr>
              <a:buClr>
                <a:srgbClr val="30B08C"/>
              </a:buClr>
            </a:pPr>
            <a:r>
              <a:rPr lang="en-US" sz="2400" dirty="0">
                <a:solidFill>
                  <a:schemeClr val="tx1">
                    <a:lumMod val="50000"/>
                    <a:lumOff val="50000"/>
                  </a:schemeClr>
                </a:solidFill>
              </a:rPr>
              <a:t>How to engage more systematically with a range of parliamentarian networks, building on existing technical support for parliamentarian initiatives on UHC? </a:t>
            </a:r>
          </a:p>
          <a:p>
            <a:pPr>
              <a:buClr>
                <a:srgbClr val="30B08C"/>
              </a:buClr>
            </a:pPr>
            <a:r>
              <a:rPr lang="en-US" sz="2400" b="1" dirty="0">
                <a:solidFill>
                  <a:srgbClr val="30B08C"/>
                </a:solidFill>
              </a:rPr>
              <a:t>3 options </a:t>
            </a:r>
            <a:r>
              <a:rPr lang="en-US" sz="2400" dirty="0">
                <a:solidFill>
                  <a:schemeClr val="tx1">
                    <a:lumMod val="50000"/>
                    <a:lumOff val="50000"/>
                  </a:schemeClr>
                </a:solidFill>
              </a:rPr>
              <a:t>are identified to collaborate with various parliamentarian networks in the area of UHC and health systems. </a:t>
            </a:r>
          </a:p>
          <a:p>
            <a:pPr>
              <a:buClr>
                <a:srgbClr val="30B08C"/>
              </a:buClr>
            </a:pPr>
            <a:endParaRPr lang="en-US" sz="2400" b="1" dirty="0">
              <a:solidFill>
                <a:srgbClr val="30B08C"/>
              </a:solidFill>
            </a:endParaRPr>
          </a:p>
          <a:p>
            <a:pPr marL="457200" indent="-457200">
              <a:buClr>
                <a:srgbClr val="30B08C"/>
              </a:buClr>
              <a:buFont typeface="+mj-lt"/>
              <a:buAutoNum type="arabicPeriod"/>
            </a:pPr>
            <a:r>
              <a:rPr lang="en-US" sz="2400" dirty="0"/>
              <a:t>Establish a parliamentarian constituency</a:t>
            </a:r>
          </a:p>
          <a:p>
            <a:pPr marL="457200" indent="-457200">
              <a:buClr>
                <a:srgbClr val="30B08C"/>
              </a:buClr>
              <a:buFont typeface="+mj-lt"/>
              <a:buAutoNum type="arabicPeriod"/>
            </a:pPr>
            <a:r>
              <a:rPr lang="en-US" sz="2400" dirty="0"/>
              <a:t>Partner with existing parliamentarian networks</a:t>
            </a:r>
          </a:p>
          <a:p>
            <a:pPr marL="457200" indent="-457200">
              <a:buClr>
                <a:srgbClr val="30B08C"/>
              </a:buClr>
              <a:buFont typeface="+mj-lt"/>
              <a:buAutoNum type="arabicPeriod"/>
            </a:pPr>
            <a:r>
              <a:rPr lang="en-US" sz="2400" dirty="0"/>
              <a:t>Enhance sharing of knowledge, lessons and experience of parliamentarians</a:t>
            </a:r>
          </a:p>
        </p:txBody>
      </p:sp>
      <p:sp>
        <p:nvSpPr>
          <p:cNvPr id="4" name="Text Placeholder 3">
            <a:extLst>
              <a:ext uri="{FF2B5EF4-FFF2-40B4-BE49-F238E27FC236}">
                <a16:creationId xmlns:a16="http://schemas.microsoft.com/office/drawing/2014/main" id="{9F60B7A4-1C1E-4EA7-84F6-467CD32A07F3}"/>
              </a:ext>
            </a:extLst>
          </p:cNvPr>
          <p:cNvSpPr>
            <a:spLocks noGrp="1"/>
          </p:cNvSpPr>
          <p:nvPr>
            <p:ph type="body" sz="quarter" idx="13"/>
          </p:nvPr>
        </p:nvSpPr>
        <p:spPr>
          <a:xfrm>
            <a:off x="284365" y="1029428"/>
            <a:ext cx="11620211" cy="407409"/>
          </a:xfrm>
        </p:spPr>
        <p:txBody>
          <a:bodyPr/>
          <a:lstStyle/>
          <a:p>
            <a:r>
              <a:rPr lang="en-US" dirty="0"/>
              <a:t>3 Options for UHC2030’s engagement with parliamentarians</a:t>
            </a:r>
          </a:p>
        </p:txBody>
      </p:sp>
    </p:spTree>
    <p:extLst>
      <p:ext uri="{BB962C8B-B14F-4D97-AF65-F5344CB8AC3E}">
        <p14:creationId xmlns:p14="http://schemas.microsoft.com/office/powerpoint/2010/main" val="2004043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D5F8A8-AE5C-4450-A2A5-7B8AEB829010}"/>
              </a:ext>
            </a:extLst>
          </p:cNvPr>
          <p:cNvSpPr>
            <a:spLocks noGrp="1"/>
          </p:cNvSpPr>
          <p:nvPr>
            <p:ph type="body" sz="quarter" idx="10"/>
          </p:nvPr>
        </p:nvSpPr>
        <p:spPr>
          <a:xfrm>
            <a:off x="334963" y="816217"/>
            <a:ext cx="11522074" cy="748435"/>
          </a:xfrm>
        </p:spPr>
        <p:txBody>
          <a:bodyPr/>
          <a:lstStyle/>
          <a:p>
            <a:r>
              <a:rPr lang="en-US" sz="4000" dirty="0"/>
              <a:t>Decision points</a:t>
            </a:r>
          </a:p>
        </p:txBody>
      </p:sp>
      <p:sp>
        <p:nvSpPr>
          <p:cNvPr id="8" name="Text Placeholder 7">
            <a:extLst>
              <a:ext uri="{FF2B5EF4-FFF2-40B4-BE49-F238E27FC236}">
                <a16:creationId xmlns:a16="http://schemas.microsoft.com/office/drawing/2014/main" id="{8B7887DB-5F26-445A-9E6A-AD802C65795D}"/>
              </a:ext>
            </a:extLst>
          </p:cNvPr>
          <p:cNvSpPr>
            <a:spLocks noGrp="1"/>
          </p:cNvSpPr>
          <p:nvPr>
            <p:ph type="body" sz="quarter" idx="11"/>
          </p:nvPr>
        </p:nvSpPr>
        <p:spPr>
          <a:xfrm>
            <a:off x="630147" y="1724479"/>
            <a:ext cx="11096091" cy="3289310"/>
          </a:xfrm>
        </p:spPr>
        <p:txBody>
          <a:bodyPr/>
          <a:lstStyle/>
          <a:p>
            <a:pPr marL="457200" indent="-457200" algn="l">
              <a:buFont typeface="Arial" panose="020B0604020202020204" pitchFamily="34" charset="0"/>
              <a:buChar char="•"/>
            </a:pPr>
            <a:r>
              <a:rPr lang="en-US" dirty="0"/>
              <a:t>Agree on direction of UHC2030 support from the proposed three options. </a:t>
            </a:r>
          </a:p>
          <a:p>
            <a:pPr marL="457200" indent="-457200" algn="l">
              <a:buFont typeface="Arial" panose="020B0604020202020204" pitchFamily="34" charset="0"/>
              <a:buChar char="•"/>
            </a:pPr>
            <a:r>
              <a:rPr lang="en-US" dirty="0"/>
              <a:t>Agree whether to prepare detailed plans on strengthening engagement and support to parliamentarians initiatives on UHC to be included in the UHC2030’s work plan and budget for 2022-2023 (for decision in the next Steering Committee).</a:t>
            </a:r>
          </a:p>
        </p:txBody>
      </p:sp>
    </p:spTree>
    <p:extLst>
      <p:ext uri="{BB962C8B-B14F-4D97-AF65-F5344CB8AC3E}">
        <p14:creationId xmlns:p14="http://schemas.microsoft.com/office/powerpoint/2010/main" val="30050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5400" dirty="0"/>
          </a:p>
          <a:p>
            <a:r>
              <a:rPr lang="en-US" sz="5400" dirty="0"/>
              <a:t>Conclusions</a:t>
            </a:r>
          </a:p>
          <a:p>
            <a:endParaRPr lang="en-US" sz="5400" dirty="0"/>
          </a:p>
          <a:p>
            <a:endParaRPr lang="en-US" dirty="0"/>
          </a:p>
        </p:txBody>
      </p:sp>
      <p:sp>
        <p:nvSpPr>
          <p:cNvPr id="3" name="Text Placeholder 2"/>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30607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5FDD1-B2AA-49DC-AEFE-28B53790A6E7}"/>
              </a:ext>
            </a:extLst>
          </p:cNvPr>
          <p:cNvSpPr>
            <a:spLocks noGrp="1"/>
          </p:cNvSpPr>
          <p:nvPr>
            <p:ph type="body" sz="quarter" idx="11"/>
          </p:nvPr>
        </p:nvSpPr>
        <p:spPr>
          <a:xfrm>
            <a:off x="250681" y="212420"/>
            <a:ext cx="5498811" cy="1106280"/>
          </a:xfrm>
        </p:spPr>
        <p:txBody>
          <a:bodyPr/>
          <a:lstStyle/>
          <a:p>
            <a:r>
              <a:rPr lang="en-US" dirty="0"/>
              <a:t>Meeting outcomes</a:t>
            </a:r>
            <a:endParaRPr lang="en-GB" dirty="0"/>
          </a:p>
        </p:txBody>
      </p:sp>
      <p:graphicFrame>
        <p:nvGraphicFramePr>
          <p:cNvPr id="6" name="Table 6">
            <a:extLst>
              <a:ext uri="{FF2B5EF4-FFF2-40B4-BE49-F238E27FC236}">
                <a16:creationId xmlns:a16="http://schemas.microsoft.com/office/drawing/2014/main" id="{372A31D8-6C7A-4F5B-B536-6D3219B9D71A}"/>
              </a:ext>
            </a:extLst>
          </p:cNvPr>
          <p:cNvGraphicFramePr>
            <a:graphicFrameLocks noGrp="1"/>
          </p:cNvGraphicFramePr>
          <p:nvPr>
            <p:extLst>
              <p:ext uri="{D42A27DB-BD31-4B8C-83A1-F6EECF244321}">
                <p14:modId xmlns:p14="http://schemas.microsoft.com/office/powerpoint/2010/main" val="3913753924"/>
              </p:ext>
            </p:extLst>
          </p:nvPr>
        </p:nvGraphicFramePr>
        <p:xfrm>
          <a:off x="250681" y="2196254"/>
          <a:ext cx="11701174" cy="4572000"/>
        </p:xfrm>
        <a:graphic>
          <a:graphicData uri="http://schemas.openxmlformats.org/drawingml/2006/table">
            <a:tbl>
              <a:tblPr firstRow="1" bandRow="1">
                <a:tableStyleId>{5C22544A-7EE6-4342-B048-85BDC9FD1C3A}</a:tableStyleId>
              </a:tblPr>
              <a:tblGrid>
                <a:gridCol w="4247428">
                  <a:extLst>
                    <a:ext uri="{9D8B030D-6E8A-4147-A177-3AD203B41FA5}">
                      <a16:colId xmlns:a16="http://schemas.microsoft.com/office/drawing/2014/main" val="401868592"/>
                    </a:ext>
                  </a:extLst>
                </a:gridCol>
                <a:gridCol w="7453746">
                  <a:extLst>
                    <a:ext uri="{9D8B030D-6E8A-4147-A177-3AD203B41FA5}">
                      <a16:colId xmlns:a16="http://schemas.microsoft.com/office/drawing/2014/main" val="1487957954"/>
                    </a:ext>
                  </a:extLst>
                </a:gridCol>
              </a:tblGrid>
              <a:tr h="361273">
                <a:tc>
                  <a:txBody>
                    <a:bodyPr/>
                    <a:lstStyle/>
                    <a:p>
                      <a:r>
                        <a:rPr lang="en-US" dirty="0">
                          <a:solidFill>
                            <a:schemeClr val="bg1"/>
                          </a:solidFill>
                        </a:rPr>
                        <a:t>Session Objectives</a:t>
                      </a:r>
                      <a:endParaRPr lang="en-GB" dirty="0">
                        <a:solidFill>
                          <a:schemeClr val="bg1"/>
                        </a:solidFill>
                      </a:endParaRPr>
                    </a:p>
                  </a:txBody>
                  <a:tcPr/>
                </a:tc>
                <a:tc>
                  <a:txBody>
                    <a:bodyPr/>
                    <a:lstStyle/>
                    <a:p>
                      <a:r>
                        <a:rPr lang="en-US" dirty="0">
                          <a:solidFill>
                            <a:schemeClr val="bg1"/>
                          </a:solidFill>
                        </a:rPr>
                        <a:t>Outcomes</a:t>
                      </a:r>
                      <a:endParaRPr lang="en-GB" dirty="0">
                        <a:solidFill>
                          <a:schemeClr val="bg1"/>
                        </a:solidFill>
                      </a:endParaRPr>
                    </a:p>
                  </a:txBody>
                  <a:tcPr/>
                </a:tc>
                <a:extLst>
                  <a:ext uri="{0D108BD9-81ED-4DB2-BD59-A6C34878D82A}">
                    <a16:rowId xmlns:a16="http://schemas.microsoft.com/office/drawing/2014/main" val="4078328180"/>
                  </a:ext>
                </a:extLst>
              </a:tr>
              <a:tr h="632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9791"/>
                          </a:solidFill>
                        </a:rPr>
                        <a:t>1.1 Agree key elements of a shared health systems vision and narrative</a:t>
                      </a:r>
                      <a:endParaRPr lang="en-GB" dirty="0">
                        <a:solidFill>
                          <a:srgbClr val="289791"/>
                        </a:solidFill>
                      </a:endParaRPr>
                    </a:p>
                  </a:txBody>
                  <a:tcPr/>
                </a:tc>
                <a:tc>
                  <a:txBody>
                    <a:bodyPr/>
                    <a:lstStyle/>
                    <a:p>
                      <a:pPr marL="285750" indent="-285750">
                        <a:buFont typeface="Wingdings" panose="05000000000000000000" pitchFamily="2" charset="2"/>
                        <a:buChar char="ü"/>
                      </a:pPr>
                      <a:r>
                        <a:rPr lang="en-US" dirty="0">
                          <a:solidFill>
                            <a:srgbClr val="289791"/>
                          </a:solidFill>
                        </a:rPr>
                        <a:t>HSS narrative agreed in principle</a:t>
                      </a:r>
                      <a:endParaRPr lang="en-GB" dirty="0">
                        <a:solidFill>
                          <a:srgbClr val="289791"/>
                        </a:solidFill>
                      </a:endParaRPr>
                    </a:p>
                  </a:txBody>
                  <a:tcPr/>
                </a:tc>
                <a:extLst>
                  <a:ext uri="{0D108BD9-81ED-4DB2-BD59-A6C34878D82A}">
                    <a16:rowId xmlns:a16="http://schemas.microsoft.com/office/drawing/2014/main" val="2457999070"/>
                  </a:ext>
                </a:extLst>
              </a:tr>
              <a:tr h="903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9791"/>
                          </a:solidFill>
                        </a:rPr>
                        <a:t>1.2 Agree priority health systems actions for UHC and health security goals, plus next steps for how constituencies contribute</a:t>
                      </a:r>
                      <a:endParaRPr lang="en-GB" dirty="0">
                        <a:solidFill>
                          <a:srgbClr val="289791"/>
                        </a:solidFill>
                      </a:endParaRPr>
                    </a:p>
                  </a:txBody>
                  <a:tcPr/>
                </a:tc>
                <a:tc>
                  <a:txBody>
                    <a:bodyPr/>
                    <a:lstStyle/>
                    <a:p>
                      <a:pPr marL="285750" indent="-285750">
                        <a:buFont typeface="Wingdings" panose="05000000000000000000" pitchFamily="2" charset="2"/>
                        <a:buChar char="ü"/>
                      </a:pPr>
                      <a:r>
                        <a:rPr lang="en-US" dirty="0">
                          <a:solidFill>
                            <a:srgbClr val="289791"/>
                          </a:solidFill>
                        </a:rPr>
                        <a:t>Agreed importance of the 12 actions - &amp; need for a more streamlined comms product</a:t>
                      </a:r>
                      <a:endParaRPr lang="en-GB" dirty="0">
                        <a:solidFill>
                          <a:srgbClr val="289791"/>
                        </a:solidFill>
                      </a:endParaRPr>
                    </a:p>
                  </a:txBody>
                  <a:tcPr/>
                </a:tc>
                <a:extLst>
                  <a:ext uri="{0D108BD9-81ED-4DB2-BD59-A6C34878D82A}">
                    <a16:rowId xmlns:a16="http://schemas.microsoft.com/office/drawing/2014/main" val="3985595120"/>
                  </a:ext>
                </a:extLst>
              </a:tr>
              <a:tr h="1444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9791"/>
                          </a:solidFill>
                        </a:rPr>
                        <a:t>2 - Agree priority moments, audiences and approaches to promote the health systems vision – and how this contributes to results and outcomes in countries </a:t>
                      </a:r>
                    </a:p>
                    <a:p>
                      <a:endParaRPr lang="en-GB" dirty="0">
                        <a:solidFill>
                          <a:srgbClr val="289791"/>
                        </a:solidFill>
                      </a:endParaRPr>
                    </a:p>
                  </a:txBody>
                  <a:tcPr/>
                </a:tc>
                <a:tc>
                  <a:txBody>
                    <a:bodyPr/>
                    <a:lstStyle/>
                    <a:p>
                      <a:pPr marL="285750" indent="-285750">
                        <a:buFont typeface="Wingdings" panose="05000000000000000000" pitchFamily="2" charset="2"/>
                        <a:buChar char="ü"/>
                      </a:pPr>
                      <a:r>
                        <a:rPr lang="en-US" dirty="0">
                          <a:solidFill>
                            <a:srgbClr val="289791"/>
                          </a:solidFill>
                        </a:rPr>
                        <a:t>Agreed on the 6 entry points in background paper</a:t>
                      </a:r>
                    </a:p>
                    <a:p>
                      <a:pPr marL="285750" indent="-285750">
                        <a:buFont typeface="Wingdings" panose="05000000000000000000" pitchFamily="2" charset="2"/>
                        <a:buChar char="ü"/>
                      </a:pPr>
                      <a:r>
                        <a:rPr lang="en-US" dirty="0">
                          <a:solidFill>
                            <a:srgbClr val="289791"/>
                          </a:solidFill>
                        </a:rPr>
                        <a:t>Agreed that </a:t>
                      </a:r>
                      <a:r>
                        <a:rPr lang="en-US" u="sng" dirty="0">
                          <a:solidFill>
                            <a:srgbClr val="289791"/>
                          </a:solidFill>
                        </a:rPr>
                        <a:t>all</a:t>
                      </a:r>
                      <a:r>
                        <a:rPr lang="en-US" dirty="0">
                          <a:solidFill>
                            <a:srgbClr val="289791"/>
                          </a:solidFill>
                        </a:rPr>
                        <a:t> constituencies will help identify key entry points (meetings, events, </a:t>
                      </a:r>
                      <a:r>
                        <a:rPr lang="en-US" dirty="0" err="1">
                          <a:solidFill>
                            <a:srgbClr val="289791"/>
                          </a:solidFill>
                        </a:rPr>
                        <a:t>etc</a:t>
                      </a:r>
                      <a:r>
                        <a:rPr lang="en-US" dirty="0">
                          <a:solidFill>
                            <a:srgbClr val="289791"/>
                          </a:solidFill>
                        </a:rPr>
                        <a:t>) + promote HSS and UHC messages/actions across their </a:t>
                      </a:r>
                      <a:r>
                        <a:rPr lang="en-US" dirty="0" err="1">
                          <a:solidFill>
                            <a:srgbClr val="289791"/>
                          </a:solidFill>
                        </a:rPr>
                        <a:t>organisations</a:t>
                      </a:r>
                      <a:r>
                        <a:rPr lang="en-US" dirty="0">
                          <a:solidFill>
                            <a:srgbClr val="289791"/>
                          </a:solidFill>
                        </a:rPr>
                        <a:t> and with their negotiating teams; UHC2030 Secretariat will support with key messages/scripts </a:t>
                      </a:r>
                      <a:endParaRPr lang="en-GB" dirty="0">
                        <a:solidFill>
                          <a:srgbClr val="289791"/>
                        </a:solidFill>
                      </a:endParaRPr>
                    </a:p>
                  </a:txBody>
                  <a:tcPr/>
                </a:tc>
                <a:extLst>
                  <a:ext uri="{0D108BD9-81ED-4DB2-BD59-A6C34878D82A}">
                    <a16:rowId xmlns:a16="http://schemas.microsoft.com/office/drawing/2014/main" val="3747252016"/>
                  </a:ext>
                </a:extLst>
              </a:tr>
              <a:tr h="1173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89791"/>
                          </a:solidFill>
                        </a:rPr>
                        <a:t>3 - </a:t>
                      </a:r>
                      <a:r>
                        <a:rPr lang="en-GB" sz="1800" dirty="0">
                          <a:solidFill>
                            <a:srgbClr val="289791"/>
                          </a:solidFill>
                        </a:rPr>
                        <a:t>Make strategic linkages to reinforce our health systems and UHC vision in key national and global political processes </a:t>
                      </a:r>
                      <a:endParaRPr lang="en-GB" dirty="0">
                        <a:solidFill>
                          <a:srgbClr val="289791"/>
                        </a:solidFill>
                      </a:endParaRPr>
                    </a:p>
                  </a:txBody>
                  <a:tcPr/>
                </a:tc>
                <a:tc>
                  <a:txBody>
                    <a:bodyPr/>
                    <a:lstStyle/>
                    <a:p>
                      <a:pPr marL="285750" indent="-285750">
                        <a:buFont typeface="Wingdings" panose="05000000000000000000" pitchFamily="2" charset="2"/>
                        <a:buChar char="ü"/>
                      </a:pPr>
                      <a:r>
                        <a:rPr lang="en-US" dirty="0">
                          <a:solidFill>
                            <a:srgbClr val="289791"/>
                          </a:solidFill>
                        </a:rPr>
                        <a:t>SC updated on 2023 HLM, Coalition of Partnerships for UHC and Global Health, UHC Day 2021, State of UHC Commitment</a:t>
                      </a:r>
                    </a:p>
                    <a:p>
                      <a:pPr marL="285750" indent="-285750">
                        <a:buFont typeface="Wingdings" panose="05000000000000000000" pitchFamily="2" charset="2"/>
                        <a:buChar char="ü"/>
                      </a:pPr>
                      <a:r>
                        <a:rPr lang="en-US" dirty="0">
                          <a:solidFill>
                            <a:srgbClr val="289791"/>
                          </a:solidFill>
                        </a:rPr>
                        <a:t>Agreed way forward with parliamentarians: partner with existing networks [option 2]</a:t>
                      </a:r>
                      <a:endParaRPr lang="en-GB" dirty="0">
                        <a:solidFill>
                          <a:srgbClr val="289791"/>
                        </a:solidFill>
                      </a:endParaRPr>
                    </a:p>
                  </a:txBody>
                  <a:tcPr/>
                </a:tc>
                <a:extLst>
                  <a:ext uri="{0D108BD9-81ED-4DB2-BD59-A6C34878D82A}">
                    <a16:rowId xmlns:a16="http://schemas.microsoft.com/office/drawing/2014/main" val="2004073598"/>
                  </a:ext>
                </a:extLst>
              </a:tr>
            </a:tbl>
          </a:graphicData>
        </a:graphic>
      </p:graphicFrame>
      <p:sp>
        <p:nvSpPr>
          <p:cNvPr id="10" name="Rectangle 9">
            <a:extLst>
              <a:ext uri="{FF2B5EF4-FFF2-40B4-BE49-F238E27FC236}">
                <a16:creationId xmlns:a16="http://schemas.microsoft.com/office/drawing/2014/main" id="{10069FCA-69AE-436D-A207-EF73AE32DBBC}"/>
              </a:ext>
            </a:extLst>
          </p:cNvPr>
          <p:cNvSpPr/>
          <p:nvPr/>
        </p:nvSpPr>
        <p:spPr>
          <a:xfrm>
            <a:off x="346509" y="847886"/>
            <a:ext cx="11594809" cy="1200329"/>
          </a:xfrm>
          <a:prstGeom prst="rect">
            <a:avLst/>
          </a:prstGeom>
        </p:spPr>
        <p:txBody>
          <a:bodyPr wrap="square">
            <a:spAutoFit/>
          </a:bodyPr>
          <a:lstStyle/>
          <a:p>
            <a:r>
              <a:rPr lang="en-US" u="sng" dirty="0">
                <a:solidFill>
                  <a:srgbClr val="706F6F"/>
                </a:solidFill>
              </a:rPr>
              <a:t>Overall objective</a:t>
            </a:r>
            <a:r>
              <a:rPr lang="en-US" dirty="0">
                <a:solidFill>
                  <a:srgbClr val="706F6F"/>
                </a:solidFill>
              </a:rPr>
              <a:t>: </a:t>
            </a:r>
            <a:r>
              <a:rPr lang="en-US" b="1" dirty="0">
                <a:solidFill>
                  <a:srgbClr val="706F6F"/>
                </a:solidFill>
              </a:rPr>
              <a:t>Build momentum around a UHC2030 “push” on health systems strengthening for UHC</a:t>
            </a:r>
          </a:p>
          <a:p>
            <a:r>
              <a:rPr lang="en-US" dirty="0">
                <a:solidFill>
                  <a:srgbClr val="706F6F"/>
                </a:solidFill>
              </a:rPr>
              <a:t>THANK YOU – We’ve agreed an overall narrative and priorities, and way forward to specify actions and messages plus key opportunities/moments to secure commitments and action. Success will depend on ongoing commitment and actions across constituencies. </a:t>
            </a:r>
            <a:endParaRPr lang="en-GB" dirty="0">
              <a:solidFill>
                <a:srgbClr val="706F6F"/>
              </a:solidFill>
            </a:endParaRPr>
          </a:p>
        </p:txBody>
      </p:sp>
      <p:sp>
        <p:nvSpPr>
          <p:cNvPr id="11" name="Rectangle: Rounded Corners 10">
            <a:extLst>
              <a:ext uri="{FF2B5EF4-FFF2-40B4-BE49-F238E27FC236}">
                <a16:creationId xmlns:a16="http://schemas.microsoft.com/office/drawing/2014/main" id="{54C16784-8905-41FC-B928-11C648903EA7}"/>
              </a:ext>
            </a:extLst>
          </p:cNvPr>
          <p:cNvSpPr/>
          <p:nvPr/>
        </p:nvSpPr>
        <p:spPr>
          <a:xfrm>
            <a:off x="250681" y="847886"/>
            <a:ext cx="11701174" cy="1200329"/>
          </a:xfrm>
          <a:prstGeom prst="roundRect">
            <a:avLst/>
          </a:prstGeom>
          <a:noFill/>
          <a:ln w="25400">
            <a:solidFill>
              <a:srgbClr val="28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08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Agenda</a:t>
            </a:r>
          </a:p>
        </p:txBody>
      </p:sp>
      <p:sp>
        <p:nvSpPr>
          <p:cNvPr id="4" name="Text Placeholder 3"/>
          <p:cNvSpPr>
            <a:spLocks noGrp="1"/>
          </p:cNvSpPr>
          <p:nvPr>
            <p:ph type="body" sz="quarter" idx="13"/>
          </p:nvPr>
        </p:nvSpPr>
        <p:spPr>
          <a:xfrm>
            <a:off x="250682" y="1187212"/>
            <a:ext cx="5498810" cy="407409"/>
          </a:xfrm>
        </p:spPr>
        <p:txBody>
          <a:bodyPr/>
          <a:lstStyle/>
          <a:p>
            <a:r>
              <a:rPr lang="en-US" dirty="0"/>
              <a:t>Tuesday </a:t>
            </a:r>
          </a:p>
        </p:txBody>
      </p:sp>
      <p:graphicFrame>
        <p:nvGraphicFramePr>
          <p:cNvPr id="10" name="Table 9">
            <a:extLst>
              <a:ext uri="{FF2B5EF4-FFF2-40B4-BE49-F238E27FC236}">
                <a16:creationId xmlns:a16="http://schemas.microsoft.com/office/drawing/2014/main" id="{EE9B6F68-1AB3-4A0D-BEC3-1864C54A4950}"/>
              </a:ext>
            </a:extLst>
          </p:cNvPr>
          <p:cNvGraphicFramePr>
            <a:graphicFrameLocks noGrp="1"/>
          </p:cNvGraphicFramePr>
          <p:nvPr>
            <p:extLst>
              <p:ext uri="{D42A27DB-BD31-4B8C-83A1-F6EECF244321}">
                <p14:modId xmlns:p14="http://schemas.microsoft.com/office/powerpoint/2010/main" val="1745925627"/>
              </p:ext>
            </p:extLst>
          </p:nvPr>
        </p:nvGraphicFramePr>
        <p:xfrm>
          <a:off x="250682" y="1641792"/>
          <a:ext cx="5498810" cy="4087735"/>
        </p:xfrm>
        <a:graphic>
          <a:graphicData uri="http://schemas.openxmlformats.org/drawingml/2006/table">
            <a:tbl>
              <a:tblPr firstRow="1" bandRow="1">
                <a:tableStyleId>{5C22544A-7EE6-4342-B048-85BDC9FD1C3A}</a:tableStyleId>
              </a:tblPr>
              <a:tblGrid>
                <a:gridCol w="822367">
                  <a:extLst>
                    <a:ext uri="{9D8B030D-6E8A-4147-A177-3AD203B41FA5}">
                      <a16:colId xmlns:a16="http://schemas.microsoft.com/office/drawing/2014/main" val="3123612094"/>
                    </a:ext>
                  </a:extLst>
                </a:gridCol>
                <a:gridCol w="4676443">
                  <a:extLst>
                    <a:ext uri="{9D8B030D-6E8A-4147-A177-3AD203B41FA5}">
                      <a16:colId xmlns:a16="http://schemas.microsoft.com/office/drawing/2014/main" val="797792890"/>
                    </a:ext>
                  </a:extLst>
                </a:gridCol>
              </a:tblGrid>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1400-1430</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Welcome + introductions</a:t>
                      </a:r>
                      <a:endParaRPr lang="en-GB" sz="1400" dirty="0"/>
                    </a:p>
                  </a:txBody>
                  <a:tcPr>
                    <a:noFill/>
                  </a:tcPr>
                </a:tc>
                <a:extLst>
                  <a:ext uri="{0D108BD9-81ED-4DB2-BD59-A6C34878D82A}">
                    <a16:rowId xmlns:a16="http://schemas.microsoft.com/office/drawing/2014/main" val="1366582214"/>
                  </a:ext>
                </a:extLst>
              </a:tr>
              <a:tr h="350294">
                <a:tc gridSpan="2">
                  <a:txBody>
                    <a:bodyPr/>
                    <a:lstStyle/>
                    <a:p>
                      <a:endParaRPr kumimoji="0" lang="en-US" sz="1800" b="1" i="1" u="none" strike="noStrike" kern="1200" cap="none" spc="0" normalizeH="0" baseline="0" noProof="0" dirty="0">
                        <a:ln>
                          <a:noFill/>
                        </a:ln>
                        <a:solidFill>
                          <a:srgbClr val="706F6F"/>
                        </a:solidFill>
                        <a:effectLst/>
                        <a:uLnTx/>
                        <a:uFillTx/>
                        <a:latin typeface="Nunito Light" charset="0"/>
                      </a:endParaRPr>
                    </a:p>
                    <a:p>
                      <a:r>
                        <a:rPr kumimoji="0" lang="en-US" sz="1800" b="1" i="1" u="none" strike="noStrike" kern="1200" cap="none" spc="0" normalizeH="0" baseline="0" noProof="0" dirty="0">
                          <a:ln>
                            <a:noFill/>
                          </a:ln>
                          <a:solidFill>
                            <a:srgbClr val="706F6F"/>
                          </a:solidFill>
                          <a:effectLst/>
                          <a:uLnTx/>
                          <a:uFillTx/>
                          <a:latin typeface="Nunito Light" charset="0"/>
                        </a:rPr>
                        <a:t>Session 1 – “Leave no one’s health behind”: building a shared health systems narrative</a:t>
                      </a:r>
                      <a:endParaRPr lang="en-GB" sz="1400" b="1" i="1" dirty="0"/>
                    </a:p>
                  </a:txBody>
                  <a:tcPr>
                    <a:noFill/>
                  </a:tcPr>
                </a:tc>
                <a:tc hMerge="1">
                  <a:txBody>
                    <a:bodyPr/>
                    <a:lstStyle/>
                    <a:p>
                      <a:endParaRPr lang="en-GB" sz="1400" b="1" i="1" dirty="0"/>
                    </a:p>
                  </a:txBody>
                  <a:tcPr>
                    <a:noFill/>
                  </a:tcPr>
                </a:tc>
                <a:extLst>
                  <a:ext uri="{0D108BD9-81ED-4DB2-BD59-A6C34878D82A}">
                    <a16:rowId xmlns:a16="http://schemas.microsoft.com/office/drawing/2014/main" val="1381000430"/>
                  </a:ext>
                </a:extLst>
              </a:tr>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1430-1545</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1.1 – A shared UHC2030 vision for health systems</a:t>
                      </a:r>
                      <a:endParaRPr lang="en-GB" sz="1400" dirty="0"/>
                    </a:p>
                  </a:txBody>
                  <a:tcPr>
                    <a:noFill/>
                  </a:tcPr>
                </a:tc>
                <a:extLst>
                  <a:ext uri="{0D108BD9-81ED-4DB2-BD59-A6C34878D82A}">
                    <a16:rowId xmlns:a16="http://schemas.microsoft.com/office/drawing/2014/main" val="1226260230"/>
                  </a:ext>
                </a:extLst>
              </a:tr>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1555-1655</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1.2 – Actions for stronger health systems</a:t>
                      </a:r>
                      <a:endParaRPr lang="en-GB" sz="1400" dirty="0"/>
                    </a:p>
                  </a:txBody>
                  <a:tcPr>
                    <a:noFill/>
                  </a:tcPr>
                </a:tc>
                <a:extLst>
                  <a:ext uri="{0D108BD9-81ED-4DB2-BD59-A6C34878D82A}">
                    <a16:rowId xmlns:a16="http://schemas.microsoft.com/office/drawing/2014/main" val="1886148392"/>
                  </a:ext>
                </a:extLst>
              </a:tr>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1655-1700</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Day 1 conclusions &amp; next steps</a:t>
                      </a:r>
                      <a:endParaRPr lang="en-GB" sz="1400" dirty="0"/>
                    </a:p>
                  </a:txBody>
                  <a:tcPr>
                    <a:noFill/>
                  </a:tcPr>
                </a:tc>
                <a:extLst>
                  <a:ext uri="{0D108BD9-81ED-4DB2-BD59-A6C34878D82A}">
                    <a16:rowId xmlns:a16="http://schemas.microsoft.com/office/drawing/2014/main" val="2877999013"/>
                  </a:ext>
                </a:extLst>
              </a:tr>
              <a:tr h="613015">
                <a:tc>
                  <a:txBody>
                    <a:bodyPr/>
                    <a:lstStyle/>
                    <a:p>
                      <a:endParaRPr lang="en-GB" sz="1400" dirty="0"/>
                    </a:p>
                  </a:txBody>
                  <a:tcPr>
                    <a:noFill/>
                  </a:tcPr>
                </a:tc>
                <a:tc>
                  <a:txBody>
                    <a:bodyPr/>
                    <a:lstStyle/>
                    <a:p>
                      <a:endParaRPr lang="en-GB" sz="1400" dirty="0"/>
                    </a:p>
                  </a:txBody>
                  <a:tcPr>
                    <a:noFill/>
                  </a:tcPr>
                </a:tc>
                <a:extLst>
                  <a:ext uri="{0D108BD9-81ED-4DB2-BD59-A6C34878D82A}">
                    <a16:rowId xmlns:a16="http://schemas.microsoft.com/office/drawing/2014/main" val="1418559774"/>
                  </a:ext>
                </a:extLst>
              </a:tr>
            </a:tbl>
          </a:graphicData>
        </a:graphic>
      </p:graphicFrame>
      <p:sp>
        <p:nvSpPr>
          <p:cNvPr id="11" name="Text Placeholder 3">
            <a:extLst>
              <a:ext uri="{FF2B5EF4-FFF2-40B4-BE49-F238E27FC236}">
                <a16:creationId xmlns:a16="http://schemas.microsoft.com/office/drawing/2014/main" id="{1F1A7CDF-0C1A-49EF-ABBB-3C94389134CD}"/>
              </a:ext>
            </a:extLst>
          </p:cNvPr>
          <p:cNvSpPr txBox="1">
            <a:spLocks/>
          </p:cNvSpPr>
          <p:nvPr/>
        </p:nvSpPr>
        <p:spPr>
          <a:xfrm>
            <a:off x="6345044" y="1187211"/>
            <a:ext cx="5498810"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Wednesday </a:t>
            </a:r>
          </a:p>
        </p:txBody>
      </p:sp>
      <p:graphicFrame>
        <p:nvGraphicFramePr>
          <p:cNvPr id="12" name="Table 11">
            <a:extLst>
              <a:ext uri="{FF2B5EF4-FFF2-40B4-BE49-F238E27FC236}">
                <a16:creationId xmlns:a16="http://schemas.microsoft.com/office/drawing/2014/main" id="{60C364F9-7860-4B72-8A7E-E1A9B9B417A4}"/>
              </a:ext>
            </a:extLst>
          </p:cNvPr>
          <p:cNvGraphicFramePr>
            <a:graphicFrameLocks noGrp="1"/>
          </p:cNvGraphicFramePr>
          <p:nvPr>
            <p:extLst>
              <p:ext uri="{D42A27DB-BD31-4B8C-83A1-F6EECF244321}">
                <p14:modId xmlns:p14="http://schemas.microsoft.com/office/powerpoint/2010/main" val="506610332"/>
              </p:ext>
            </p:extLst>
          </p:nvPr>
        </p:nvGraphicFramePr>
        <p:xfrm>
          <a:off x="6345044" y="1641792"/>
          <a:ext cx="5846956" cy="4663440"/>
        </p:xfrm>
        <a:graphic>
          <a:graphicData uri="http://schemas.openxmlformats.org/drawingml/2006/table">
            <a:tbl>
              <a:tblPr firstRow="1" bandRow="1">
                <a:tableStyleId>{5C22544A-7EE6-4342-B048-85BDC9FD1C3A}</a:tableStyleId>
              </a:tblPr>
              <a:tblGrid>
                <a:gridCol w="874434">
                  <a:extLst>
                    <a:ext uri="{9D8B030D-6E8A-4147-A177-3AD203B41FA5}">
                      <a16:colId xmlns:a16="http://schemas.microsoft.com/office/drawing/2014/main" val="3123612094"/>
                    </a:ext>
                  </a:extLst>
                </a:gridCol>
                <a:gridCol w="4972522">
                  <a:extLst>
                    <a:ext uri="{9D8B030D-6E8A-4147-A177-3AD203B41FA5}">
                      <a16:colId xmlns:a16="http://schemas.microsoft.com/office/drawing/2014/main" val="797792890"/>
                    </a:ext>
                  </a:extLst>
                </a:gridCol>
              </a:tblGrid>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1400-1410</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Day 1 recap, day 2 objectives</a:t>
                      </a:r>
                      <a:endParaRPr lang="en-GB" sz="1400" dirty="0"/>
                    </a:p>
                  </a:txBody>
                  <a:tcPr>
                    <a:noFill/>
                  </a:tcPr>
                </a:tc>
                <a:extLst>
                  <a:ext uri="{0D108BD9-81ED-4DB2-BD59-A6C34878D82A}">
                    <a16:rowId xmlns:a16="http://schemas.microsoft.com/office/drawing/2014/main" val="1366582214"/>
                  </a:ext>
                </a:extLst>
              </a:tr>
              <a:tr h="350294">
                <a:tc gridSpan="2">
                  <a:txBody>
                    <a:bodyPr/>
                    <a:lstStyle/>
                    <a:p>
                      <a:endParaRPr kumimoji="0" lang="en-US" sz="1800" b="1" i="1" u="none" strike="noStrike" kern="1200" cap="none" spc="0" normalizeH="0" baseline="0" noProof="0" dirty="0">
                        <a:ln>
                          <a:noFill/>
                        </a:ln>
                        <a:solidFill>
                          <a:srgbClr val="706F6F"/>
                        </a:solidFill>
                        <a:effectLst/>
                        <a:uLnTx/>
                        <a:uFillTx/>
                        <a:latin typeface="Nunito Light" charset="0"/>
                      </a:endParaRPr>
                    </a:p>
                    <a:p>
                      <a:r>
                        <a:rPr kumimoji="0" lang="en-US" sz="1800" b="1" i="1" u="none" strike="noStrike" kern="1200" cap="none" spc="0" normalizeH="0" baseline="0" noProof="0" dirty="0">
                          <a:ln>
                            <a:noFill/>
                          </a:ln>
                          <a:solidFill>
                            <a:srgbClr val="706F6F"/>
                          </a:solidFill>
                          <a:effectLst/>
                          <a:uLnTx/>
                          <a:uFillTx/>
                          <a:latin typeface="Nunito Light" charset="0"/>
                        </a:rPr>
                        <a:t>Session 2 – “How UHC2030 helps shape a health systems agenda and decision-making”</a:t>
                      </a:r>
                      <a:endParaRPr lang="en-GB" sz="1400" b="1" i="1" dirty="0"/>
                    </a:p>
                  </a:txBody>
                  <a:tcPr>
                    <a:noFill/>
                  </a:tcPr>
                </a:tc>
                <a:tc hMerge="1">
                  <a:txBody>
                    <a:bodyPr/>
                    <a:lstStyle/>
                    <a:p>
                      <a:endParaRPr lang="en-GB" sz="1400" b="1" i="1" dirty="0"/>
                    </a:p>
                  </a:txBody>
                  <a:tcPr>
                    <a:noFill/>
                  </a:tcPr>
                </a:tc>
                <a:extLst>
                  <a:ext uri="{0D108BD9-81ED-4DB2-BD59-A6C34878D82A}">
                    <a16:rowId xmlns:a16="http://schemas.microsoft.com/office/drawing/2014/main" val="1381000430"/>
                  </a:ext>
                </a:extLst>
              </a:tr>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1410-1530</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Priority moments, audiences and approaches to promote the health systems vision and results</a:t>
                      </a:r>
                      <a:endParaRPr lang="en-GB" sz="1400" dirty="0"/>
                    </a:p>
                  </a:txBody>
                  <a:tcPr>
                    <a:noFill/>
                  </a:tcPr>
                </a:tc>
                <a:extLst>
                  <a:ext uri="{0D108BD9-81ED-4DB2-BD59-A6C34878D82A}">
                    <a16:rowId xmlns:a16="http://schemas.microsoft.com/office/drawing/2014/main" val="1226260230"/>
                  </a:ext>
                </a:extLst>
              </a:tr>
              <a:tr h="391265">
                <a:tc gridSpan="2">
                  <a:txBody>
                    <a:bodyPr/>
                    <a:lstStyle/>
                    <a:p>
                      <a:endParaRPr kumimoji="0" lang="en-US" sz="1800" b="1" i="1" u="none" strike="noStrike" kern="1200" cap="none" spc="0" normalizeH="0" baseline="0" noProof="0" dirty="0">
                        <a:ln>
                          <a:noFill/>
                        </a:ln>
                        <a:solidFill>
                          <a:srgbClr val="706F6F"/>
                        </a:solidFill>
                        <a:effectLst/>
                        <a:uLnTx/>
                        <a:uFillTx/>
                        <a:latin typeface="Nunito Light" charset="0"/>
                      </a:endParaRPr>
                    </a:p>
                    <a:p>
                      <a:r>
                        <a:rPr kumimoji="0" lang="en-US" sz="1800" b="1" i="1" u="none" strike="noStrike" kern="1200" cap="none" spc="0" normalizeH="0" baseline="0" noProof="0" dirty="0">
                          <a:ln>
                            <a:noFill/>
                          </a:ln>
                          <a:solidFill>
                            <a:srgbClr val="706F6F"/>
                          </a:solidFill>
                          <a:effectLst/>
                          <a:uLnTx/>
                          <a:uFillTx/>
                          <a:latin typeface="Nunito Light" charset="0"/>
                        </a:rPr>
                        <a:t>Session 3 – Joining up the health systems vision and UHC political processes</a:t>
                      </a:r>
                      <a:endParaRPr lang="en-GB" sz="1400" b="1" i="1" dirty="0"/>
                    </a:p>
                  </a:txBody>
                  <a:tcPr>
                    <a:noFill/>
                  </a:tcPr>
                </a:tc>
                <a:tc hMerge="1">
                  <a:txBody>
                    <a:bodyPr/>
                    <a:lstStyle/>
                    <a:p>
                      <a:endParaRPr lang="en-GB" sz="1400" b="1" i="1" dirty="0"/>
                    </a:p>
                  </a:txBody>
                  <a:tcPr>
                    <a:noFill/>
                  </a:tcPr>
                </a:tc>
                <a:extLst>
                  <a:ext uri="{0D108BD9-81ED-4DB2-BD59-A6C34878D82A}">
                    <a16:rowId xmlns:a16="http://schemas.microsoft.com/office/drawing/2014/main" val="2877999013"/>
                  </a:ext>
                </a:extLst>
              </a:tr>
              <a:tr h="613015">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1540-1645</a:t>
                      </a:r>
                      <a:endParaRPr lang="en-GB" sz="1400" dirty="0"/>
                    </a:p>
                  </a:txBody>
                  <a:tcPr>
                    <a:noFill/>
                  </a:tcPr>
                </a:tc>
                <a:tc>
                  <a:txBody>
                    <a:bodyPr/>
                    <a:lstStyle/>
                    <a:p>
                      <a:r>
                        <a:rPr kumimoji="0" lang="en-US" sz="1800" b="0" i="0" u="none" strike="noStrike" kern="1200" cap="none" spc="0" normalizeH="0" baseline="0" noProof="0" dirty="0">
                          <a:ln>
                            <a:noFill/>
                          </a:ln>
                          <a:solidFill>
                            <a:srgbClr val="706F6F"/>
                          </a:solidFill>
                          <a:effectLst/>
                          <a:uLnTx/>
                          <a:uFillTx/>
                          <a:latin typeface="Nunito Light" charset="0"/>
                        </a:rPr>
                        <a:t>Reinforcing our health systems and UHC vision in national and global political processes</a:t>
                      </a:r>
                      <a:endParaRPr lang="en-GB" sz="1400" dirty="0"/>
                    </a:p>
                  </a:txBody>
                  <a:tcPr>
                    <a:noFill/>
                  </a:tcPr>
                </a:tc>
                <a:extLst>
                  <a:ext uri="{0D108BD9-81ED-4DB2-BD59-A6C34878D82A}">
                    <a16:rowId xmlns:a16="http://schemas.microsoft.com/office/drawing/2014/main" val="1418559774"/>
                  </a:ext>
                </a:extLst>
              </a:tr>
              <a:tr h="613015">
                <a:tc>
                  <a:txBody>
                    <a:bodyPr/>
                    <a:lstStyle/>
                    <a:p>
                      <a:endParaRPr kumimoji="0" lang="en-US" sz="1800" b="0" i="0" u="none" strike="noStrike" kern="1200" cap="none" spc="0" normalizeH="0" baseline="0" noProof="0" dirty="0">
                        <a:ln>
                          <a:noFill/>
                        </a:ln>
                        <a:solidFill>
                          <a:srgbClr val="706F6F"/>
                        </a:solidFill>
                        <a:effectLst/>
                        <a:uLnTx/>
                        <a:uFillTx/>
                        <a:latin typeface="Nunito Light" charset="0"/>
                      </a:endParaRPr>
                    </a:p>
                    <a:p>
                      <a:r>
                        <a:rPr kumimoji="0" lang="en-US" sz="1800" b="0" i="0" u="none" strike="noStrike" kern="1200" cap="none" spc="0" normalizeH="0" baseline="0" noProof="0" dirty="0">
                          <a:ln>
                            <a:noFill/>
                          </a:ln>
                          <a:solidFill>
                            <a:srgbClr val="706F6F"/>
                          </a:solidFill>
                          <a:effectLst/>
                          <a:uLnTx/>
                          <a:uFillTx/>
                          <a:latin typeface="Nunito Light" charset="0"/>
                        </a:rPr>
                        <a:t>1645-1700</a:t>
                      </a:r>
                      <a:endParaRPr lang="en-GB" sz="1400" dirty="0"/>
                    </a:p>
                  </a:txBody>
                  <a:tcPr>
                    <a:noFill/>
                  </a:tcPr>
                </a:tc>
                <a:tc>
                  <a:txBody>
                    <a:bodyPr/>
                    <a:lstStyle/>
                    <a:p>
                      <a:endParaRPr kumimoji="0" lang="en-US" sz="1800" b="0" i="0" u="none" strike="noStrike" kern="1200" cap="none" spc="0" normalizeH="0" baseline="0" noProof="0" dirty="0">
                        <a:ln>
                          <a:noFill/>
                        </a:ln>
                        <a:solidFill>
                          <a:srgbClr val="706F6F"/>
                        </a:solidFill>
                        <a:effectLst/>
                        <a:uLnTx/>
                        <a:uFillTx/>
                        <a:latin typeface="Nunito Light" charset="0"/>
                      </a:endParaRPr>
                    </a:p>
                    <a:p>
                      <a:r>
                        <a:rPr kumimoji="0" lang="en-US" sz="1800" b="0" i="0" u="none" strike="noStrike" kern="1200" cap="none" spc="0" normalizeH="0" baseline="0" noProof="0" dirty="0">
                          <a:ln>
                            <a:noFill/>
                          </a:ln>
                          <a:solidFill>
                            <a:srgbClr val="706F6F"/>
                          </a:solidFill>
                          <a:effectLst/>
                          <a:uLnTx/>
                          <a:uFillTx/>
                          <a:latin typeface="Nunito Light" charset="0"/>
                        </a:rPr>
                        <a:t>Conclusions &amp; close</a:t>
                      </a:r>
                      <a:endParaRPr lang="en-GB" sz="1400" dirty="0"/>
                    </a:p>
                  </a:txBody>
                  <a:tcPr>
                    <a:noFill/>
                  </a:tcPr>
                </a:tc>
                <a:extLst>
                  <a:ext uri="{0D108BD9-81ED-4DB2-BD59-A6C34878D82A}">
                    <a16:rowId xmlns:a16="http://schemas.microsoft.com/office/drawing/2014/main" val="1271787479"/>
                  </a:ext>
                </a:extLst>
              </a:tr>
            </a:tbl>
          </a:graphicData>
        </a:graphic>
      </p:graphicFrame>
    </p:spTree>
    <p:extLst>
      <p:ext uri="{BB962C8B-B14F-4D97-AF65-F5344CB8AC3E}">
        <p14:creationId xmlns:p14="http://schemas.microsoft.com/office/powerpoint/2010/main" val="271461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5FDD1-B2AA-49DC-AEFE-28B53790A6E7}"/>
              </a:ext>
            </a:extLst>
          </p:cNvPr>
          <p:cNvSpPr>
            <a:spLocks noGrp="1"/>
          </p:cNvSpPr>
          <p:nvPr>
            <p:ph type="body" sz="quarter" idx="11"/>
          </p:nvPr>
        </p:nvSpPr>
        <p:spPr/>
        <p:txBody>
          <a:bodyPr/>
          <a:lstStyle/>
          <a:p>
            <a:r>
              <a:rPr lang="en-US" dirty="0"/>
              <a:t>Next steps</a:t>
            </a:r>
            <a:endParaRPr lang="en-GB" dirty="0"/>
          </a:p>
        </p:txBody>
      </p:sp>
      <p:sp>
        <p:nvSpPr>
          <p:cNvPr id="4" name="Text Placeholder 3">
            <a:extLst>
              <a:ext uri="{FF2B5EF4-FFF2-40B4-BE49-F238E27FC236}">
                <a16:creationId xmlns:a16="http://schemas.microsoft.com/office/drawing/2014/main" id="{D8EAF0A6-7E5E-49B6-82A6-ED2FA7153901}"/>
              </a:ext>
            </a:extLst>
          </p:cNvPr>
          <p:cNvSpPr txBox="1">
            <a:spLocks/>
          </p:cNvSpPr>
          <p:nvPr/>
        </p:nvSpPr>
        <p:spPr>
          <a:xfrm>
            <a:off x="345232" y="998278"/>
            <a:ext cx="11338767" cy="407409"/>
          </a:xfrm>
          <a:prstGeom prst="rect">
            <a:avLst/>
          </a:prstGeom>
        </p:spPr>
        <p:txBody>
          <a:bodyPr/>
          <a:lstStyle>
            <a:lvl1pPr marL="0" indent="0" algn="l" defTabSz="914400" rtl="0" eaLnBrk="1" latinLnBrk="0" hangingPunct="1">
              <a:lnSpc>
                <a:spcPct val="90000"/>
              </a:lnSpc>
              <a:spcBef>
                <a:spcPts val="1000"/>
              </a:spcBef>
              <a:buFont typeface="Arial"/>
              <a:buNone/>
              <a:tabLst>
                <a:tab pos="1855788" algn="l"/>
              </a:tabLst>
              <a:defRPr sz="2400" b="0" i="0" kern="1200" baseline="0">
                <a:solidFill>
                  <a:srgbClr val="28979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800" dirty="0"/>
              <a:t>Core Team finalizes HSS paper: address role of civil society and communities, rights-based focus, timing of twin goals (not “emergencies now, UHC later”), role of private sector</a:t>
            </a:r>
          </a:p>
          <a:p>
            <a:pPr marL="285750" indent="-285750">
              <a:buFont typeface="Wingdings" panose="05000000000000000000" pitchFamily="2" charset="2"/>
              <a:buChar char="Ø"/>
            </a:pPr>
            <a:r>
              <a:rPr lang="en-US" sz="1800" dirty="0"/>
              <a:t>Group and/or rationalize “12 actions” into a smaller number &amp; more prioritized – with more focus on political “how” plus addressing key blocks (e.g. undermining of trust in governments and science, breakdowns in global solidarity)</a:t>
            </a:r>
          </a:p>
          <a:p>
            <a:pPr marL="285750" indent="-285750">
              <a:buFont typeface="Wingdings" panose="05000000000000000000" pitchFamily="2" charset="2"/>
              <a:buChar char="Ø"/>
            </a:pPr>
            <a:r>
              <a:rPr lang="en-US" sz="1800" dirty="0"/>
              <a:t>Follow-up with constituencies on specific actions/contributions (discussion among each constituency). Core Team on hand to facilitate.</a:t>
            </a:r>
          </a:p>
          <a:p>
            <a:pPr marL="285750" indent="-285750">
              <a:buFont typeface="Wingdings" panose="05000000000000000000" pitchFamily="2" charset="2"/>
              <a:buChar char="Ø"/>
            </a:pPr>
            <a:r>
              <a:rPr lang="en-US" sz="1800" dirty="0">
                <a:solidFill>
                  <a:srgbClr val="0070C0"/>
                </a:solidFill>
              </a:rPr>
              <a:t>UHC2030 Secretariat to develop “advocacy script” of key messages based on HSS paper, plus timeline of key events for Constituencies to contribute to.</a:t>
            </a:r>
          </a:p>
          <a:p>
            <a:pPr marL="285750" indent="-285750">
              <a:buFont typeface="Wingdings" panose="05000000000000000000" pitchFamily="2" charset="2"/>
              <a:buChar char="Ø"/>
            </a:pPr>
            <a:r>
              <a:rPr lang="en-US" sz="1800" dirty="0">
                <a:solidFill>
                  <a:srgbClr val="0070C0"/>
                </a:solidFill>
              </a:rPr>
              <a:t>Seize window of opportunities to promote our narrative: e.g. G20 joint meeting of ministers of finance and health</a:t>
            </a:r>
          </a:p>
          <a:p>
            <a:pPr marL="285750" indent="-285750">
              <a:buFont typeface="Wingdings" panose="05000000000000000000" pitchFamily="2" charset="2"/>
              <a:buChar char="Ø"/>
            </a:pPr>
            <a:r>
              <a:rPr lang="en-US" sz="1800" dirty="0">
                <a:solidFill>
                  <a:srgbClr val="0070C0"/>
                </a:solidFill>
              </a:rPr>
              <a:t>Leverage important up-coming health security moments to keep UHC and HSS on the agenda: e.g. US-led summit on COVID-19</a:t>
            </a:r>
          </a:p>
          <a:p>
            <a:pPr marL="285750" indent="-285750">
              <a:buFont typeface="Wingdings" panose="05000000000000000000" pitchFamily="2" charset="2"/>
              <a:buChar char="Ø"/>
            </a:pPr>
            <a:r>
              <a:rPr lang="en-US" sz="1800" dirty="0">
                <a:solidFill>
                  <a:srgbClr val="0070C0"/>
                </a:solidFill>
              </a:rPr>
              <a:t>Identify more regional and inter-disciplinary opportunities</a:t>
            </a:r>
          </a:p>
          <a:p>
            <a:pPr marL="285750" indent="-285750">
              <a:buFont typeface="Wingdings" panose="05000000000000000000" pitchFamily="2" charset="2"/>
              <a:buChar char="Ø"/>
            </a:pPr>
            <a:r>
              <a:rPr lang="en-US" sz="1800" dirty="0">
                <a:solidFill>
                  <a:srgbClr val="706F6F"/>
                </a:solidFill>
              </a:rPr>
              <a:t>Identify parliamentarian networks to work with, &amp; develop plans (tools/learning to support engagement with networks) in workplan &amp; budget – to present at next SC meeting.</a:t>
            </a:r>
          </a:p>
          <a:p>
            <a:r>
              <a:rPr lang="en-US" sz="2000" dirty="0">
                <a:highlight>
                  <a:srgbClr val="FFFF00"/>
                </a:highlight>
              </a:rPr>
              <a:t>NEXT SC MEETING: FEBRUARY 2022</a:t>
            </a:r>
          </a:p>
          <a:p>
            <a:endParaRPr lang="en-US" sz="2000" dirty="0"/>
          </a:p>
        </p:txBody>
      </p:sp>
    </p:spTree>
    <p:extLst>
      <p:ext uri="{BB962C8B-B14F-4D97-AF65-F5344CB8AC3E}">
        <p14:creationId xmlns:p14="http://schemas.microsoft.com/office/powerpoint/2010/main" val="3644866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5400" dirty="0"/>
          </a:p>
          <a:p>
            <a:r>
              <a:rPr lang="en-US" sz="5400" dirty="0"/>
              <a:t>Annexes</a:t>
            </a:r>
          </a:p>
          <a:p>
            <a:endParaRPr lang="en-US" sz="5400" dirty="0"/>
          </a:p>
          <a:p>
            <a:endParaRPr lang="en-US" dirty="0"/>
          </a:p>
        </p:txBody>
      </p:sp>
      <p:sp>
        <p:nvSpPr>
          <p:cNvPr id="3" name="Text Placeholder 2"/>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394400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0681" y="136370"/>
            <a:ext cx="11606356" cy="1106280"/>
          </a:xfrm>
        </p:spPr>
        <p:txBody>
          <a:bodyPr/>
          <a:lstStyle/>
          <a:p>
            <a:r>
              <a:rPr lang="en-US" dirty="0"/>
              <a:t>Annex: Key moments – next 6 months</a:t>
            </a:r>
          </a:p>
          <a:p>
            <a:endParaRPr lang="en-US" dirty="0"/>
          </a:p>
        </p:txBody>
      </p:sp>
      <p:graphicFrame>
        <p:nvGraphicFramePr>
          <p:cNvPr id="24" name="Table 23">
            <a:extLst>
              <a:ext uri="{FF2B5EF4-FFF2-40B4-BE49-F238E27FC236}">
                <a16:creationId xmlns:a16="http://schemas.microsoft.com/office/drawing/2014/main" id="{F1946462-8066-5645-B62D-4DC386333992}"/>
              </a:ext>
            </a:extLst>
          </p:cNvPr>
          <p:cNvGraphicFramePr>
            <a:graphicFrameLocks noGrp="1"/>
          </p:cNvGraphicFramePr>
          <p:nvPr/>
        </p:nvGraphicFramePr>
        <p:xfrm>
          <a:off x="250680" y="670560"/>
          <a:ext cx="11230120" cy="6138196"/>
        </p:xfrm>
        <a:graphic>
          <a:graphicData uri="http://schemas.openxmlformats.org/drawingml/2006/table">
            <a:tbl>
              <a:tblPr firstRow="1" firstCol="1" bandRow="1">
                <a:tableStyleId>{5C22544A-7EE6-4342-B048-85BDC9FD1C3A}</a:tableStyleId>
              </a:tblPr>
              <a:tblGrid>
                <a:gridCol w="3345960">
                  <a:extLst>
                    <a:ext uri="{9D8B030D-6E8A-4147-A177-3AD203B41FA5}">
                      <a16:colId xmlns:a16="http://schemas.microsoft.com/office/drawing/2014/main" val="1147292780"/>
                    </a:ext>
                  </a:extLst>
                </a:gridCol>
                <a:gridCol w="7884160">
                  <a:extLst>
                    <a:ext uri="{9D8B030D-6E8A-4147-A177-3AD203B41FA5}">
                      <a16:colId xmlns:a16="http://schemas.microsoft.com/office/drawing/2014/main" val="71483334"/>
                    </a:ext>
                  </a:extLst>
                </a:gridCol>
              </a:tblGrid>
              <a:tr h="245506">
                <a:tc>
                  <a:txBody>
                    <a:bodyPr/>
                    <a:lstStyle/>
                    <a:p>
                      <a:pPr algn="ctr">
                        <a:lnSpc>
                          <a:spcPct val="115000"/>
                        </a:lnSpc>
                        <a:spcAft>
                          <a:spcPts val="1000"/>
                        </a:spcAft>
                      </a:pPr>
                      <a:r>
                        <a:rPr lang="en-GB" sz="1600">
                          <a:effectLst/>
                        </a:rPr>
                        <a:t>Timing</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ctr">
                        <a:lnSpc>
                          <a:spcPct val="115000"/>
                        </a:lnSpc>
                        <a:spcAft>
                          <a:spcPts val="1000"/>
                        </a:spcAft>
                      </a:pPr>
                      <a:r>
                        <a:rPr lang="en-GB" sz="1600">
                          <a:effectLst/>
                        </a:rPr>
                        <a:t>Event/Process</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953652815"/>
                  </a:ext>
                </a:extLst>
              </a:tr>
              <a:tr h="310653">
                <a:tc>
                  <a:txBody>
                    <a:bodyPr/>
                    <a:lstStyle/>
                    <a:p>
                      <a:pPr algn="just">
                        <a:lnSpc>
                          <a:spcPct val="115000"/>
                        </a:lnSpc>
                        <a:spcAft>
                          <a:spcPts val="1000"/>
                        </a:spcAft>
                      </a:pPr>
                      <a:r>
                        <a:rPr lang="en-GB" sz="1600" dirty="0">
                          <a:effectLst/>
                        </a:rPr>
                        <a:t>Ongoing</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Fundraising for COVID-19 vaccines/tools for low- and middle-income countries</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382517553"/>
                  </a:ext>
                </a:extLst>
              </a:tr>
              <a:tr h="245506">
                <a:tc>
                  <a:txBody>
                    <a:bodyPr/>
                    <a:lstStyle/>
                    <a:p>
                      <a:pPr algn="just">
                        <a:lnSpc>
                          <a:spcPct val="115000"/>
                        </a:lnSpc>
                        <a:spcAft>
                          <a:spcPts val="1000"/>
                        </a:spcAft>
                      </a:pPr>
                      <a:r>
                        <a:rPr lang="en-GB" sz="1600">
                          <a:effectLst/>
                        </a:rPr>
                        <a:t>Ongoing - 2022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rPr>
                        <a:t>CEPI Replenishment </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3851487149"/>
                  </a:ext>
                </a:extLst>
              </a:tr>
              <a:tr h="245506">
                <a:tc>
                  <a:txBody>
                    <a:bodyPr/>
                    <a:lstStyle/>
                    <a:p>
                      <a:pPr algn="just">
                        <a:lnSpc>
                          <a:spcPct val="115000"/>
                        </a:lnSpc>
                        <a:spcAft>
                          <a:spcPts val="1000"/>
                        </a:spcAft>
                      </a:pPr>
                      <a:r>
                        <a:rPr lang="en-GB" sz="1600">
                          <a:effectLst/>
                        </a:rPr>
                        <a:t>Ongoing – Dec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22</a:t>
                      </a:r>
                      <a:r>
                        <a:rPr lang="en-GB" sz="1600" baseline="30000">
                          <a:effectLst/>
                        </a:rPr>
                        <a:t>nd</a:t>
                      </a:r>
                      <a:r>
                        <a:rPr lang="en-GB" sz="1600">
                          <a:effectLst/>
                        </a:rPr>
                        <a:t> IDA Replenishment</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687930704"/>
                  </a:ext>
                </a:extLst>
              </a:tr>
              <a:tr h="245506">
                <a:tc>
                  <a:txBody>
                    <a:bodyPr/>
                    <a:lstStyle/>
                    <a:p>
                      <a:pPr algn="just">
                        <a:lnSpc>
                          <a:spcPct val="115000"/>
                        </a:lnSpc>
                        <a:spcAft>
                          <a:spcPts val="1000"/>
                        </a:spcAft>
                      </a:pPr>
                      <a:r>
                        <a:rPr lang="en-GB" sz="1600">
                          <a:effectLst/>
                        </a:rPr>
                        <a:t>Ongoing - end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2</a:t>
                      </a:r>
                      <a:r>
                        <a:rPr lang="en-GB" sz="1600" baseline="30000">
                          <a:effectLst/>
                        </a:rPr>
                        <a:t>nd</a:t>
                      </a:r>
                      <a:r>
                        <a:rPr lang="en-GB" sz="1600">
                          <a:effectLst/>
                        </a:rPr>
                        <a:t> Global Financing Facility (GFF) Replenishment</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436626355"/>
                  </a:ext>
                </a:extLst>
              </a:tr>
              <a:tr h="245506">
                <a:tc>
                  <a:txBody>
                    <a:bodyPr/>
                    <a:lstStyle/>
                    <a:p>
                      <a:pPr algn="just">
                        <a:lnSpc>
                          <a:spcPct val="115000"/>
                        </a:lnSpc>
                        <a:spcAft>
                          <a:spcPts val="1000"/>
                        </a:spcAft>
                      </a:pPr>
                      <a:r>
                        <a:rPr lang="en-GB" sz="1600">
                          <a:effectLst/>
                        </a:rPr>
                        <a:t>September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rPr>
                        <a:t>UNGA</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485550354"/>
                  </a:ext>
                </a:extLst>
              </a:tr>
              <a:tr h="245506">
                <a:tc>
                  <a:txBody>
                    <a:bodyPr/>
                    <a:lstStyle/>
                    <a:p>
                      <a:pPr algn="just">
                        <a:lnSpc>
                          <a:spcPct val="115000"/>
                        </a:lnSpc>
                        <a:spcAft>
                          <a:spcPts val="1000"/>
                        </a:spcAft>
                      </a:pPr>
                      <a:r>
                        <a:rPr lang="en-GB" sz="1600">
                          <a:effectLst/>
                        </a:rPr>
                        <a:t>September – November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WHO Regional Committees</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693617930"/>
                  </a:ext>
                </a:extLst>
              </a:tr>
              <a:tr h="245506">
                <a:tc>
                  <a:txBody>
                    <a:bodyPr/>
                    <a:lstStyle/>
                    <a:p>
                      <a:pPr algn="just">
                        <a:lnSpc>
                          <a:spcPct val="115000"/>
                        </a:lnSpc>
                        <a:spcAft>
                          <a:spcPts val="1000"/>
                        </a:spcAft>
                      </a:pPr>
                      <a:r>
                        <a:rPr lang="en-GB" sz="1600">
                          <a:effectLst/>
                        </a:rPr>
                        <a:t>October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UNAIDS PCB extra session</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3424442659"/>
                  </a:ext>
                </a:extLst>
              </a:tr>
              <a:tr h="245506">
                <a:tc>
                  <a:txBody>
                    <a:bodyPr/>
                    <a:lstStyle/>
                    <a:p>
                      <a:pPr algn="just">
                        <a:lnSpc>
                          <a:spcPct val="115000"/>
                        </a:lnSpc>
                        <a:spcAft>
                          <a:spcPts val="1000"/>
                        </a:spcAft>
                      </a:pPr>
                      <a:r>
                        <a:rPr lang="en-GB" sz="1600">
                          <a:effectLst/>
                        </a:rPr>
                        <a:t>October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World Bank Annual Meetings, GFF Investors Group meeting (tbc)</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799828202"/>
                  </a:ext>
                </a:extLst>
              </a:tr>
              <a:tr h="245506">
                <a:tc>
                  <a:txBody>
                    <a:bodyPr/>
                    <a:lstStyle/>
                    <a:p>
                      <a:pPr algn="just">
                        <a:lnSpc>
                          <a:spcPct val="115000"/>
                        </a:lnSpc>
                        <a:spcAft>
                          <a:spcPts val="1000"/>
                        </a:spcAft>
                      </a:pPr>
                      <a:r>
                        <a:rPr lang="en-GB" sz="1600">
                          <a:effectLst/>
                        </a:rPr>
                        <a:t>October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G20 Health Ministers Meeting</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22534659"/>
                  </a:ext>
                </a:extLst>
              </a:tr>
              <a:tr h="245506">
                <a:tc>
                  <a:txBody>
                    <a:bodyPr/>
                    <a:lstStyle/>
                    <a:p>
                      <a:pPr algn="just">
                        <a:lnSpc>
                          <a:spcPct val="115000"/>
                        </a:lnSpc>
                        <a:spcAft>
                          <a:spcPts val="1000"/>
                        </a:spcAft>
                      </a:pPr>
                      <a:r>
                        <a:rPr lang="en-GB" sz="1600">
                          <a:effectLst/>
                        </a:rPr>
                        <a:t>9-10 November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Global Fund board meeting</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3230464516"/>
                  </a:ext>
                </a:extLst>
              </a:tr>
              <a:tr h="285517">
                <a:tc>
                  <a:txBody>
                    <a:bodyPr/>
                    <a:lstStyle/>
                    <a:p>
                      <a:pPr algn="just">
                        <a:lnSpc>
                          <a:spcPct val="115000"/>
                        </a:lnSpc>
                        <a:spcAft>
                          <a:spcPts val="1000"/>
                        </a:spcAft>
                      </a:pPr>
                      <a:r>
                        <a:rPr lang="en-GB" sz="1600">
                          <a:effectLst/>
                        </a:rPr>
                        <a:t>10-12 November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rPr>
                        <a:t>14th European Public Health Conference 2021: Public health futures in a changing world </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4233056686"/>
                  </a:ext>
                </a:extLst>
              </a:tr>
              <a:tr h="245506">
                <a:tc>
                  <a:txBody>
                    <a:bodyPr/>
                    <a:lstStyle/>
                    <a:p>
                      <a:pPr algn="just">
                        <a:lnSpc>
                          <a:spcPct val="115000"/>
                        </a:lnSpc>
                        <a:spcAft>
                          <a:spcPts val="1000"/>
                        </a:spcAft>
                      </a:pPr>
                      <a:r>
                        <a:rPr lang="en-GB" sz="1600">
                          <a:effectLst/>
                        </a:rPr>
                        <a:t>November/December 2021 - tbc</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Pandemic Treaty negotiations</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842829939"/>
                  </a:ext>
                </a:extLst>
              </a:tr>
              <a:tr h="245506">
                <a:tc>
                  <a:txBody>
                    <a:bodyPr/>
                    <a:lstStyle/>
                    <a:p>
                      <a:pPr algn="just">
                        <a:lnSpc>
                          <a:spcPct val="115000"/>
                        </a:lnSpc>
                        <a:spcAft>
                          <a:spcPts val="1000"/>
                        </a:spcAft>
                      </a:pPr>
                      <a:r>
                        <a:rPr lang="en-GB" sz="1600">
                          <a:effectLst/>
                        </a:rPr>
                        <a:t>1 December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World AIDS Day (tbc GF replenishment kick-off)</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712817387"/>
                  </a:ext>
                </a:extLst>
              </a:tr>
              <a:tr h="245506">
                <a:tc>
                  <a:txBody>
                    <a:bodyPr/>
                    <a:lstStyle/>
                    <a:p>
                      <a:pPr algn="just">
                        <a:lnSpc>
                          <a:spcPct val="115000"/>
                        </a:lnSpc>
                        <a:spcAft>
                          <a:spcPts val="1000"/>
                        </a:spcAft>
                      </a:pPr>
                      <a:r>
                        <a:rPr lang="en-GB" sz="1600">
                          <a:effectLst/>
                        </a:rPr>
                        <a:t>7-8 December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Nutrition for Growth (N4G) Summit</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505533607"/>
                  </a:ext>
                </a:extLst>
              </a:tr>
              <a:tr h="245506">
                <a:tc>
                  <a:txBody>
                    <a:bodyPr/>
                    <a:lstStyle/>
                    <a:p>
                      <a:pPr algn="just">
                        <a:lnSpc>
                          <a:spcPct val="115000"/>
                        </a:lnSpc>
                        <a:spcAft>
                          <a:spcPts val="1000"/>
                        </a:spcAft>
                      </a:pPr>
                      <a:r>
                        <a:rPr lang="en-GB" sz="1600">
                          <a:effectLst/>
                        </a:rPr>
                        <a:t>7-10 December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UNAIDS 49</a:t>
                      </a:r>
                      <a:r>
                        <a:rPr lang="en-GB" sz="1600" baseline="30000">
                          <a:effectLst/>
                        </a:rPr>
                        <a:t>th</a:t>
                      </a:r>
                      <a:r>
                        <a:rPr lang="en-GB" sz="1600">
                          <a:effectLst/>
                        </a:rPr>
                        <a:t> PCB</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370213542"/>
                  </a:ext>
                </a:extLst>
              </a:tr>
              <a:tr h="245506">
                <a:tc>
                  <a:txBody>
                    <a:bodyPr/>
                    <a:lstStyle/>
                    <a:p>
                      <a:pPr algn="just">
                        <a:lnSpc>
                          <a:spcPct val="115000"/>
                        </a:lnSpc>
                        <a:spcAft>
                          <a:spcPts val="1000"/>
                        </a:spcAft>
                      </a:pPr>
                      <a:r>
                        <a:rPr lang="en-GB" sz="1600">
                          <a:effectLst/>
                        </a:rPr>
                        <a:t>12 December 2021</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 UHC Day ***</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2659592380"/>
                  </a:ext>
                </a:extLst>
              </a:tr>
              <a:tr h="245506">
                <a:tc>
                  <a:txBody>
                    <a:bodyPr/>
                    <a:lstStyle/>
                    <a:p>
                      <a:pPr algn="just">
                        <a:lnSpc>
                          <a:spcPct val="115000"/>
                        </a:lnSpc>
                        <a:spcAft>
                          <a:spcPts val="1000"/>
                        </a:spcAft>
                      </a:pPr>
                      <a:r>
                        <a:rPr lang="en-GB" sz="1600">
                          <a:effectLst/>
                        </a:rPr>
                        <a:t>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G7 Presidency transition to Germany</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278653118"/>
                  </a:ext>
                </a:extLst>
              </a:tr>
              <a:tr h="245506">
                <a:tc>
                  <a:txBody>
                    <a:bodyPr/>
                    <a:lstStyle/>
                    <a:p>
                      <a:pPr algn="just">
                        <a:lnSpc>
                          <a:spcPct val="115000"/>
                        </a:lnSpc>
                        <a:spcAft>
                          <a:spcPts val="1000"/>
                        </a:spcAft>
                      </a:pPr>
                      <a:r>
                        <a:rPr lang="en-GB" sz="1600">
                          <a:effectLst/>
                        </a:rPr>
                        <a:t>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highlight>
                            <a:srgbClr val="FFFF00"/>
                          </a:highlight>
                        </a:rPr>
                        <a:t>G20 Presidency transition to Indonesia</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8673" marR="58673" marT="0" marB="0">
                    <a:solidFill>
                      <a:schemeClr val="accent6">
                        <a:lumMod val="20000"/>
                        <a:lumOff val="80000"/>
                      </a:schemeClr>
                    </a:solidFill>
                  </a:tcPr>
                </a:tc>
                <a:extLst>
                  <a:ext uri="{0D108BD9-81ED-4DB2-BD59-A6C34878D82A}">
                    <a16:rowId xmlns:a16="http://schemas.microsoft.com/office/drawing/2014/main" val="1539555833"/>
                  </a:ext>
                </a:extLst>
              </a:tr>
              <a:tr h="245506">
                <a:tc>
                  <a:txBody>
                    <a:bodyPr/>
                    <a:lstStyle/>
                    <a:p>
                      <a:pPr algn="just">
                        <a:lnSpc>
                          <a:spcPct val="115000"/>
                        </a:lnSpc>
                        <a:spcAft>
                          <a:spcPts val="1000"/>
                        </a:spcAft>
                      </a:pPr>
                      <a:r>
                        <a:rPr lang="en-GB" sz="1600">
                          <a:effectLst/>
                        </a:rPr>
                        <a:t>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7</a:t>
                      </a:r>
                      <a:r>
                        <a:rPr lang="en-GB" sz="1600" baseline="30000">
                          <a:effectLst/>
                        </a:rPr>
                        <a:t>th</a:t>
                      </a:r>
                      <a:r>
                        <a:rPr lang="en-GB" sz="1600">
                          <a:effectLst/>
                        </a:rPr>
                        <a:t> Global Fund Replenishment</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1881086005"/>
                  </a:ext>
                </a:extLst>
              </a:tr>
              <a:tr h="245506">
                <a:tc>
                  <a:txBody>
                    <a:bodyPr/>
                    <a:lstStyle/>
                    <a:p>
                      <a:pPr algn="just">
                        <a:lnSpc>
                          <a:spcPct val="115000"/>
                        </a:lnSpc>
                        <a:spcAft>
                          <a:spcPts val="1000"/>
                        </a:spcAft>
                      </a:pPr>
                      <a:r>
                        <a:rPr lang="en-GB" sz="1600">
                          <a:effectLst/>
                        </a:rPr>
                        <a:t>January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rPr>
                        <a:t>World Economic Forum (WEF)</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151228719"/>
                  </a:ext>
                </a:extLst>
              </a:tr>
              <a:tr h="260315">
                <a:tc>
                  <a:txBody>
                    <a:bodyPr/>
                    <a:lstStyle/>
                    <a:p>
                      <a:pPr algn="just">
                        <a:lnSpc>
                          <a:spcPct val="115000"/>
                        </a:lnSpc>
                        <a:spcAft>
                          <a:spcPts val="1000"/>
                        </a:spcAft>
                      </a:pPr>
                      <a:r>
                        <a:rPr lang="en-GB" sz="1600">
                          <a:effectLst/>
                        </a:rPr>
                        <a:t>January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a:effectLst/>
                        </a:rPr>
                        <a:t>WHO Executive Board, new biennium budget (2022-2023) discussions begin</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131563037"/>
                  </a:ext>
                </a:extLst>
              </a:tr>
              <a:tr h="245506">
                <a:tc>
                  <a:txBody>
                    <a:bodyPr/>
                    <a:lstStyle/>
                    <a:p>
                      <a:pPr algn="just">
                        <a:lnSpc>
                          <a:spcPct val="115000"/>
                        </a:lnSpc>
                        <a:spcAft>
                          <a:spcPts val="1000"/>
                        </a:spcAft>
                      </a:pPr>
                      <a:r>
                        <a:rPr lang="en-GB" sz="1600" dirty="0">
                          <a:effectLst/>
                        </a:rPr>
                        <a:t>February 2022</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tc>
                  <a:txBody>
                    <a:bodyPr/>
                    <a:lstStyle/>
                    <a:p>
                      <a:pPr algn="just">
                        <a:lnSpc>
                          <a:spcPct val="115000"/>
                        </a:lnSpc>
                        <a:spcAft>
                          <a:spcPts val="1000"/>
                        </a:spcAft>
                      </a:pPr>
                      <a:r>
                        <a:rPr lang="en-GB" sz="1600" dirty="0">
                          <a:effectLst/>
                        </a:rPr>
                        <a:t>Munich Security Conference (host: Germany as G7 President)</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tc>
                <a:extLst>
                  <a:ext uri="{0D108BD9-81ED-4DB2-BD59-A6C34878D82A}">
                    <a16:rowId xmlns:a16="http://schemas.microsoft.com/office/drawing/2014/main" val="2856352289"/>
                  </a:ext>
                </a:extLst>
              </a:tr>
            </a:tbl>
          </a:graphicData>
        </a:graphic>
      </p:graphicFrame>
      <p:sp>
        <p:nvSpPr>
          <p:cNvPr id="3" name="TextBox 2">
            <a:extLst>
              <a:ext uri="{FF2B5EF4-FFF2-40B4-BE49-F238E27FC236}">
                <a16:creationId xmlns:a16="http://schemas.microsoft.com/office/drawing/2014/main" id="{35F551B9-14BA-5F40-8430-3D6E4CAA238C}"/>
              </a:ext>
            </a:extLst>
          </p:cNvPr>
          <p:cNvSpPr txBox="1"/>
          <p:nvPr/>
        </p:nvSpPr>
        <p:spPr>
          <a:xfrm>
            <a:off x="8108203" y="80300"/>
            <a:ext cx="3372597" cy="646331"/>
          </a:xfrm>
          <a:prstGeom prst="rect">
            <a:avLst/>
          </a:prstGeom>
          <a:solidFill>
            <a:schemeClr val="accent6">
              <a:lumMod val="20000"/>
              <a:lumOff val="80000"/>
            </a:schemeClr>
          </a:solidFill>
          <a:ln>
            <a:solidFill>
              <a:schemeClr val="accent1"/>
            </a:solidFill>
          </a:ln>
        </p:spPr>
        <p:txBody>
          <a:bodyPr wrap="square" rtlCol="0">
            <a:spAutoFit/>
          </a:bodyPr>
          <a:lstStyle/>
          <a:p>
            <a:r>
              <a:rPr lang="de-DE" dirty="0">
                <a:highlight>
                  <a:srgbClr val="FFFF00"/>
                </a:highlight>
              </a:rPr>
              <a:t>Key opportunities to engage on HSS and UHC </a:t>
            </a:r>
          </a:p>
        </p:txBody>
      </p:sp>
    </p:spTree>
    <p:extLst>
      <p:ext uri="{BB962C8B-B14F-4D97-AF65-F5344CB8AC3E}">
        <p14:creationId xmlns:p14="http://schemas.microsoft.com/office/powerpoint/2010/main" val="983940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0681" y="217650"/>
            <a:ext cx="11606356" cy="1106280"/>
          </a:xfrm>
        </p:spPr>
        <p:txBody>
          <a:bodyPr/>
          <a:lstStyle/>
          <a:p>
            <a:r>
              <a:rPr lang="en-US" dirty="0"/>
              <a:t>Annex: Key moments to September 2023</a:t>
            </a:r>
          </a:p>
          <a:p>
            <a:endParaRPr lang="en-US" dirty="0"/>
          </a:p>
        </p:txBody>
      </p:sp>
      <p:graphicFrame>
        <p:nvGraphicFramePr>
          <p:cNvPr id="11" name="Table 10">
            <a:extLst>
              <a:ext uri="{FF2B5EF4-FFF2-40B4-BE49-F238E27FC236}">
                <a16:creationId xmlns:a16="http://schemas.microsoft.com/office/drawing/2014/main" id="{57E9C99D-35B7-CB4D-A05D-2F2A7A614749}"/>
              </a:ext>
            </a:extLst>
          </p:cNvPr>
          <p:cNvGraphicFramePr>
            <a:graphicFrameLocks noGrp="1"/>
          </p:cNvGraphicFramePr>
          <p:nvPr/>
        </p:nvGraphicFramePr>
        <p:xfrm>
          <a:off x="250681" y="770790"/>
          <a:ext cx="11412998" cy="5869557"/>
        </p:xfrm>
        <a:graphic>
          <a:graphicData uri="http://schemas.openxmlformats.org/drawingml/2006/table">
            <a:tbl>
              <a:tblPr firstRow="1" firstCol="1" bandRow="1">
                <a:tableStyleId>{5C22544A-7EE6-4342-B048-85BDC9FD1C3A}</a:tableStyleId>
              </a:tblPr>
              <a:tblGrid>
                <a:gridCol w="3305318">
                  <a:extLst>
                    <a:ext uri="{9D8B030D-6E8A-4147-A177-3AD203B41FA5}">
                      <a16:colId xmlns:a16="http://schemas.microsoft.com/office/drawing/2014/main" val="501679426"/>
                    </a:ext>
                  </a:extLst>
                </a:gridCol>
                <a:gridCol w="8107680">
                  <a:extLst>
                    <a:ext uri="{9D8B030D-6E8A-4147-A177-3AD203B41FA5}">
                      <a16:colId xmlns:a16="http://schemas.microsoft.com/office/drawing/2014/main" val="2399189872"/>
                    </a:ext>
                  </a:extLst>
                </a:gridCol>
              </a:tblGrid>
              <a:tr h="398904">
                <a:tc>
                  <a:txBody>
                    <a:bodyPr/>
                    <a:lstStyle/>
                    <a:p>
                      <a:pPr algn="ctr">
                        <a:lnSpc>
                          <a:spcPct val="115000"/>
                        </a:lnSpc>
                        <a:spcAft>
                          <a:spcPts val="1000"/>
                        </a:spcAft>
                      </a:pPr>
                      <a:r>
                        <a:rPr lang="en-GB" sz="1800">
                          <a:effectLst/>
                        </a:rPr>
                        <a:t>Timing</a:t>
                      </a:r>
                      <a:endParaRPr lang="en-DE" sz="18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ctr">
                        <a:lnSpc>
                          <a:spcPct val="115000"/>
                        </a:lnSpc>
                        <a:spcAft>
                          <a:spcPts val="1000"/>
                        </a:spcAft>
                      </a:pPr>
                      <a:r>
                        <a:rPr lang="en-GB" sz="1800" dirty="0">
                          <a:effectLst/>
                        </a:rPr>
                        <a:t>Event/Process</a:t>
                      </a:r>
                      <a:endParaRPr lang="en-DE" sz="18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3021160173"/>
                  </a:ext>
                </a:extLst>
              </a:tr>
              <a:tr h="360101">
                <a:tc>
                  <a:txBody>
                    <a:bodyPr/>
                    <a:lstStyle/>
                    <a:p>
                      <a:pPr algn="just">
                        <a:lnSpc>
                          <a:spcPct val="115000"/>
                        </a:lnSpc>
                        <a:spcAft>
                          <a:spcPts val="1000"/>
                        </a:spcAft>
                      </a:pPr>
                      <a:r>
                        <a:rPr lang="en-GB" sz="1600" dirty="0">
                          <a:effectLst/>
                        </a:rPr>
                        <a:t>Ongoing – 2023 (tbc)</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rPr>
                        <a:t>Fundraising for COVID-19 vaccines/tools for low- and middle-income countries</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534308962"/>
                  </a:ext>
                </a:extLst>
              </a:tr>
              <a:tr h="298178">
                <a:tc>
                  <a:txBody>
                    <a:bodyPr/>
                    <a:lstStyle/>
                    <a:p>
                      <a:pPr algn="just">
                        <a:lnSpc>
                          <a:spcPct val="115000"/>
                        </a:lnSpc>
                        <a:spcAft>
                          <a:spcPts val="1000"/>
                        </a:spcAft>
                      </a:pPr>
                      <a:r>
                        <a:rPr lang="en-GB" sz="1600">
                          <a:effectLst/>
                        </a:rPr>
                        <a:t>Ongoing - 2022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CEPI Replenishment </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382328340"/>
                  </a:ext>
                </a:extLst>
              </a:tr>
              <a:tr h="298178">
                <a:tc>
                  <a:txBody>
                    <a:bodyPr/>
                    <a:lstStyle/>
                    <a:p>
                      <a:pPr algn="just">
                        <a:lnSpc>
                          <a:spcPct val="115000"/>
                        </a:lnSpc>
                        <a:spcAft>
                          <a:spcPts val="1000"/>
                        </a:spcAft>
                      </a:pPr>
                      <a:r>
                        <a:rPr lang="en-GB" sz="1600">
                          <a:effectLst/>
                        </a:rPr>
                        <a:t>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7</a:t>
                      </a:r>
                      <a:r>
                        <a:rPr lang="en-GB" sz="1600" baseline="30000">
                          <a:effectLst/>
                        </a:rPr>
                        <a:t>th</a:t>
                      </a:r>
                      <a:r>
                        <a:rPr lang="en-GB" sz="1600">
                          <a:effectLst/>
                        </a:rPr>
                        <a:t> Global Fund Replenishment</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2899620707"/>
                  </a:ext>
                </a:extLst>
              </a:tr>
              <a:tr h="298178">
                <a:tc>
                  <a:txBody>
                    <a:bodyPr/>
                    <a:lstStyle/>
                    <a:p>
                      <a:pPr algn="just">
                        <a:lnSpc>
                          <a:spcPct val="115000"/>
                        </a:lnSpc>
                        <a:spcAft>
                          <a:spcPts val="1000"/>
                        </a:spcAft>
                      </a:pPr>
                      <a:r>
                        <a:rPr lang="en-GB" sz="1600">
                          <a:effectLst/>
                        </a:rPr>
                        <a:t>August/September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WHO Regional Committees</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3874025378"/>
                  </a:ext>
                </a:extLst>
              </a:tr>
              <a:tr h="344943">
                <a:tc>
                  <a:txBody>
                    <a:bodyPr/>
                    <a:lstStyle/>
                    <a:p>
                      <a:pPr algn="just">
                        <a:lnSpc>
                          <a:spcPct val="115000"/>
                        </a:lnSpc>
                        <a:spcAft>
                          <a:spcPts val="1000"/>
                        </a:spcAft>
                      </a:pPr>
                      <a:r>
                        <a:rPr lang="en-GB" sz="1600">
                          <a:effectLst/>
                        </a:rPr>
                        <a:t>September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highlight>
                            <a:srgbClr val="FFFF00"/>
                          </a:highlight>
                        </a:rPr>
                        <a:t>UNGA, Launch of UHC HLM campaign</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3903953859"/>
                  </a:ext>
                </a:extLst>
              </a:tr>
              <a:tr h="298178">
                <a:tc>
                  <a:txBody>
                    <a:bodyPr/>
                    <a:lstStyle/>
                    <a:p>
                      <a:pPr algn="just">
                        <a:lnSpc>
                          <a:spcPct val="115000"/>
                        </a:lnSpc>
                        <a:spcAft>
                          <a:spcPts val="1000"/>
                        </a:spcAft>
                      </a:pPr>
                      <a:r>
                        <a:rPr lang="en-GB" sz="1600">
                          <a:effectLst/>
                        </a:rPr>
                        <a:t>October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rPr>
                        <a:t>World Bank Annual Meetings</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1899277994"/>
                  </a:ext>
                </a:extLst>
              </a:tr>
              <a:tr h="451631">
                <a:tc>
                  <a:txBody>
                    <a:bodyPr/>
                    <a:lstStyle/>
                    <a:p>
                      <a:pPr algn="just">
                        <a:lnSpc>
                          <a:spcPct val="115000"/>
                        </a:lnSpc>
                        <a:spcAft>
                          <a:spcPts val="1000"/>
                        </a:spcAft>
                      </a:pPr>
                      <a:r>
                        <a:rPr lang="en-GB" sz="1600">
                          <a:effectLst/>
                        </a:rPr>
                        <a:t>October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World Health Summit (Berlin, during Germany G7 Presidency)</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664561966"/>
                  </a:ext>
                </a:extLst>
              </a:tr>
              <a:tr h="298178">
                <a:tc>
                  <a:txBody>
                    <a:bodyPr/>
                    <a:lstStyle/>
                    <a:p>
                      <a:pPr algn="just">
                        <a:lnSpc>
                          <a:spcPct val="115000"/>
                        </a:lnSpc>
                        <a:spcAft>
                          <a:spcPts val="1000"/>
                        </a:spcAft>
                      </a:pPr>
                      <a:r>
                        <a:rPr lang="en-GB" sz="1600">
                          <a:effectLst/>
                        </a:rPr>
                        <a:t>12 December 2022</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highlight>
                            <a:srgbClr val="FFFF00"/>
                          </a:highlight>
                        </a:rPr>
                        <a:t>UHC Day</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471606698"/>
                  </a:ext>
                </a:extLst>
              </a:tr>
              <a:tr h="421022">
                <a:tc>
                  <a:txBody>
                    <a:bodyPr/>
                    <a:lstStyle/>
                    <a:p>
                      <a:pPr algn="just">
                        <a:lnSpc>
                          <a:spcPct val="115000"/>
                        </a:lnSpc>
                        <a:spcAft>
                          <a:spcPts val="1000"/>
                        </a:spcAft>
                      </a:pPr>
                      <a:r>
                        <a:rPr lang="en-GB" sz="1600">
                          <a:effectLst/>
                        </a:rPr>
                        <a:t>TBC</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highlight>
                            <a:srgbClr val="FFFF00"/>
                          </a:highlight>
                        </a:rPr>
                        <a:t>Launch of UHC Commitment Review 2022</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579605383"/>
                  </a:ext>
                </a:extLst>
              </a:tr>
              <a:tr h="451631">
                <a:tc>
                  <a:txBody>
                    <a:bodyPr/>
                    <a:lstStyle/>
                    <a:p>
                      <a:pPr algn="just">
                        <a:lnSpc>
                          <a:spcPct val="115000"/>
                        </a:lnSpc>
                        <a:spcAft>
                          <a:spcPts val="1000"/>
                        </a:spcAft>
                      </a:pPr>
                      <a:r>
                        <a:rPr lang="en-GB" sz="1600">
                          <a:effectLst/>
                        </a:rPr>
                        <a:t>January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highlight>
                            <a:srgbClr val="FFFF00"/>
                          </a:highlight>
                        </a:rPr>
                        <a:t>Transition G7 Presidency to Japan, G20 to India</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196322330"/>
                  </a:ext>
                </a:extLst>
              </a:tr>
              <a:tr h="298178">
                <a:tc>
                  <a:txBody>
                    <a:bodyPr/>
                    <a:lstStyle/>
                    <a:p>
                      <a:pPr algn="just">
                        <a:lnSpc>
                          <a:spcPct val="115000"/>
                        </a:lnSpc>
                        <a:spcAft>
                          <a:spcPts val="1000"/>
                        </a:spcAft>
                      </a:pPr>
                      <a:r>
                        <a:rPr lang="en-GB" sz="1600">
                          <a:effectLst/>
                        </a:rPr>
                        <a:t>January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WEF</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427696706"/>
                  </a:ext>
                </a:extLst>
              </a:tr>
              <a:tr h="298178">
                <a:tc>
                  <a:txBody>
                    <a:bodyPr/>
                    <a:lstStyle/>
                    <a:p>
                      <a:pPr algn="just">
                        <a:lnSpc>
                          <a:spcPct val="115000"/>
                        </a:lnSpc>
                        <a:spcAft>
                          <a:spcPts val="1000"/>
                        </a:spcAft>
                      </a:pPr>
                      <a:r>
                        <a:rPr lang="en-GB" sz="1600">
                          <a:effectLst/>
                        </a:rPr>
                        <a:t>January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a:effectLst/>
                        </a:rPr>
                        <a:t>WHO Executive Board meetings</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extLst>
                  <a:ext uri="{0D108BD9-81ED-4DB2-BD59-A6C34878D82A}">
                    <a16:rowId xmlns:a16="http://schemas.microsoft.com/office/drawing/2014/main" val="4071304146"/>
                  </a:ext>
                </a:extLst>
              </a:tr>
              <a:tr h="298178">
                <a:tc>
                  <a:txBody>
                    <a:bodyPr/>
                    <a:lstStyle/>
                    <a:p>
                      <a:pPr algn="just">
                        <a:lnSpc>
                          <a:spcPct val="115000"/>
                        </a:lnSpc>
                        <a:spcAft>
                          <a:spcPts val="1000"/>
                        </a:spcAft>
                      </a:pPr>
                      <a:r>
                        <a:rPr lang="en-GB" sz="1600">
                          <a:effectLst/>
                        </a:rPr>
                        <a:t>May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rPr>
                        <a:t>WHA</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2925084720"/>
                  </a:ext>
                </a:extLst>
              </a:tr>
              <a:tr h="450707">
                <a:tc>
                  <a:txBody>
                    <a:bodyPr/>
                    <a:lstStyle/>
                    <a:p>
                      <a:pPr algn="just">
                        <a:lnSpc>
                          <a:spcPct val="115000"/>
                        </a:lnSpc>
                        <a:spcAft>
                          <a:spcPts val="1000"/>
                        </a:spcAft>
                      </a:pPr>
                      <a:r>
                        <a:rPr lang="en-GB" sz="1600">
                          <a:effectLst/>
                        </a:rPr>
                        <a:t>June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rPr>
                        <a:t>G7 Heads of State summit (host: Japan)</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3372463041"/>
                  </a:ext>
                </a:extLst>
              </a:tr>
              <a:tr h="605194">
                <a:tc>
                  <a:txBody>
                    <a:bodyPr/>
                    <a:lstStyle/>
                    <a:p>
                      <a:pPr algn="just">
                        <a:lnSpc>
                          <a:spcPct val="115000"/>
                        </a:lnSpc>
                        <a:spcAft>
                          <a:spcPts val="1000"/>
                        </a:spcAft>
                      </a:pPr>
                      <a:r>
                        <a:rPr lang="en-GB" sz="1600">
                          <a:effectLst/>
                        </a:rPr>
                        <a:t>September 2023</a:t>
                      </a:r>
                      <a:endParaRPr lang="en-DE" sz="1600">
                        <a:effectLst/>
                        <a:latin typeface="Calibri" panose="020F0502020204030204" pitchFamily="34" charset="0"/>
                        <a:ea typeface="Calibri" panose="020F0502020204030204" pitchFamily="34" charset="0"/>
                        <a:cs typeface="Arial" panose="020B0604020202020204" pitchFamily="34" charset="0"/>
                      </a:endParaRPr>
                    </a:p>
                  </a:txBody>
                  <a:tcPr marL="41770" marR="41770" marT="0" marB="0"/>
                </a:tc>
                <a:tc>
                  <a:txBody>
                    <a:bodyPr/>
                    <a:lstStyle/>
                    <a:p>
                      <a:pPr algn="just">
                        <a:lnSpc>
                          <a:spcPct val="115000"/>
                        </a:lnSpc>
                        <a:spcAft>
                          <a:spcPts val="1000"/>
                        </a:spcAft>
                      </a:pPr>
                      <a:r>
                        <a:rPr lang="en-GB" sz="1600" dirty="0">
                          <a:effectLst/>
                          <a:highlight>
                            <a:srgbClr val="FFFF00"/>
                          </a:highlight>
                        </a:rPr>
                        <a:t>*** UNGA and UHC HLM ***</a:t>
                      </a:r>
                      <a:endParaRPr lang="en-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41770" marR="41770" marT="0" marB="0">
                    <a:solidFill>
                      <a:schemeClr val="accent6">
                        <a:lumMod val="20000"/>
                        <a:lumOff val="80000"/>
                      </a:schemeClr>
                    </a:solidFill>
                  </a:tcPr>
                </a:tc>
                <a:extLst>
                  <a:ext uri="{0D108BD9-81ED-4DB2-BD59-A6C34878D82A}">
                    <a16:rowId xmlns:a16="http://schemas.microsoft.com/office/drawing/2014/main" val="484764776"/>
                  </a:ext>
                </a:extLst>
              </a:tr>
            </a:tbl>
          </a:graphicData>
        </a:graphic>
      </p:graphicFrame>
      <p:sp>
        <p:nvSpPr>
          <p:cNvPr id="12" name="Rectangle 4">
            <a:extLst>
              <a:ext uri="{FF2B5EF4-FFF2-40B4-BE49-F238E27FC236}">
                <a16:creationId xmlns:a16="http://schemas.microsoft.com/office/drawing/2014/main" id="{F5CB9142-BB1F-B649-9D47-12CEC32185ED}"/>
              </a:ext>
            </a:extLst>
          </p:cNvPr>
          <p:cNvSpPr>
            <a:spLocks noChangeArrowheads="1"/>
          </p:cNvSpPr>
          <p:nvPr/>
        </p:nvSpPr>
        <p:spPr bwMode="auto">
          <a:xfrm>
            <a:off x="5192713" y="1544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DE" altLang="en-DE" sz="1800" b="0" i="0" u="none" strike="noStrike" cap="none" normalizeH="0" baseline="0">
                <a:ln>
                  <a:noFill/>
                </a:ln>
                <a:solidFill>
                  <a:schemeClr val="tx1"/>
                </a:solidFill>
                <a:effectLst/>
                <a:latin typeface="Arial" panose="020B0604020202020204" pitchFamily="34" charset="0"/>
              </a:rPr>
            </a:br>
            <a:endParaRPr kumimoji="0" lang="en-DE" altLang="en-DE"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A7512A00-72D0-9A4A-9F53-CEB7909FFD6A}"/>
              </a:ext>
            </a:extLst>
          </p:cNvPr>
          <p:cNvSpPr txBox="1"/>
          <p:nvPr/>
        </p:nvSpPr>
        <p:spPr>
          <a:xfrm>
            <a:off x="8836090" y="124459"/>
            <a:ext cx="2813734" cy="646331"/>
          </a:xfrm>
          <a:prstGeom prst="rect">
            <a:avLst/>
          </a:prstGeom>
          <a:solidFill>
            <a:schemeClr val="accent6">
              <a:lumMod val="20000"/>
              <a:lumOff val="80000"/>
            </a:schemeClr>
          </a:solidFill>
          <a:ln>
            <a:solidFill>
              <a:schemeClr val="accent1"/>
            </a:solidFill>
          </a:ln>
        </p:spPr>
        <p:txBody>
          <a:bodyPr wrap="square" rtlCol="0">
            <a:spAutoFit/>
          </a:bodyPr>
          <a:lstStyle/>
          <a:p>
            <a:r>
              <a:rPr lang="de-DE" dirty="0">
                <a:highlight>
                  <a:srgbClr val="FFFF00"/>
                </a:highlight>
              </a:rPr>
              <a:t>Key opportunities to engage on HSS and UHC </a:t>
            </a:r>
          </a:p>
        </p:txBody>
      </p:sp>
    </p:spTree>
    <p:extLst>
      <p:ext uri="{BB962C8B-B14F-4D97-AF65-F5344CB8AC3E}">
        <p14:creationId xmlns:p14="http://schemas.microsoft.com/office/powerpoint/2010/main" val="308003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400" dirty="0"/>
              <a:t>Session 1 – “Leave no one’s health behind”: building a shared health systems narrative</a:t>
            </a:r>
          </a:p>
          <a:p>
            <a:endParaRPr lang="en-US" sz="1800" i="1" dirty="0"/>
          </a:p>
          <a:p>
            <a:r>
              <a:rPr lang="en-US" sz="3200" i="1" dirty="0"/>
              <a:t>Objective: Agree key elements of a shared health systems vision, narrative and actions for UHC and health security goals, plus next steps for how constituencies contribute to action.</a:t>
            </a:r>
            <a:endParaRPr lang="en-US" sz="6600" dirty="0"/>
          </a:p>
        </p:txBody>
      </p:sp>
    </p:spTree>
    <p:extLst>
      <p:ext uri="{BB962C8B-B14F-4D97-AF65-F5344CB8AC3E}">
        <p14:creationId xmlns:p14="http://schemas.microsoft.com/office/powerpoint/2010/main" val="205080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5400" dirty="0"/>
          </a:p>
          <a:p>
            <a:r>
              <a:rPr lang="en-US" sz="5400" dirty="0"/>
              <a:t>1.1 A shared health systems narrative</a:t>
            </a:r>
          </a:p>
          <a:p>
            <a:endParaRPr lang="en-US" sz="5400" dirty="0"/>
          </a:p>
          <a:p>
            <a:r>
              <a:rPr lang="en-US" sz="3600" i="1" dirty="0"/>
              <a:t>Objective: Agree key elements of a shared health systems vision and narrative.</a:t>
            </a:r>
            <a:endParaRPr lang="en-US" sz="6600" dirty="0"/>
          </a:p>
          <a:p>
            <a:endParaRPr lang="en-US" sz="5400" dirty="0"/>
          </a:p>
          <a:p>
            <a:endParaRPr lang="en-US" sz="1800" i="1" dirty="0"/>
          </a:p>
        </p:txBody>
      </p:sp>
    </p:spTree>
    <p:extLst>
      <p:ext uri="{BB962C8B-B14F-4D97-AF65-F5344CB8AC3E}">
        <p14:creationId xmlns:p14="http://schemas.microsoft.com/office/powerpoint/2010/main" val="225487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Rationale</a:t>
            </a:r>
          </a:p>
          <a:p>
            <a:endParaRPr lang="en-US" dirty="0"/>
          </a:p>
        </p:txBody>
      </p:sp>
      <p:sp>
        <p:nvSpPr>
          <p:cNvPr id="4" name="Text Placeholder 3"/>
          <p:cNvSpPr>
            <a:spLocks noGrp="1"/>
          </p:cNvSpPr>
          <p:nvPr>
            <p:ph type="body" sz="quarter" idx="13"/>
          </p:nvPr>
        </p:nvSpPr>
        <p:spPr>
          <a:xfrm>
            <a:off x="250681" y="1118761"/>
            <a:ext cx="11620211" cy="407409"/>
          </a:xfrm>
        </p:spPr>
        <p:txBody>
          <a:bodyPr/>
          <a:lstStyle/>
          <a:p>
            <a:endParaRPr lang="en-US" dirty="0"/>
          </a:p>
          <a:p>
            <a:r>
              <a:rPr lang="en-US" dirty="0"/>
              <a:t>Shape decisions and action for stronger health systems in the context of COVID-19 response and recovery by providing a </a:t>
            </a:r>
            <a:r>
              <a:rPr lang="en-US" u="sng" dirty="0"/>
              <a:t>strategic narrative</a:t>
            </a:r>
            <a:r>
              <a:rPr lang="en-US" dirty="0"/>
              <a:t> and </a:t>
            </a:r>
            <a:r>
              <a:rPr lang="en-US" u="sng" dirty="0"/>
              <a:t>priority actions</a:t>
            </a:r>
            <a:r>
              <a:rPr lang="en-US" dirty="0"/>
              <a:t> for UHC2030 constituencies and partners to consider at national, regional and global levels. </a:t>
            </a:r>
          </a:p>
          <a:p>
            <a:endParaRPr lang="en-US" dirty="0"/>
          </a:p>
        </p:txBody>
      </p:sp>
      <p:sp>
        <p:nvSpPr>
          <p:cNvPr id="7" name="Text Placeholder 2">
            <a:extLst>
              <a:ext uri="{FF2B5EF4-FFF2-40B4-BE49-F238E27FC236}">
                <a16:creationId xmlns:a16="http://schemas.microsoft.com/office/drawing/2014/main" id="{6A9E0567-DE2E-7046-830A-7911D1BA4AE5}"/>
              </a:ext>
            </a:extLst>
          </p:cNvPr>
          <p:cNvSpPr txBox="1">
            <a:spLocks/>
          </p:cNvSpPr>
          <p:nvPr/>
        </p:nvSpPr>
        <p:spPr>
          <a:xfrm>
            <a:off x="340360" y="2531234"/>
            <a:ext cx="11511279" cy="2181566"/>
          </a:xfrm>
          <a:prstGeom prst="rect">
            <a:avLst/>
          </a:prstGeom>
        </p:spPr>
        <p:txBody>
          <a:bodyPr/>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Light" charset="0"/>
                <a:ea typeface="Nunito Light" charset="0"/>
                <a:cs typeface="Nunito Light"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Amplify messages across UHC2030’s diverse membership</a:t>
            </a:r>
          </a:p>
          <a:p>
            <a:pPr marL="342900" indent="-342900" fontAlgn="base">
              <a:buFont typeface="Arial" panose="020B0604020202020204" pitchFamily="34" charset="0"/>
              <a:buChar char="•"/>
            </a:pPr>
            <a:r>
              <a:rPr lang="en-US" sz="2000" dirty="0"/>
              <a:t>Guide political advocacy and coordination across UHC2030 constituencies </a:t>
            </a:r>
          </a:p>
          <a:p>
            <a:pPr marL="342900" indent="-342900" fontAlgn="base">
              <a:buFont typeface="Arial" panose="020B0604020202020204" pitchFamily="34" charset="0"/>
              <a:buChar char="•"/>
            </a:pPr>
            <a:r>
              <a:rPr lang="en-US" sz="2000" dirty="0"/>
              <a:t>Signpost to relevant normative or technical guidance or support for implementation – but UHC2030 does </a:t>
            </a:r>
            <a:r>
              <a:rPr lang="en-US" sz="2000" u="sng" dirty="0"/>
              <a:t>not</a:t>
            </a:r>
            <a:r>
              <a:rPr lang="en-US" sz="2000" dirty="0"/>
              <a:t> directly provide this (its membership does!)</a:t>
            </a:r>
          </a:p>
          <a:p>
            <a:pPr marL="342900" indent="-342900" fontAlgn="base">
              <a:buFont typeface="Arial" panose="020B0604020202020204" pitchFamily="34" charset="0"/>
              <a:buChar char="•"/>
            </a:pPr>
            <a:endParaRPr lang="en-US" sz="2000" dirty="0"/>
          </a:p>
          <a:p>
            <a:pPr fontAlgn="base"/>
            <a:r>
              <a:rPr lang="en-US" sz="2400" dirty="0">
                <a:solidFill>
                  <a:srgbClr val="289791"/>
                </a:solidFill>
              </a:rPr>
              <a:t>The proposed actions are for discussion with UHC2030’s Steering Committee, to agree a basis for constituencies to support their respective contributions.</a:t>
            </a:r>
          </a:p>
        </p:txBody>
      </p:sp>
    </p:spTree>
    <p:extLst>
      <p:ext uri="{BB962C8B-B14F-4D97-AF65-F5344CB8AC3E}">
        <p14:creationId xmlns:p14="http://schemas.microsoft.com/office/powerpoint/2010/main" val="53952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5FB0B-8967-164C-BB18-E067BB153865}"/>
              </a:ext>
            </a:extLst>
          </p:cNvPr>
          <p:cNvSpPr>
            <a:spLocks noGrp="1"/>
          </p:cNvSpPr>
          <p:nvPr>
            <p:ph type="body" sz="quarter" idx="11"/>
          </p:nvPr>
        </p:nvSpPr>
        <p:spPr>
          <a:xfrm>
            <a:off x="250681" y="278610"/>
            <a:ext cx="11606356" cy="1106280"/>
          </a:xfrm>
        </p:spPr>
        <p:txBody>
          <a:bodyPr/>
          <a:lstStyle/>
          <a:p>
            <a:r>
              <a:rPr lang="de-DE" dirty="0"/>
              <a:t>Approach</a:t>
            </a:r>
          </a:p>
        </p:txBody>
      </p:sp>
      <p:sp>
        <p:nvSpPr>
          <p:cNvPr id="3" name="Text Placeholder 2">
            <a:extLst>
              <a:ext uri="{FF2B5EF4-FFF2-40B4-BE49-F238E27FC236}">
                <a16:creationId xmlns:a16="http://schemas.microsoft.com/office/drawing/2014/main" id="{4E0E3BA5-29C1-BF40-A26D-29BAD16DF1B2}"/>
              </a:ext>
            </a:extLst>
          </p:cNvPr>
          <p:cNvSpPr>
            <a:spLocks noGrp="1"/>
          </p:cNvSpPr>
          <p:nvPr>
            <p:ph type="body" sz="quarter" idx="12"/>
          </p:nvPr>
        </p:nvSpPr>
        <p:spPr>
          <a:xfrm>
            <a:off x="239887" y="1014631"/>
            <a:ext cx="5579022" cy="4665733"/>
          </a:xfrm>
        </p:spPr>
        <p:txBody>
          <a:bodyPr/>
          <a:lstStyle/>
          <a:p>
            <a:pPr marL="457200" lvl="0" indent="-457200" algn="just">
              <a:buFont typeface="+mj-lt"/>
              <a:buAutoNum type="arabicPeriod"/>
            </a:pPr>
            <a:endParaRPr lang="en-US" sz="1200" b="1" dirty="0"/>
          </a:p>
          <a:p>
            <a:pPr marL="457200" lvl="0" indent="-457200">
              <a:buFont typeface="Arial" panose="020B0604020202020204" pitchFamily="34" charset="0"/>
              <a:buChar char="•"/>
            </a:pPr>
            <a:r>
              <a:rPr lang="en-US" sz="2000" dirty="0"/>
              <a:t>The arguments and proposed actions are not new: they reflect and bring together recommendations from recent high-profile initiatives and reports on how strengthening health systems will contribute to UHC and health security goals. </a:t>
            </a:r>
          </a:p>
          <a:p>
            <a:pPr marL="457200" lvl="0" indent="-457200">
              <a:buFont typeface="Arial" panose="020B0604020202020204" pitchFamily="34" charset="0"/>
              <a:buChar char="•"/>
            </a:pPr>
            <a:r>
              <a:rPr lang="en-US" sz="2000" dirty="0"/>
              <a:t>Many of these were developed by </a:t>
            </a:r>
            <a:r>
              <a:rPr lang="en-US" sz="2000" dirty="0" err="1"/>
              <a:t>organisations</a:t>
            </a:r>
            <a:r>
              <a:rPr lang="en-US" sz="2000" dirty="0"/>
              <a:t> that are part of UHC2030. </a:t>
            </a:r>
          </a:p>
          <a:p>
            <a:pPr marL="457200" indent="-457200">
              <a:buFont typeface="Arial" panose="020B0604020202020204" pitchFamily="34" charset="0"/>
              <a:buChar char="•"/>
            </a:pPr>
            <a:r>
              <a:rPr lang="en-US" sz="2000" dirty="0"/>
              <a:t>SC &amp; other stakeholders’ feedback important to refine key messages and recommendations </a:t>
            </a:r>
          </a:p>
          <a:p>
            <a:pPr marL="457200" indent="-457200">
              <a:buFont typeface="Arial" panose="020B0604020202020204" pitchFamily="34" charset="0"/>
              <a:buChar char="•"/>
            </a:pPr>
            <a:r>
              <a:rPr lang="en-US" sz="2000" dirty="0"/>
              <a:t>Follow-up: constituency discussions to agree specific actions/contributions</a:t>
            </a:r>
          </a:p>
        </p:txBody>
      </p:sp>
      <p:graphicFrame>
        <p:nvGraphicFramePr>
          <p:cNvPr id="4" name="Table 3">
            <a:extLst>
              <a:ext uri="{FF2B5EF4-FFF2-40B4-BE49-F238E27FC236}">
                <a16:creationId xmlns:a16="http://schemas.microsoft.com/office/drawing/2014/main" id="{1E926011-2C21-164E-936E-B91D571F9A7B}"/>
              </a:ext>
            </a:extLst>
          </p:cNvPr>
          <p:cNvGraphicFramePr>
            <a:graphicFrameLocks noGrp="1"/>
          </p:cNvGraphicFramePr>
          <p:nvPr>
            <p:extLst>
              <p:ext uri="{D42A27DB-BD31-4B8C-83A1-F6EECF244321}">
                <p14:modId xmlns:p14="http://schemas.microsoft.com/office/powerpoint/2010/main" val="317176041"/>
              </p:ext>
            </p:extLst>
          </p:nvPr>
        </p:nvGraphicFramePr>
        <p:xfrm>
          <a:off x="6123709" y="611225"/>
          <a:ext cx="5874328" cy="5635549"/>
        </p:xfrm>
        <a:graphic>
          <a:graphicData uri="http://schemas.openxmlformats.org/drawingml/2006/table">
            <a:tbl>
              <a:tblPr firstRow="1" firstCol="1" bandRow="1">
                <a:tableStyleId>{5C22544A-7EE6-4342-B048-85BDC9FD1C3A}</a:tableStyleId>
              </a:tblPr>
              <a:tblGrid>
                <a:gridCol w="5874328">
                  <a:extLst>
                    <a:ext uri="{9D8B030D-6E8A-4147-A177-3AD203B41FA5}">
                      <a16:colId xmlns:a16="http://schemas.microsoft.com/office/drawing/2014/main" val="1147292780"/>
                    </a:ext>
                  </a:extLst>
                </a:gridCol>
              </a:tblGrid>
              <a:tr h="440379">
                <a:tc>
                  <a:txBody>
                    <a:bodyPr/>
                    <a:lstStyle/>
                    <a:p>
                      <a:pPr algn="ctr">
                        <a:lnSpc>
                          <a:spcPct val="115000"/>
                        </a:lnSpc>
                        <a:spcAft>
                          <a:spcPts val="1000"/>
                        </a:spcAft>
                      </a:pPr>
                      <a:r>
                        <a:rPr lang="en-US" sz="1600" dirty="0">
                          <a:effectLst/>
                        </a:rPr>
                        <a:t>Sources of Recommendations / Actions</a:t>
                      </a:r>
                      <a:endParaRPr lang="en-DE" sz="1600" dirty="0">
                        <a:effectLst/>
                        <a:latin typeface="Calibri" panose="020F0502020204030204" pitchFamily="34" charset="0"/>
                        <a:ea typeface="Calibri" panose="020F0502020204030204" pitchFamily="34" charset="0"/>
                        <a:cs typeface="Arial" panose="020B0604020202020204" pitchFamily="34" charset="0"/>
                      </a:endParaRP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3652815"/>
                  </a:ext>
                </a:extLst>
              </a:tr>
              <a:tr h="610195">
                <a:tc>
                  <a:txBody>
                    <a:bodyPr/>
                    <a:lstStyle/>
                    <a:p>
                      <a:pPr lvl="0" algn="l"/>
                      <a:r>
                        <a:rPr lang="en-US" sz="1200" u="sng" dirty="0">
                          <a:solidFill>
                            <a:schemeClr val="tx1"/>
                          </a:solidFill>
                        </a:rPr>
                        <a:t>Building Health Systems Resilience for Universal Health Coverage and Health Security During the COVID-19 Pandemic and Beyond </a:t>
                      </a:r>
                      <a:r>
                        <a:rPr lang="en-US" sz="1200" u="none" dirty="0">
                          <a:solidFill>
                            <a:schemeClr val="tx1"/>
                          </a:solidFill>
                        </a:rPr>
                        <a:t>(WHO, forthcoming)</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82517553"/>
                  </a:ext>
                </a:extLst>
              </a:tr>
              <a:tr h="610195">
                <a:tc>
                  <a:txBody>
                    <a:bodyPr/>
                    <a:lstStyle/>
                    <a:p>
                      <a:pPr lvl="0" algn="l"/>
                      <a:r>
                        <a:rPr lang="en-US" sz="1200" u="none" dirty="0">
                          <a:solidFill>
                            <a:schemeClr val="tx1"/>
                          </a:solidFill>
                          <a:hlinkClick r:id="rId3">
                            <a:extLst>
                              <a:ext uri="{A12FA001-AC4F-418D-AE19-62706E023703}">
                                <ahyp:hlinkClr xmlns:ahyp="http://schemas.microsoft.com/office/drawing/2018/hyperlinkcolor" val="tx"/>
                              </a:ext>
                            </a:extLst>
                          </a:hlinkClick>
                        </a:rPr>
                        <a:t>Operational Framework for Primary Health Care: Transforming Vision into Action</a:t>
                      </a:r>
                      <a:r>
                        <a:rPr lang="en-US" sz="1200" u="none" dirty="0">
                          <a:solidFill>
                            <a:schemeClr val="tx1"/>
                          </a:solidFill>
                        </a:rPr>
                        <a:t> (WHO/UNICEF, 2020)</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2436626355"/>
                  </a:ext>
                </a:extLst>
              </a:tr>
              <a:tr h="439009">
                <a:tc>
                  <a:txBody>
                    <a:bodyPr/>
                    <a:lstStyle/>
                    <a:p>
                      <a:pPr lvl="0" algn="l"/>
                      <a:r>
                        <a:rPr lang="en-US" sz="1200" u="none" dirty="0">
                          <a:solidFill>
                            <a:schemeClr val="tx1"/>
                          </a:solidFill>
                          <a:hlinkClick r:id="rId4">
                            <a:extLst>
                              <a:ext uri="{A12FA001-AC4F-418D-AE19-62706E023703}">
                                <ahyp:hlinkClr xmlns:ahyp="http://schemas.microsoft.com/office/drawing/2018/hyperlinkcolor" val="tx"/>
                              </a:ext>
                            </a:extLst>
                          </a:hlinkClick>
                        </a:rPr>
                        <a:t>Walking the Talk: Reimaging Primary Health Care After COVID-19</a:t>
                      </a:r>
                      <a:r>
                        <a:rPr lang="en-US" sz="1200" u="none" dirty="0">
                          <a:solidFill>
                            <a:schemeClr val="tx1"/>
                          </a:solidFill>
                        </a:rPr>
                        <a:t> (World Bank, 2021) </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424442659"/>
                  </a:ext>
                </a:extLst>
              </a:tr>
              <a:tr h="439009">
                <a:tc>
                  <a:txBody>
                    <a:bodyPr/>
                    <a:lstStyle/>
                    <a:p>
                      <a:pPr lvl="0" algn="l"/>
                      <a:r>
                        <a:rPr lang="en-US" sz="1200" u="none" dirty="0">
                          <a:solidFill>
                            <a:schemeClr val="tx1"/>
                          </a:solidFill>
                          <a:hlinkClick r:id="rId5">
                            <a:extLst>
                              <a:ext uri="{A12FA001-AC4F-418D-AE19-62706E023703}">
                                <ahyp:hlinkClr xmlns:ahyp="http://schemas.microsoft.com/office/drawing/2018/hyperlinkcolor" val="tx"/>
                              </a:ext>
                            </a:extLst>
                          </a:hlinkClick>
                        </a:rPr>
                        <a:t>Realising the Potential of Primary Health Care (OECD</a:t>
                      </a:r>
                      <a:r>
                        <a:rPr lang="en-US" sz="1200" u="none" dirty="0">
                          <a:solidFill>
                            <a:schemeClr val="tx1"/>
                          </a:solidFill>
                        </a:rPr>
                        <a:t>, 2020)</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22534659"/>
                  </a:ext>
                </a:extLst>
              </a:tr>
              <a:tr h="610195">
                <a:tc>
                  <a:txBody>
                    <a:bodyPr/>
                    <a:lstStyle/>
                    <a:p>
                      <a:pPr lvl="0" algn="l"/>
                      <a:r>
                        <a:rPr lang="en-US" sz="1200" u="none" dirty="0">
                          <a:solidFill>
                            <a:schemeClr val="tx1"/>
                          </a:solidFill>
                          <a:hlinkClick r:id="rId6">
                            <a:extLst>
                              <a:ext uri="{A12FA001-AC4F-418D-AE19-62706E023703}">
                                <ahyp:hlinkClr xmlns:ahyp="http://schemas.microsoft.com/office/drawing/2018/hyperlinkcolor" val="tx"/>
                              </a:ext>
                            </a:extLst>
                          </a:hlinkClick>
                        </a:rPr>
                        <a:t>Report of the High-Level Independent Panel for Pandemic Preparedness and Response</a:t>
                      </a:r>
                      <a:r>
                        <a:rPr lang="en-US" sz="1200" u="none" dirty="0">
                          <a:solidFill>
                            <a:schemeClr val="tx1"/>
                          </a:solidFill>
                        </a:rPr>
                        <a:t> (IPPPR, 2021) </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4233056686"/>
                  </a:ext>
                </a:extLst>
              </a:tr>
              <a:tr h="439009">
                <a:tc>
                  <a:txBody>
                    <a:bodyPr/>
                    <a:lstStyle/>
                    <a:p>
                      <a:pPr lvl="0" algn="l"/>
                      <a:r>
                        <a:rPr lang="en-US" sz="1100" u="none" dirty="0">
                          <a:solidFill>
                            <a:schemeClr val="tx1"/>
                          </a:solidFill>
                          <a:hlinkClick r:id="rId7">
                            <a:extLst>
                              <a:ext uri="{A12FA001-AC4F-418D-AE19-62706E023703}">
                                <ahyp:hlinkClr xmlns:ahyp="http://schemas.microsoft.com/office/drawing/2018/hyperlinkcolor" val="tx"/>
                              </a:ext>
                            </a:extLst>
                          </a:hlinkClick>
                        </a:rPr>
                        <a:t>A World in Disorder</a:t>
                      </a:r>
                      <a:r>
                        <a:rPr lang="en-US" sz="1100" u="none" dirty="0">
                          <a:solidFill>
                            <a:schemeClr val="tx1"/>
                          </a:solidFill>
                        </a:rPr>
                        <a:t> (Global Preparedness Monitoring Board, 2020)</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842829939"/>
                  </a:ext>
                </a:extLst>
              </a:tr>
              <a:tr h="559345">
                <a:tc>
                  <a:txBody>
                    <a:bodyPr/>
                    <a:lstStyle/>
                    <a:p>
                      <a:pPr lvl="0" algn="l"/>
                      <a:r>
                        <a:rPr lang="en-US" sz="1100" u="none" dirty="0">
                          <a:solidFill>
                            <a:schemeClr val="tx1"/>
                          </a:solidFill>
                          <a:hlinkClick r:id="rId8">
                            <a:extLst>
                              <a:ext uri="{A12FA001-AC4F-418D-AE19-62706E023703}">
                                <ahyp:hlinkClr xmlns:ahyp="http://schemas.microsoft.com/office/drawing/2018/hyperlinkcolor" val="tx"/>
                              </a:ext>
                            </a:extLst>
                          </a:hlinkClick>
                        </a:rPr>
                        <a:t>Report of the High Level Independent Panel for Financing for Global Commons for Pandemic Preparedness</a:t>
                      </a:r>
                      <a:r>
                        <a:rPr lang="en-US" sz="1100" u="none" dirty="0">
                          <a:solidFill>
                            <a:schemeClr val="tx1"/>
                          </a:solidFill>
                        </a:rPr>
                        <a:t> (G20, 2021)</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712817387"/>
                  </a:ext>
                </a:extLst>
              </a:tr>
              <a:tr h="439009">
                <a:tc>
                  <a:txBody>
                    <a:bodyPr/>
                    <a:lstStyle/>
                    <a:p>
                      <a:pPr lvl="0" algn="l"/>
                      <a:r>
                        <a:rPr lang="en-US" sz="1200" u="none" dirty="0">
                          <a:solidFill>
                            <a:schemeClr val="tx1"/>
                          </a:solidFill>
                          <a:hlinkClick r:id="rId9">
                            <a:extLst>
                              <a:ext uri="{A12FA001-AC4F-418D-AE19-62706E023703}">
                                <ahyp:hlinkClr xmlns:ahyp="http://schemas.microsoft.com/office/drawing/2018/hyperlinkcolor" val="tx"/>
                              </a:ext>
                            </a:extLst>
                          </a:hlinkClick>
                        </a:rPr>
                        <a:t>Carbis Bay Summit Communique (G7</a:t>
                      </a:r>
                      <a:r>
                        <a:rPr lang="en-US" sz="1200" u="none" dirty="0">
                          <a:solidFill>
                            <a:schemeClr val="tx1"/>
                          </a:solidFill>
                        </a:rPr>
                        <a:t>, 2021)</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2505533607"/>
                  </a:ext>
                </a:extLst>
              </a:tr>
              <a:tr h="439009">
                <a:tc>
                  <a:txBody>
                    <a:bodyPr/>
                    <a:lstStyle/>
                    <a:p>
                      <a:pPr lvl="0" algn="l"/>
                      <a:r>
                        <a:rPr lang="en-US" sz="1200" u="none" dirty="0">
                          <a:solidFill>
                            <a:schemeClr val="tx1"/>
                          </a:solidFill>
                          <a:hlinkClick r:id="rId10">
                            <a:extLst>
                              <a:ext uri="{A12FA001-AC4F-418D-AE19-62706E023703}">
                                <ahyp:hlinkClr xmlns:ahyp="http://schemas.microsoft.com/office/drawing/2018/hyperlinkcolor" val="tx"/>
                              </a:ext>
                            </a:extLst>
                          </a:hlinkClick>
                        </a:rPr>
                        <a:t>State of UHC Commitment: Global Synthesis</a:t>
                      </a:r>
                      <a:r>
                        <a:rPr lang="en-US" sz="1200" u="none" dirty="0">
                          <a:solidFill>
                            <a:schemeClr val="tx1"/>
                          </a:solidFill>
                        </a:rPr>
                        <a:t> (UHC2030, 2020)</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78653118"/>
                  </a:ext>
                </a:extLst>
              </a:tr>
              <a:tr h="610195">
                <a:tc>
                  <a:txBody>
                    <a:bodyPr/>
                    <a:lstStyle/>
                    <a:p>
                      <a:pPr lvl="0" algn="l"/>
                      <a:r>
                        <a:rPr lang="en-US" sz="1200" u="none" dirty="0">
                          <a:solidFill>
                            <a:schemeClr val="tx1"/>
                          </a:solidFill>
                          <a:hlinkClick r:id="rId11">
                            <a:extLst>
                              <a:ext uri="{A12FA001-AC4F-418D-AE19-62706E023703}">
                                <ahyp:hlinkClr xmlns:ahyp="http://schemas.microsoft.com/office/drawing/2018/hyperlinkcolor" val="tx"/>
                              </a:ext>
                            </a:extLst>
                          </a:hlinkClick>
                        </a:rPr>
                        <a:t>Living with COVID-19: Time to get our act together on health emergencies and UHC</a:t>
                      </a:r>
                      <a:r>
                        <a:rPr lang="en-US" sz="1200" u="none" dirty="0">
                          <a:solidFill>
                            <a:schemeClr val="tx1"/>
                          </a:solidFill>
                        </a:rPr>
                        <a:t> (UHC2030, 2020)</a:t>
                      </a:r>
                    </a:p>
                  </a:txBody>
                  <a:tcPr marL="58673" marR="5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81086005"/>
                  </a:ext>
                </a:extLst>
              </a:tr>
            </a:tbl>
          </a:graphicData>
        </a:graphic>
      </p:graphicFrame>
    </p:spTree>
    <p:extLst>
      <p:ext uri="{BB962C8B-B14F-4D97-AF65-F5344CB8AC3E}">
        <p14:creationId xmlns:p14="http://schemas.microsoft.com/office/powerpoint/2010/main" val="246186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0681" y="254558"/>
            <a:ext cx="11606356" cy="1106280"/>
          </a:xfrm>
        </p:spPr>
        <p:txBody>
          <a:bodyPr/>
          <a:lstStyle/>
          <a:p>
            <a:r>
              <a:rPr lang="en-US" dirty="0"/>
              <a:t>Key messages</a:t>
            </a:r>
          </a:p>
          <a:p>
            <a:endParaRPr lang="en-US" dirty="0"/>
          </a:p>
        </p:txBody>
      </p:sp>
      <p:sp>
        <p:nvSpPr>
          <p:cNvPr id="7" name="Text Placeholder 2">
            <a:extLst>
              <a:ext uri="{FF2B5EF4-FFF2-40B4-BE49-F238E27FC236}">
                <a16:creationId xmlns:a16="http://schemas.microsoft.com/office/drawing/2014/main" id="{6A9E0567-DE2E-7046-830A-7911D1BA4AE5}"/>
              </a:ext>
            </a:extLst>
          </p:cNvPr>
          <p:cNvSpPr txBox="1">
            <a:spLocks/>
          </p:cNvSpPr>
          <p:nvPr/>
        </p:nvSpPr>
        <p:spPr>
          <a:xfrm>
            <a:off x="250681" y="887608"/>
            <a:ext cx="11511279" cy="2181566"/>
          </a:xfrm>
          <a:prstGeom prst="rect">
            <a:avLst/>
          </a:prstGeom>
        </p:spPr>
        <p:txBody>
          <a:bodyPr/>
          <a:lstStyle>
            <a:lvl1pPr marL="0" indent="0" algn="l" defTabSz="914400" rtl="0" eaLnBrk="1" latinLnBrk="0" hangingPunct="1">
              <a:lnSpc>
                <a:spcPct val="90000"/>
              </a:lnSpc>
              <a:spcBef>
                <a:spcPts val="1000"/>
              </a:spcBef>
              <a:buFont typeface="Arial"/>
              <a:buNone/>
              <a:defRPr sz="2200" b="0" i="0" kern="1200">
                <a:solidFill>
                  <a:srgbClr val="706F6F"/>
                </a:solidFill>
                <a:latin typeface="Nunito Light" charset="0"/>
                <a:ea typeface="Nunito Light" charset="0"/>
                <a:cs typeface="Nunito Light" charset="0"/>
              </a:defRPr>
            </a:lvl1pPr>
            <a:lvl2pPr marL="4572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2pPr>
            <a:lvl3pPr marL="9144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3pPr>
            <a:lvl4pPr marL="13716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4pPr>
            <a:lvl5pPr marL="1828800" indent="0" algn="l" defTabSz="914400" rtl="0" eaLnBrk="1" latinLnBrk="0" hangingPunct="1">
              <a:lnSpc>
                <a:spcPct val="90000"/>
              </a:lnSpc>
              <a:spcBef>
                <a:spcPts val="500"/>
              </a:spcBef>
              <a:buFont typeface="Arial"/>
              <a:buNone/>
              <a:defRPr sz="2200" b="0" i="0" kern="1200">
                <a:solidFill>
                  <a:srgbClr val="706F6F"/>
                </a:solidFill>
                <a:latin typeface="Nunito Light" charset="0"/>
                <a:ea typeface="Nunito Light" charset="0"/>
                <a:cs typeface="Nuni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US" sz="2000" dirty="0">
                <a:solidFill>
                  <a:srgbClr val="289791"/>
                </a:solidFill>
              </a:rPr>
              <a:t>“UHC and health security are what we want. Strengthening health systems is what we must do”. </a:t>
            </a:r>
          </a:p>
          <a:p>
            <a:pPr marL="342900" indent="-342900" fontAlgn="base">
              <a:buFont typeface="Arial" panose="020B0604020202020204" pitchFamily="34" charset="0"/>
              <a:buChar char="•"/>
            </a:pPr>
            <a:r>
              <a:rPr lang="en-US" sz="1800" dirty="0">
                <a:solidFill>
                  <a:schemeClr val="tx1">
                    <a:lumMod val="50000"/>
                    <a:lumOff val="50000"/>
                  </a:schemeClr>
                </a:solidFill>
              </a:rPr>
              <a:t>Distinguish our </a:t>
            </a:r>
            <a:r>
              <a:rPr lang="en-US" sz="1800" u="sng" dirty="0">
                <a:solidFill>
                  <a:schemeClr val="tx1">
                    <a:lumMod val="50000"/>
                    <a:lumOff val="50000"/>
                  </a:schemeClr>
                </a:solidFill>
              </a:rPr>
              <a:t>goals</a:t>
            </a:r>
            <a:r>
              <a:rPr lang="en-US" sz="1800" dirty="0">
                <a:solidFill>
                  <a:schemeClr val="tx1">
                    <a:lumMod val="50000"/>
                    <a:lumOff val="50000"/>
                  </a:schemeClr>
                </a:solidFill>
              </a:rPr>
              <a:t>,</a:t>
            </a:r>
            <a:r>
              <a:rPr lang="en-US" sz="1800" b="1" dirty="0">
                <a:solidFill>
                  <a:schemeClr val="tx1">
                    <a:lumMod val="50000"/>
                    <a:lumOff val="50000"/>
                  </a:schemeClr>
                </a:solidFill>
              </a:rPr>
              <a:t> </a:t>
            </a:r>
            <a:r>
              <a:rPr lang="en-US" sz="1800" dirty="0">
                <a:solidFill>
                  <a:schemeClr val="tx1">
                    <a:lumMod val="50000"/>
                    <a:lumOff val="50000"/>
                  </a:schemeClr>
                </a:solidFill>
              </a:rPr>
              <a:t>UHC and health security / </a:t>
            </a:r>
            <a:r>
              <a:rPr lang="en-US" sz="1800" u="sng" dirty="0">
                <a:solidFill>
                  <a:schemeClr val="tx1">
                    <a:lumMod val="50000"/>
                    <a:lumOff val="50000"/>
                  </a:schemeClr>
                </a:solidFill>
              </a:rPr>
              <a:t>means</a:t>
            </a:r>
            <a:r>
              <a:rPr lang="en-US" sz="1800" dirty="0">
                <a:solidFill>
                  <a:schemeClr val="tx1">
                    <a:lumMod val="50000"/>
                    <a:lumOff val="50000"/>
                  </a:schemeClr>
                </a:solidFill>
              </a:rPr>
              <a:t>, strengthening health systems / </a:t>
            </a:r>
            <a:r>
              <a:rPr lang="en-US" sz="1800" u="sng" dirty="0">
                <a:solidFill>
                  <a:schemeClr val="tx1">
                    <a:lumMod val="50000"/>
                    <a:lumOff val="50000"/>
                  </a:schemeClr>
                </a:solidFill>
              </a:rPr>
              <a:t>approach</a:t>
            </a:r>
            <a:r>
              <a:rPr lang="en-US" sz="1800" dirty="0">
                <a:solidFill>
                  <a:schemeClr val="tx1">
                    <a:lumMod val="50000"/>
                    <a:lumOff val="50000"/>
                  </a:schemeClr>
                </a:solidFill>
              </a:rPr>
              <a:t>, primary health care.</a:t>
            </a:r>
          </a:p>
          <a:p>
            <a:pPr marL="342900" indent="-342900" fontAlgn="base">
              <a:buFont typeface="Arial" panose="020B0604020202020204" pitchFamily="34" charset="0"/>
              <a:buChar char="•"/>
            </a:pPr>
            <a:r>
              <a:rPr lang="en-US" sz="1800" dirty="0">
                <a:solidFill>
                  <a:schemeClr val="tx1">
                    <a:lumMod val="50000"/>
                    <a:lumOff val="50000"/>
                  </a:schemeClr>
                </a:solidFill>
              </a:rPr>
              <a:t>Strengthening health systems is the most efficient and sustainable way to reach these goals. It is the right thing to do, as a crucial step towards health for all, and the smart thing to do, for wider social, political, and economic reasons.</a:t>
            </a:r>
          </a:p>
          <a:p>
            <a:pPr fontAlgn="base"/>
            <a:r>
              <a:rPr lang="en-US" sz="2000" dirty="0">
                <a:solidFill>
                  <a:srgbClr val="289791"/>
                </a:solidFill>
              </a:rPr>
              <a:t>Cross-cutting policy objectives: </a:t>
            </a:r>
            <a:r>
              <a:rPr lang="en-US" sz="2000" u="sng" dirty="0">
                <a:solidFill>
                  <a:srgbClr val="289791"/>
                </a:solidFill>
              </a:rPr>
              <a:t>equity</a:t>
            </a:r>
            <a:r>
              <a:rPr lang="en-US" sz="2000" dirty="0">
                <a:solidFill>
                  <a:srgbClr val="289791"/>
                </a:solidFill>
              </a:rPr>
              <a:t> and </a:t>
            </a:r>
            <a:r>
              <a:rPr lang="en-US" sz="2000" u="sng" dirty="0">
                <a:solidFill>
                  <a:srgbClr val="289791"/>
                </a:solidFill>
              </a:rPr>
              <a:t>resilience</a:t>
            </a:r>
          </a:p>
          <a:p>
            <a:pPr marL="342900" indent="-342900" fontAlgn="base">
              <a:buFont typeface="Arial" panose="020B0604020202020204" pitchFamily="34" charset="0"/>
              <a:buChar char="•"/>
            </a:pPr>
            <a:r>
              <a:rPr lang="en-US" sz="1800" dirty="0">
                <a:solidFill>
                  <a:schemeClr val="tx1">
                    <a:lumMod val="50000"/>
                    <a:lumOff val="50000"/>
                  </a:schemeClr>
                </a:solidFill>
              </a:rPr>
              <a:t>COVID-19 has deepened pre-existing inequities within and between countries. We must focus especially on addressing gender inequalities, meeting needs of vulnerable groups, and equitable access to vaccines, treatments, diagnostics.</a:t>
            </a:r>
          </a:p>
          <a:p>
            <a:pPr marL="342900" indent="-342900" fontAlgn="base">
              <a:buFont typeface="Arial" panose="020B0604020202020204" pitchFamily="34" charset="0"/>
              <a:buChar char="•"/>
            </a:pPr>
            <a:r>
              <a:rPr lang="en-US" sz="1800" dirty="0">
                <a:solidFill>
                  <a:schemeClr val="tx1">
                    <a:lumMod val="50000"/>
                    <a:lumOff val="50000"/>
                  </a:schemeClr>
                </a:solidFill>
              </a:rPr>
              <a:t>Health systems resilience = mitigate, prepare, respond and recover from crises, while maintaining the provision of essential functions and services.</a:t>
            </a:r>
          </a:p>
          <a:p>
            <a:pPr fontAlgn="base"/>
            <a:r>
              <a:rPr lang="en-US" sz="1800" dirty="0">
                <a:solidFill>
                  <a:srgbClr val="289791"/>
                </a:solidFill>
              </a:rPr>
              <a:t>“Systems shifts”: </a:t>
            </a:r>
            <a:r>
              <a:rPr lang="en-US" sz="1800" u="sng" dirty="0">
                <a:solidFill>
                  <a:srgbClr val="289791"/>
                </a:solidFill>
              </a:rPr>
              <a:t>investment</a:t>
            </a:r>
            <a:r>
              <a:rPr lang="en-US" sz="1800" dirty="0">
                <a:solidFill>
                  <a:srgbClr val="289791"/>
                </a:solidFill>
              </a:rPr>
              <a:t> and </a:t>
            </a:r>
            <a:r>
              <a:rPr lang="en-US" sz="1800" u="sng" dirty="0">
                <a:solidFill>
                  <a:srgbClr val="289791"/>
                </a:solidFill>
              </a:rPr>
              <a:t>integration</a:t>
            </a:r>
          </a:p>
          <a:p>
            <a:pPr marL="285750" indent="-285750" fontAlgn="base">
              <a:buFont typeface="Arial" panose="020B0604020202020204" pitchFamily="34" charset="0"/>
              <a:buChar char="•"/>
            </a:pPr>
            <a:r>
              <a:rPr lang="en-US" sz="1800" dirty="0">
                <a:solidFill>
                  <a:schemeClr val="tx1">
                    <a:lumMod val="50000"/>
                    <a:lumOff val="50000"/>
                  </a:schemeClr>
                </a:solidFill>
              </a:rPr>
              <a:t>More and better-aligned resources for health systems, based on a PHC approach that brings together efforts to strengthen health service delivery, essential public health functions and emergency risk management.</a:t>
            </a:r>
          </a:p>
          <a:p>
            <a:pPr fontAlgn="base"/>
            <a:r>
              <a:rPr lang="en-US" sz="1800" dirty="0">
                <a:solidFill>
                  <a:srgbClr val="289791"/>
                </a:solidFill>
              </a:rPr>
              <a:t>To discuss (in next session): </a:t>
            </a:r>
            <a:r>
              <a:rPr lang="en-US" sz="1800" u="sng" dirty="0">
                <a:solidFill>
                  <a:srgbClr val="289791"/>
                </a:solidFill>
              </a:rPr>
              <a:t>12 priority health systems actions</a:t>
            </a:r>
            <a:r>
              <a:rPr lang="en-US" sz="1800" dirty="0">
                <a:solidFill>
                  <a:srgbClr val="289791"/>
                </a:solidFill>
              </a:rPr>
              <a:t> &amp; how we </a:t>
            </a:r>
            <a:r>
              <a:rPr lang="en-US" sz="1800" dirty="0" err="1">
                <a:solidFill>
                  <a:srgbClr val="289791"/>
                </a:solidFill>
              </a:rPr>
              <a:t>mobilise</a:t>
            </a:r>
            <a:r>
              <a:rPr lang="en-US" sz="1800" dirty="0">
                <a:solidFill>
                  <a:srgbClr val="289791"/>
                </a:solidFill>
              </a:rPr>
              <a:t> around them</a:t>
            </a:r>
          </a:p>
          <a:p>
            <a:pPr marL="285750" indent="-285750" fontAlgn="base">
              <a:buFont typeface="Arial" panose="020B0604020202020204" pitchFamily="34" charset="0"/>
              <a:buChar char="•"/>
            </a:pPr>
            <a:r>
              <a:rPr lang="en-US" sz="1800" dirty="0">
                <a:solidFill>
                  <a:schemeClr val="tx1">
                    <a:lumMod val="50000"/>
                    <a:lumOff val="50000"/>
                  </a:schemeClr>
                </a:solidFill>
              </a:rPr>
              <a:t>Actions derived from existing reports </a:t>
            </a:r>
            <a:r>
              <a:rPr lang="en-US" sz="1800" dirty="0" err="1">
                <a:solidFill>
                  <a:schemeClr val="tx1">
                    <a:lumMod val="50000"/>
                    <a:lumOff val="50000"/>
                  </a:schemeClr>
                </a:solidFill>
              </a:rPr>
              <a:t>etc</a:t>
            </a:r>
            <a:r>
              <a:rPr lang="en-US" sz="1800" dirty="0">
                <a:solidFill>
                  <a:schemeClr val="tx1">
                    <a:lumMod val="50000"/>
                    <a:lumOff val="50000"/>
                  </a:schemeClr>
                </a:solidFill>
              </a:rPr>
              <a:t> – but align well with “key asks”. </a:t>
            </a:r>
          </a:p>
          <a:p>
            <a:pPr fontAlgn="base"/>
            <a:endParaRPr lang="en-US" sz="1800" u="sng" dirty="0">
              <a:solidFill>
                <a:srgbClr val="289791"/>
              </a:solidFill>
            </a:endParaRPr>
          </a:p>
          <a:p>
            <a:pPr fontAlgn="base"/>
            <a:endParaRPr lang="en-US" sz="1800" u="sng" dirty="0">
              <a:solidFill>
                <a:srgbClr val="289791"/>
              </a:solidFill>
            </a:endParaRPr>
          </a:p>
          <a:p>
            <a:pPr fontAlgn="base"/>
            <a:endParaRPr lang="en-US" sz="1800" dirty="0">
              <a:solidFill>
                <a:schemeClr val="tx1">
                  <a:lumMod val="50000"/>
                  <a:lumOff val="50000"/>
                </a:schemeClr>
              </a:solidFill>
            </a:endParaRPr>
          </a:p>
          <a:p>
            <a:pPr fontAlgn="base"/>
            <a:endParaRPr lang="en-US" sz="2000" u="sng" dirty="0">
              <a:solidFill>
                <a:srgbClr val="289791"/>
              </a:solidFill>
            </a:endParaRPr>
          </a:p>
          <a:p>
            <a:pPr fontAlgn="base"/>
            <a:endParaRPr lang="en-US" sz="2000" dirty="0"/>
          </a:p>
          <a:p>
            <a:pPr marL="342900" indent="-342900" fontAlgn="base">
              <a:buFont typeface="Arial" panose="020B0604020202020204" pitchFamily="34" charset="0"/>
              <a:buChar char="•"/>
            </a:pPr>
            <a:endParaRPr lang="en-US" sz="2000" dirty="0"/>
          </a:p>
        </p:txBody>
      </p:sp>
    </p:spTree>
    <p:extLst>
      <p:ext uri="{BB962C8B-B14F-4D97-AF65-F5344CB8AC3E}">
        <p14:creationId xmlns:p14="http://schemas.microsoft.com/office/powerpoint/2010/main" val="2190206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AEF380C0AFBA499B04D2AECF7E99A2" ma:contentTypeVersion="12" ma:contentTypeDescription="Create a new document." ma:contentTypeScope="" ma:versionID="b2d863cd02fe1ff9e0f6683abda5c7c0">
  <xsd:schema xmlns:xsd="http://www.w3.org/2001/XMLSchema" xmlns:xs="http://www.w3.org/2001/XMLSchema" xmlns:p="http://schemas.microsoft.com/office/2006/metadata/properties" xmlns:ns3="e1913b0e-007b-4dd6-b670-cd852eb8b1a1" xmlns:ns4="a62fee0e-93eb-47d0-bb4e-ae29f7bca767" targetNamespace="http://schemas.microsoft.com/office/2006/metadata/properties" ma:root="true" ma:fieldsID="690aa4daefa849386ea7a6016d96a9dc" ns3:_="" ns4:_="">
    <xsd:import namespace="e1913b0e-007b-4dd6-b670-cd852eb8b1a1"/>
    <xsd:import namespace="a62fee0e-93eb-47d0-bb4e-ae29f7bca7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13b0e-007b-4dd6-b670-cd852eb8b1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2fee0e-93eb-47d0-bb4e-ae29f7bca7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94B8C-58D4-4B72-8545-96A00A5AA622}">
  <ds:schemaRefs>
    <ds:schemaRef ds:uri="http://purl.org/dc/elements/1.1/"/>
    <ds:schemaRef ds:uri="http://schemas.openxmlformats.org/package/2006/metadata/core-properties"/>
    <ds:schemaRef ds:uri="http://schemas.microsoft.com/office/2006/metadata/properties"/>
    <ds:schemaRef ds:uri="e1913b0e-007b-4dd6-b670-cd852eb8b1a1"/>
    <ds:schemaRef ds:uri="http://schemas.microsoft.com/office/infopath/2007/PartnerControls"/>
    <ds:schemaRef ds:uri="http://purl.org/dc/terms/"/>
    <ds:schemaRef ds:uri="http://schemas.microsoft.com/office/2006/documentManagement/types"/>
    <ds:schemaRef ds:uri="a62fee0e-93eb-47d0-bb4e-ae29f7bca767"/>
    <ds:schemaRef ds:uri="http://www.w3.org/XML/1998/namespace"/>
    <ds:schemaRef ds:uri="http://purl.org/dc/dcmitype/"/>
  </ds:schemaRefs>
</ds:datastoreItem>
</file>

<file path=customXml/itemProps2.xml><?xml version="1.0" encoding="utf-8"?>
<ds:datastoreItem xmlns:ds="http://schemas.openxmlformats.org/officeDocument/2006/customXml" ds:itemID="{C7DE2D06-E805-4933-84EE-8273F5646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13b0e-007b-4dd6-b670-cd852eb8b1a1"/>
    <ds:schemaRef ds:uri="a62fee0e-93eb-47d0-bb4e-ae29f7bca7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F1711-7968-43E3-A884-8A90CC3F09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3321</TotalTime>
  <Words>5270</Words>
  <Application>Microsoft Office PowerPoint</Application>
  <PresentationFormat>Widescreen</PresentationFormat>
  <Paragraphs>514</Paragraphs>
  <Slides>43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Nunito</vt:lpstr>
      <vt:lpstr>Nunito Light</vt:lpstr>
      <vt:lpstr>Nunito Sans</vt:lpstr>
      <vt:lpstr>Nunito Sans Black</vt: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Calum Houldsworth</dc:creator>
  <cp:lastModifiedBy>GREGORY, Richard</cp:lastModifiedBy>
  <cp:revision>71</cp:revision>
  <dcterms:created xsi:type="dcterms:W3CDTF">2017-04-12T16:02:46Z</dcterms:created>
  <dcterms:modified xsi:type="dcterms:W3CDTF">2021-09-29T10:04:18Z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0x01010014AEF380C0AFBA499B04D2AECF7E99A2</vt:lpwstr>
  </property>
</Properties>
</file>