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  <p:sldMasterId id="2147483684" r:id="rId6"/>
  </p:sldMasterIdLst>
  <p:notesMasterIdLst>
    <p:notesMasterId r:id="rId15"/>
  </p:notesMasterIdLst>
  <p:sldIdLst>
    <p:sldId id="256" r:id="rId7"/>
    <p:sldId id="257" r:id="rId8"/>
    <p:sldId id="260" r:id="rId9"/>
    <p:sldId id="725" r:id="rId10"/>
    <p:sldId id="259" r:id="rId11"/>
    <p:sldId id="258" r:id="rId12"/>
    <p:sldId id="721" r:id="rId13"/>
    <p:sldId id="72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omas Palu" initials="TP" lastIdx="2" clrIdx="0">
    <p:extLst>
      <p:ext uri="{19B8F6BF-5375-455C-9EA6-DF929625EA0E}">
        <p15:presenceInfo xmlns:p15="http://schemas.microsoft.com/office/powerpoint/2012/main" userId="S::tpalu@worldbank.org::aa8d8e6e-a138-4507-8500-f3efff99572b" providerId="AD"/>
      </p:ext>
    </p:extLst>
  </p:cmAuthor>
  <p:cmAuthor id="2" name="SUN, Gang" initials="SG" lastIdx="1" clrIdx="1">
    <p:extLst>
      <p:ext uri="{19B8F6BF-5375-455C-9EA6-DF929625EA0E}">
        <p15:presenceInfo xmlns:p15="http://schemas.microsoft.com/office/powerpoint/2012/main" userId="S::sung@unaids.org::4c1110d0-6f24-45a8-b5e5-198a7ad089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C5B8C7-4B08-4D64-A546-D89A67A3C59B}" v="7" dt="2020-06-29T10:18:01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1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0-06-29T11:58:49.565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7BCB15-4C00-4F07-BB56-70EB01585668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F5B6BB-A87C-4088-93EE-99AC140DA0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66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F5B6BB-A87C-4088-93EE-99AC140DA0D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44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82B6E1-F7C7-4BCB-A0AE-1FD85A60612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5278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C31B8-342A-4CBA-BC59-498DEC1658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45822B0-8EAF-471A-851F-D485F6F2BC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1C480C-0497-40E8-9B82-76FC46BA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1552E-F48E-496B-A512-677A35378F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E427F-BEE0-42F7-BC39-E81E7F6D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203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06141-6763-4286-A40E-B9B2F04D2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71511-7D5F-4C4E-BB26-B4E1B2A00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10B07-6330-4DB7-B50F-600515CC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CA987-CB2F-45E4-9F70-D80618971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1CB5B-C98E-455E-B600-A972FF3C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56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3943C3-C99C-46BA-8AB9-DB2F64BAD2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8E624-3AD4-4B33-8696-F84CD26FE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99D5A-E4B1-430A-8F87-EB238CE5D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23B194-8985-4A3F-9DC1-4E1CD7C0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3F153-FF31-4E01-BD21-C720F9CBB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3142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1976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1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62421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34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878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610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461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53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9B690-4C31-4814-BCE0-74A57E5B78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A65CB-B5FD-4C83-BF84-DD95ADEAA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84D08F-1813-4E2C-A4A3-05A1AE0AD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A2B992-5121-40BD-858F-7F1C18134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476E1-79EE-433C-A5CE-F9F6383C3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47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1850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522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51399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FD723-B301-4279-BCFD-9982F48B88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17EFC-F0D1-4162-9FA7-C1AADE7A72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04D58-ABB6-4DF2-A093-B984BF93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659CD-FD9F-4C8A-8669-ACE3473B5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457EC-7239-4005-8222-49FA359A3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56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6039B-43C3-46E7-BED0-27712E448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8A8860-6291-45CB-92DE-23C9D15419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52B63-E3BF-4C3D-B20E-E120AF56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46C41-0EB6-4F6C-950F-AFC16E176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012410-B243-4BFE-8D62-3A9AC3B94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3490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72653-FF84-4A67-B77B-CC0248BEB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46BC4-BAAA-4AC1-904D-C96CF5B09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CF286-DEC7-4401-84E1-D3822F269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2AA68F-313A-43BD-9318-54707F382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E9002-5CBC-4FBA-A2EC-CA2083325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478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779EC-327A-46E5-84E6-0544D32DB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7C171-8DCB-4952-B198-19098349A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A931BD-A895-41CD-BD0F-C93E1B4C1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9EE67-B5DE-41F8-BF1E-2F9A5ABF2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B038EA-45C1-40AA-BAB3-D81974BEE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BD131F-DF6C-40EE-9AFD-6CB11A642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067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F3F4A-9022-43DC-968A-F6BCDBEB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C6BB4-417D-4664-942B-383E36C7E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A6DC58-DC51-4B07-9C74-A5C31F7EB2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AFEB89-04DA-457A-953A-B02A2A9811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981CEC-856A-45BD-888D-28E9B47D02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94DA9A-F3AA-4118-8116-2DCD65EE8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C4D714-1D3D-43F6-8B9D-F909F891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8A043-037D-4CF8-9176-20C64357F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784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9E0C2-7D17-4C93-8E5C-84B0A7E22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812B36-4E51-49B3-9F32-43350219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499F1B-3317-4311-93B5-C10A3E86B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B4A2E8-56D0-43E7-98C9-2D5B5A3AA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36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5C9E8B-FB00-4113-B24C-0284E4147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0C8A11-A32A-4648-B0BE-B367B93FF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19EB33-AF07-481D-94C8-12C5F88ED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579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F3678-040D-4DF3-AED3-17ECD1D5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0811F-55E7-4684-8DEF-773147FFE9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A5D2D1-C06B-4333-9FF0-2B223401D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1033C-2D13-4953-AC48-C9240DB6B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596D4-D3E2-4EDB-A16C-F3A648CC0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580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4DE9C-1775-4753-9873-C11E38097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228CAE-4FAA-4154-B990-CE5A765ED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BB8B9-A5C9-40ED-89AD-E2778F7ED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74B80-09BB-4290-9F13-20FC44CC4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2895A-6F98-46E0-BDB0-C697AE535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E1370-40FC-48DA-AF19-051E46A68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94B0D-7D1E-4804-9A97-A19C304C9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8A7039-9BA0-4929-BF87-C1E3BB3515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EEF819-83A9-4239-8752-FDBF2747A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9FFD4C-AE79-470D-9167-F90FC5709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15AC9-292E-4F20-9EC2-609306B8D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8C72C-CFA6-4E4B-BA49-F928344D8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3587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96F0C-69EB-471A-B26B-BDEAAD670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FBC81B-3DD5-456E-9D25-5F8CC7024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7BA1D-2A2F-452A-AB79-25788A39F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206E5B-A428-4FE9-9658-E202367F8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CB06B-ABCB-423C-8B85-FF3288B2F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92247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58E180-F963-41A8-8D0C-3C82D5E3C3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AD929-CECB-47F0-A2B7-F7FA284E3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AA0E-1E3A-4BE6-B3B9-41A9FAFC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8D4C-D7C6-44B5-B904-933827B7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E2241-77FC-4DF4-81C5-47477D469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46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945F-7007-48DB-BC31-0F5A367A2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8EB1E-B6C0-4602-B8CB-8956A2EECE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6DBDE-58DF-4B62-A717-88263E764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1ACD48-EF31-4CC7-869D-8ED08C580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8751A-C481-4F50-A532-AABF75393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D9CFA0-46D5-49D0-967C-E7D2CED55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86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B8B81-DE85-46E0-BFEE-B040602F7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2EB906-763A-4586-968A-A786E4679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490877-AF49-4979-B024-757A71081A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BD8608-0614-4519-A96A-C65AD4AA4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B9A154-8C5B-4D6C-A830-5F40BB1B5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E6885A-D435-40D1-B1EC-B477BA2A7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861C82-FB44-47CB-909C-C4215AC9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950258-212C-48FA-AF29-F0E6D0747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574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691F8-44CF-498E-9CFE-A186B112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B7A33E-A3DC-486C-857A-AAC6DAF21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E2D3E8-0582-4329-A59A-120C5AEF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B74836-4C1C-4FFD-8DE6-762FACDCFD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1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39EF4E-B887-4D7C-8AB7-5EB601697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C3D6C1-CA85-4FF2-B6C0-3A79AB4BB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EBC011-402A-450B-A812-0F215943D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06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3665-019C-468B-9CA2-2BAA1C93D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E83543-7266-4E70-8C61-11852A485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D7EDFA-8820-4C62-A7C2-F94D498AC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E0E55-2B40-4462-A867-E43101144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BA125B-0E37-418E-80D6-EF47FB28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20732E-AC36-48B9-8848-61F22912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1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777B9-F00D-48D4-97A9-4658654F3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90CEC4-69BB-4BE0-8F91-4CB4B266E2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6D838E-ABA5-4EF9-A87B-9118EEF8E2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854639-598A-4219-85CB-CDB79BA29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D85E09-6D97-4DB4-8C15-2B3C697C2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489825-DCA7-49FB-B7BD-EFC1CDDEB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98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E91927D-9BEA-4924-8D97-009B80428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D4D3D5-C1B0-4BD1-B15E-8200B06A02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EBABD-4F6E-4426-B2BF-1B53CED176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0C882-2FE4-40F2-B00E-23654ED9107B}" type="datetimeFigureOut">
              <a:rPr lang="en-GB" smtClean="0"/>
              <a:t>28/09/2021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D79A6-B3D2-4FAF-8D71-D779105015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B702B-6A77-447B-887A-D1A22D6DB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A262E-702F-408A-BC70-2FE206F34C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19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48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D4927D-0624-48CA-BC4D-26F0DAA88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AF75C-ED23-4964-B68A-CE6341EFE2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368E43-E168-492E-A3B4-46B44B7C13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E9D9C-9F1B-4E84-84BE-DBD7E873DF1B}" type="datetimeFigureOut">
              <a:rPr lang="en-US" smtClean="0"/>
              <a:t>9/28/2021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102A8-40D6-47A4-AE9F-2F3BC2D251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A8859-6D2F-4DFA-BCF4-9285E8AC5B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9B70-3F95-458F-8761-E70629053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72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821C225-5C4D-4168-90AF-3D263D72CB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A40D4F-6970-4DBD-AEA7-1AA2EFB7B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4788" y="804333"/>
            <a:ext cx="3391900" cy="52493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600" b="1" spc="100" dirty="0">
                <a:solidFill>
                  <a:srgbClr val="FFFFFF"/>
                </a:solidFill>
              </a:rPr>
              <a:t>UHC2030 Resource Mobilization </a:t>
            </a:r>
            <a:br>
              <a:rPr lang="en-US" sz="4600" spc="100" dirty="0">
                <a:solidFill>
                  <a:srgbClr val="FFFFFF"/>
                </a:solidFill>
              </a:rPr>
            </a:br>
            <a:r>
              <a:rPr lang="en-US" sz="4600" i="1" spc="100" dirty="0">
                <a:solidFill>
                  <a:srgbClr val="FFFFFF"/>
                </a:solidFill>
              </a:rPr>
              <a:t>– Immediate </a:t>
            </a:r>
            <a:r>
              <a:rPr lang="en-US" sz="4600" i="1" spc="100" dirty="0" err="1">
                <a:solidFill>
                  <a:srgbClr val="FFFFFF"/>
                </a:solidFill>
              </a:rPr>
              <a:t>pLan</a:t>
            </a:r>
            <a:r>
              <a:rPr lang="en-US" sz="4600" i="1" spc="100" dirty="0">
                <a:solidFill>
                  <a:srgbClr val="FFFFFF"/>
                </a:solidFill>
              </a:rPr>
              <a:t> and opportunities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E1FEC-6870-46EA-B30F-64AF8BF402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51048" y="804333"/>
            <a:ext cx="6306003" cy="5249334"/>
          </a:xfrm>
        </p:spPr>
        <p:txBody>
          <a:bodyPr vert="horz" lIns="45720" tIns="45720" rIns="4572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29 June 2020</a:t>
            </a:r>
          </a:p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1"/>
                </a:solidFill>
              </a:rPr>
              <a:t>7</a:t>
            </a:r>
            <a:r>
              <a:rPr lang="en-US" sz="2400" baseline="30000" dirty="0">
                <a:solidFill>
                  <a:schemeClr val="tx1"/>
                </a:solidFill>
              </a:rPr>
              <a:t>th</a:t>
            </a:r>
            <a:r>
              <a:rPr lang="en-US" sz="2400" dirty="0">
                <a:solidFill>
                  <a:schemeClr val="tx1"/>
                </a:solidFill>
              </a:rPr>
              <a:t> UHC203 Steering Committee Meeting</a:t>
            </a: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endParaRPr lang="en-US" sz="24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Gang Sun on behalf of the RM Subgroup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Kyoko </a:t>
            </a:r>
            <a:r>
              <a:rPr lang="en-US" dirty="0" err="1">
                <a:solidFill>
                  <a:schemeClr val="tx1"/>
                </a:solidFill>
              </a:rPr>
              <a:t>Odaka</a:t>
            </a:r>
            <a:r>
              <a:rPr lang="en-US" dirty="0">
                <a:solidFill>
                  <a:schemeClr val="tx1"/>
                </a:solidFill>
              </a:rPr>
              <a:t> (Japan), Kate Dodson (UN Foundation), </a:t>
            </a:r>
            <a:r>
              <a:rPr lang="en-US" dirty="0" err="1">
                <a:solidFill>
                  <a:schemeClr val="tx1"/>
                </a:solidFill>
              </a:rPr>
              <a:t>Shariha</a:t>
            </a:r>
            <a:r>
              <a:rPr lang="en-US" dirty="0">
                <a:solidFill>
                  <a:schemeClr val="tx1"/>
                </a:solidFill>
              </a:rPr>
              <a:t> Khalid </a:t>
            </a:r>
            <a:r>
              <a:rPr lang="en-US" dirty="0" err="1">
                <a:solidFill>
                  <a:schemeClr val="tx1"/>
                </a:solidFill>
              </a:rPr>
              <a:t>Erichsen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Mission&amp;Co</a:t>
            </a:r>
            <a:r>
              <a:rPr lang="en-US" dirty="0">
                <a:solidFill>
                  <a:schemeClr val="tx1"/>
                </a:solidFill>
              </a:rPr>
              <a:t>), Eliana Monteforte (MSH)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Gang Sun (UNAIDS)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/>
                </a:solidFill>
              </a:rPr>
              <a:t>with support from Core Team: Marjolaine </a:t>
            </a:r>
            <a:r>
              <a:rPr lang="en-US" dirty="0" err="1">
                <a:solidFill>
                  <a:schemeClr val="tx1"/>
                </a:solidFill>
              </a:rPr>
              <a:t>Nicod</a:t>
            </a:r>
            <a:r>
              <a:rPr lang="en-US" dirty="0">
                <a:solidFill>
                  <a:schemeClr val="tx1"/>
                </a:solidFill>
              </a:rPr>
              <a:t>, Toomas Palu and Frédéric Martel</a:t>
            </a:r>
          </a:p>
        </p:txBody>
      </p:sp>
    </p:spTree>
    <p:extLst>
      <p:ext uri="{BB962C8B-B14F-4D97-AF65-F5344CB8AC3E}">
        <p14:creationId xmlns:p14="http://schemas.microsoft.com/office/powerpoint/2010/main" val="4214670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E9968A-F927-40FC-91CB-B8DC24557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rgbClr val="FFFFFF"/>
                </a:solidFill>
              </a:rPr>
              <a:t>What have been done by the subgroup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69AAF-D5B5-4205-B8D7-29D698C201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469558"/>
            <a:ext cx="6936152" cy="5584110"/>
          </a:xfrm>
        </p:spPr>
        <p:txBody>
          <a:bodyPr anchor="ctr">
            <a:normAutofit/>
          </a:bodyPr>
          <a:lstStyle/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Agreed on </a:t>
            </a:r>
            <a:r>
              <a:rPr lang="en-US" sz="2400" dirty="0" err="1">
                <a:solidFill>
                  <a:prstClr val="black"/>
                </a:solidFill>
                <a:latin typeface="Calibri" panose="020F0502020204030204"/>
              </a:rPr>
              <a:t>ToRs</a:t>
            </a: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, principles for resource mobilization 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Roadmap and timeline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Short term – filling the gaps for 2020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Longer term – agreed resource mobilization strategy, collective responsibility, equitable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Value proposition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Only multi-stakeholder platform for UHC, inclusive – particularly the civil society and private sector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Keep momentum of UHC HLM/Political Declaration, including accountability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Coherence of frameworks – across disease programs, HSS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Knowledge and information sharing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What it is NOT</a:t>
            </a:r>
          </a:p>
          <a:p>
            <a:pPr marL="228600" lvl="0" indent="-228600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prstClr val="black"/>
                </a:solidFill>
                <a:latin typeface="Calibri" panose="020F0502020204030204"/>
              </a:rPr>
              <a:t>Clarification on budget and resource needs</a:t>
            </a:r>
          </a:p>
          <a:p>
            <a:pPr marL="685800" lvl="1" indent="-228600">
              <a:spcBef>
                <a:spcPts val="50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Call for resource against a clear set of products</a:t>
            </a:r>
          </a:p>
        </p:txBody>
      </p:sp>
    </p:spTree>
    <p:extLst>
      <p:ext uri="{BB962C8B-B14F-4D97-AF65-F5344CB8AC3E}">
        <p14:creationId xmlns:p14="http://schemas.microsoft.com/office/powerpoint/2010/main" val="926020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E376D56-4A49-414F-B6E8-17B6ED0A4D9D}"/>
              </a:ext>
            </a:extLst>
          </p:cNvPr>
          <p:cNvGraphicFramePr>
            <a:graphicFrameLocks noGrp="1"/>
          </p:cNvGraphicFramePr>
          <p:nvPr/>
        </p:nvGraphicFramePr>
        <p:xfrm>
          <a:off x="647795" y="54873"/>
          <a:ext cx="9867807" cy="650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6553">
                  <a:extLst>
                    <a:ext uri="{9D8B030D-6E8A-4147-A177-3AD203B41FA5}">
                      <a16:colId xmlns:a16="http://schemas.microsoft.com/office/drawing/2014/main" val="3097027038"/>
                    </a:ext>
                  </a:extLst>
                </a:gridCol>
                <a:gridCol w="5278887">
                  <a:extLst>
                    <a:ext uri="{9D8B030D-6E8A-4147-A177-3AD203B41FA5}">
                      <a16:colId xmlns:a16="http://schemas.microsoft.com/office/drawing/2014/main" val="3556167200"/>
                    </a:ext>
                  </a:extLst>
                </a:gridCol>
                <a:gridCol w="1119673">
                  <a:extLst>
                    <a:ext uri="{9D8B030D-6E8A-4147-A177-3AD203B41FA5}">
                      <a16:colId xmlns:a16="http://schemas.microsoft.com/office/drawing/2014/main" val="3221284928"/>
                    </a:ext>
                  </a:extLst>
                </a:gridCol>
                <a:gridCol w="1017037">
                  <a:extLst>
                    <a:ext uri="{9D8B030D-6E8A-4147-A177-3AD203B41FA5}">
                      <a16:colId xmlns:a16="http://schemas.microsoft.com/office/drawing/2014/main" val="2923686379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1786938128"/>
                    </a:ext>
                  </a:extLst>
                </a:gridCol>
              </a:tblGrid>
              <a:tr h="2246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Results areas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2020 Products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Base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i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GB" sz="10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ncrement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 financing/in kind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Total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965596843"/>
                  </a:ext>
                </a:extLst>
              </a:tr>
              <a:tr h="224409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VOICE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pPr marL="400050" indent="-360000">
                        <a:buAutoNum type="romanLcPeriod"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457200" lvl="1" indent="0" algn="r">
                        <a:buFont typeface="Arial" panose="020B0604020202020204" pitchFamily="34" charset="0"/>
                        <a:buNone/>
                      </a:pP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700094852"/>
                  </a:ext>
                </a:extLst>
              </a:tr>
              <a:tr h="3756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1.1 Political momentum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State of UHC Commitment report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UHC political advisory panel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UHC briefs for G7, G20 and other forums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457200" lvl="1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225 000 </a:t>
                      </a:r>
                    </a:p>
                    <a:p>
                      <a:pPr marL="457200" lvl="1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50 000 </a:t>
                      </a:r>
                    </a:p>
                    <a:p>
                      <a:pPr marL="457200" lvl="1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 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280431301"/>
                  </a:ext>
                </a:extLst>
              </a:tr>
              <a:tr h="28707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1.2 Shared UHC goals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396000" lvl="0" indent="-3600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Integrated UHC accountability framework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396000" lvl="0" indent="-3600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Advocacy briefs on coherence across health and disease </a:t>
                      </a:r>
                      <a:r>
                        <a:rPr lang="en-US" sz="1000" dirty="0" err="1">
                          <a:effectLst/>
                          <a:latin typeface="+mn-lt"/>
                        </a:rPr>
                        <a:t>programmes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65 000 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2229659257"/>
                  </a:ext>
                </a:extLst>
              </a:tr>
              <a:tr h="6698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1.3 Engaged communities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‘UHC 101’ + guidance for country advocacy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Social Participation Handbook (*advocacy, support to 2 country processes)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Consensus approach for funding country CSOs/platforms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Budget watchdog toolkit pilots (incl. 2 regional workshops) 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40005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UHC Day (*campaigns, grants)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 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45 000 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 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45 000 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45 000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55 000 </a:t>
                      </a:r>
                    </a:p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300 000 </a:t>
                      </a:r>
                    </a:p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60 000 </a:t>
                      </a:r>
                    </a:p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195 000 </a:t>
                      </a:r>
                    </a:p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165 000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>
                        <a:buFont typeface="+mj-lt"/>
                        <a:buNone/>
                      </a:pPr>
                      <a:endParaRPr lang="en-GB" sz="1000" b="1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GB" sz="1000" b="1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buFont typeface="+mj-lt"/>
                        <a:buNone/>
                      </a:pPr>
                      <a:endParaRPr lang="en-GB" sz="1000" b="1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lvl="0" indent="0" algn="r">
                        <a:buFont typeface="+mj-lt"/>
                        <a:buNone/>
                      </a:pPr>
                      <a:endParaRPr lang="en-GB" sz="1000" b="1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b="1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1 425 000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3212744343"/>
                  </a:ext>
                </a:extLst>
              </a:tr>
              <a:tr h="228318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WORKING BETTER TOGETHER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pPr marL="396000" lvl="0" indent="-342900">
                        <a:buFont typeface="+mj-lt"/>
                        <a:buAutoNum type="romanLcPeriod"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059947535"/>
                  </a:ext>
                </a:extLst>
              </a:tr>
              <a:tr h="11220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2.1 </a:t>
                      </a:r>
                      <a:r>
                        <a:rPr lang="en-US" sz="1000" dirty="0" err="1">
                          <a:effectLst/>
                          <a:latin typeface="+mn-lt"/>
                        </a:rPr>
                        <a:t>Harmonised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 health systems strengthening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 </a:t>
                      </a:r>
                      <a:r>
                        <a:rPr lang="en-US" sz="1000" dirty="0" err="1">
                          <a:effectLst/>
                          <a:latin typeface="+mn-lt"/>
                        </a:rPr>
                        <a:t>Harmonised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 HSS guidance and tools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742950" lvl="1" indent="-285750"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Sustainability and transition 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742950" lvl="1" indent="-285750"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Health systems performance assessment 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742950" lvl="1" indent="-285750"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Public financial management for UHC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742950" lvl="1" indent="-285750"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Fragile settings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 Demand-led UHC country compacts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742950" lvl="1" indent="-285750"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Updated guidance for different country contexts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742950" lvl="1" indent="-285750">
                        <a:buFont typeface="+mj-lt"/>
                        <a:buAutoNum type="alpha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Country compacts in at least 3 countries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 UHC and health security policy note + collaboration platform TBC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65 000 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 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25 000 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10 000 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65 000 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45 000 </a:t>
                      </a:r>
                    </a:p>
                    <a:p>
                      <a:pPr mar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240 000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95 000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95 000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40 000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30 000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180 000 </a:t>
                      </a: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endParaRPr lang="en-GB" sz="1000" b="1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indent="0" algn="r">
                        <a:buFont typeface="+mj-lt"/>
                        <a:buNone/>
                      </a:pPr>
                      <a:r>
                        <a:rPr lang="en-GB" sz="1000" b="1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805 000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4220750811"/>
                  </a:ext>
                </a:extLst>
              </a:tr>
              <a:tr h="194576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KNOWLEDGE AND NETWORKS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pPr marL="432000" lvl="0" indent="-400050">
                        <a:buAutoNum type="romanLcPeriod"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2871472210"/>
                  </a:ext>
                </a:extLst>
              </a:tr>
              <a:tr h="3689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3.1 Stakeholder platforms 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432000" lvl="0" indent="-400050">
                        <a:buAutoNum type="romanLcPeriod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Civil Society Engagement Mechanism (+ Output 1 products)</a:t>
                      </a: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32000" lvl="0" indent="-400050">
                        <a:buAutoNum type="romanLcPeriod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Private Sector Constituency (+ HLM statement follow-up)</a:t>
                      </a:r>
                    </a:p>
                    <a:p>
                      <a:pPr marL="432000" lvl="0" indent="-400050">
                        <a:buAutoNum type="romanLcPeriod"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US" sz="1000" dirty="0">
                          <a:effectLst/>
                          <a:latin typeface="+mn-lt"/>
                        </a:rPr>
                        <a:t>HC2030 Related Initiatives (+ info pack, joint events)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625 000 </a:t>
                      </a: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10 000 </a:t>
                      </a: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125 000 </a:t>
                      </a: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25 000 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188603502"/>
                  </a:ext>
                </a:extLst>
              </a:tr>
              <a:tr h="4146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3.2 Knowledge and learning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“PHC for UHC and SDGs” collaborative + knowledge platform (G7, G20)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5 substantive blogs/papers linked to outputs 1, 2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 Knowledge hub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480 000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 algn="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b="1" i="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1 410 000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564835252"/>
                  </a:ext>
                </a:extLst>
              </a:tr>
              <a:tr h="18075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PARTNERSHIP GOVERNANCE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 hMerge="1">
                  <a:txBody>
                    <a:bodyPr/>
                    <a:lstStyle/>
                    <a:p>
                      <a:pPr marL="396000" lvl="0" indent="-342900">
                        <a:buFont typeface="+mj-lt"/>
                        <a:buAutoNum type="romanLcPeriod"/>
                      </a:pPr>
                      <a:endParaRPr lang="en-GB" sz="8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938053547"/>
                  </a:ext>
                </a:extLst>
              </a:tr>
              <a:tr h="38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4.1 Vision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‘Commitment to action’ vision paper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Communications strategy (+ website, social media)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35 000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150 000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259568714"/>
                  </a:ext>
                </a:extLst>
              </a:tr>
              <a:tr h="3893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4.2 Governance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Steering committee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396000" lvl="0" indent="-342900">
                        <a:buFont typeface="+mj-lt"/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Resource mobilization strategy (+ sub-committee)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135 000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45 000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1937299034"/>
                  </a:ext>
                </a:extLst>
              </a:tr>
              <a:tr h="4193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4.3 Secretariat</a:t>
                      </a:r>
                      <a:endParaRPr lang="en-GB" sz="1000" dirty="0">
                        <a:effectLst/>
                        <a:latin typeface="+mn-lt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 </a:t>
                      </a:r>
                      <a:endParaRPr lang="en-GB" sz="1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396000" lvl="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Annual Report (+ interim workplan &amp; results updates)</a:t>
                      </a:r>
                    </a:p>
                    <a:p>
                      <a:pPr marL="396000" lvl="0" indent="-360000">
                        <a:buAutoNum type="romanLcPeriod"/>
                      </a:pPr>
                      <a:r>
                        <a:rPr lang="en-US" sz="1000" dirty="0">
                          <a:effectLst/>
                          <a:latin typeface="+mn-lt"/>
                        </a:rPr>
                        <a:t>Revised co-host administration arrangements</a:t>
                      </a:r>
                      <a:endParaRPr lang="en-GB" sz="100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65 000</a:t>
                      </a:r>
                    </a:p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GB" sz="1000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10 000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endParaRPr lang="en-GB" sz="1000" i="0" dirty="0">
                        <a:effectLst/>
                        <a:latin typeface="+mn-lt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b="1" i="0" dirty="0">
                          <a:effectLst/>
                          <a:latin typeface="+mn-lt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560 000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2733098991"/>
                  </a:ext>
                </a:extLst>
              </a:tr>
              <a:tr h="21185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396000" indent="-400050">
                        <a:buAutoNum type="romanLcPeriod"/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Arial" panose="020B0604020202020204" pitchFamily="34" charset="0"/>
                        <a:buNone/>
                      </a:pPr>
                      <a:r>
                        <a:rPr lang="en-US" sz="1000" b="1" i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1 995 000</a:t>
                      </a:r>
                      <a:endParaRPr lang="en-GB" sz="1000" b="1" i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US" sz="1000" b="1" i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2 205 000</a:t>
                      </a:r>
                      <a:endParaRPr lang="en-GB" sz="1000" b="1" i="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49447" marR="49447" marT="0" marB="0"/>
                </a:tc>
                <a:tc>
                  <a:txBody>
                    <a:bodyPr/>
                    <a:lstStyle/>
                    <a:p>
                      <a:pPr marL="0" lvl="0" indent="0" algn="r">
                        <a:buFont typeface="+mj-lt"/>
                        <a:buNone/>
                      </a:pPr>
                      <a:r>
                        <a:rPr lang="en-GB" sz="1000" b="1" i="0" dirty="0">
                          <a:effectLst/>
                          <a:latin typeface="Calibri" panose="020F050202020403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4 200 000</a:t>
                      </a:r>
                    </a:p>
                  </a:txBody>
                  <a:tcPr marL="49447" marR="49447" marT="0" marB="0"/>
                </a:tc>
                <a:extLst>
                  <a:ext uri="{0D108BD9-81ED-4DB2-BD59-A6C34878D82A}">
                    <a16:rowId xmlns:a16="http://schemas.microsoft.com/office/drawing/2014/main" val="6832538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649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562C8D-1F26-4FBE-A144-A28136F5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689508" cy="5249334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Key Principles for resource mobilization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B138BA0-9D2A-4898-8A08-96E8ECBA4829}"/>
              </a:ext>
            </a:extLst>
          </p:cNvPr>
          <p:cNvSpPr txBox="1">
            <a:spLocks/>
          </p:cNvSpPr>
          <p:nvPr/>
        </p:nvSpPr>
        <p:spPr>
          <a:xfrm>
            <a:off x="5029201" y="913949"/>
            <a:ext cx="6900332" cy="56969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Collective responsibility of UHC2030 constituencies represented in the Steering Committee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For agreed work program that brings value to all stakeholders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Buy-in for and promotion of agreed products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Equitable and fair commitment based on ability to pay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Results oriented</a:t>
            </a:r>
          </a:p>
          <a:p>
            <a:pPr lvl="0"/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Different ways to contribute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Unearmarked funding to support UHC2030 as a platform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Parallel financing: direct support to specific work program activities (e.g. health financing advocacy with Global Fund and GFF + direct funding of in-country capacity development activities)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In kind contributions: staffing, organization of specific meetings (e.g. UNAIDS and IFRC in-kind support to campaigns, events or meetings)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Opportunities in the context of ACT-A: UHC2030 products that can support the initiative on good governance (e.g. civil society and community engagement, private sector) 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Options for fund management</a:t>
            </a:r>
          </a:p>
          <a:p>
            <a:pPr lvl="2"/>
            <a:r>
              <a:rPr lang="en-US" sz="1100" dirty="0">
                <a:solidFill>
                  <a:prstClr val="black"/>
                </a:solidFill>
                <a:latin typeface="Calibri" panose="020F0502020204030204"/>
              </a:rPr>
              <a:t>Explore feasibility of creating dedicated a trust fund within WHO, World Bank and/or UN based multi-donor trust fund</a:t>
            </a:r>
          </a:p>
          <a:p>
            <a:pPr lvl="1"/>
            <a:r>
              <a:rPr lang="en-US" sz="1500" dirty="0">
                <a:solidFill>
                  <a:prstClr val="black"/>
                </a:solidFill>
                <a:latin typeface="Calibri" panose="020F0502020204030204"/>
              </a:rPr>
              <a:t>Earmark part of other funding channeled through the UHC2030 Secretariat co-conveners (WHO, WB) for UHC2030 activities</a:t>
            </a: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itchFamily="2" charset="2"/>
              <a:buChar char="ü"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1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4077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E81980-1605-461C-B307-169BBBE155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sz="4600" b="1" dirty="0">
                <a:solidFill>
                  <a:srgbClr val="FFFFFF"/>
                </a:solidFill>
              </a:rPr>
              <a:t>Suggestions on what THE Steering Committee can Contribute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3B909A-DFC3-4DA2-8EDA-094B133F78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1048" y="804333"/>
            <a:ext cx="6306003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Review, comment and endorse the plan</a:t>
            </a:r>
          </a:p>
          <a:p>
            <a:r>
              <a:rPr lang="en-US" dirty="0"/>
              <a:t>Reach-out to major donors and global health initiatives</a:t>
            </a:r>
          </a:p>
          <a:p>
            <a:r>
              <a:rPr lang="en-US" dirty="0"/>
              <a:t>Political Advisory Panel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Encourage core team, individual members and constituencies for </a:t>
            </a:r>
          </a:p>
          <a:p>
            <a:pPr lvl="1"/>
            <a:r>
              <a:rPr lang="en-US" dirty="0"/>
              <a:t>Make best use of existing </a:t>
            </a:r>
            <a:r>
              <a:rPr lang="en-US" dirty="0" err="1"/>
              <a:t>programmes</a:t>
            </a:r>
            <a:endParaRPr lang="en-US" dirty="0"/>
          </a:p>
          <a:p>
            <a:pPr lvl="1"/>
            <a:r>
              <a:rPr lang="en-US" dirty="0"/>
              <a:t>Mobilize additional resource</a:t>
            </a:r>
          </a:p>
          <a:p>
            <a:pPr lvl="1"/>
            <a:r>
              <a:rPr lang="en-US" dirty="0"/>
              <a:t>Advocate for resource for UHC and health</a:t>
            </a:r>
          </a:p>
          <a:p>
            <a:pPr lvl="1"/>
            <a:r>
              <a:rPr lang="en-US" dirty="0"/>
              <a:t>Explore possibilities of a UHC2030 trust fund </a:t>
            </a:r>
          </a:p>
        </p:txBody>
      </p:sp>
    </p:spTree>
    <p:extLst>
      <p:ext uri="{BB962C8B-B14F-4D97-AF65-F5344CB8AC3E}">
        <p14:creationId xmlns:p14="http://schemas.microsoft.com/office/powerpoint/2010/main" val="3639693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9E4C68A-A4A9-48A4-9FF2-D2896B1EA0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2B9AEA5-52CB-49A6-AF8A-33502F291B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562C8D-1F26-4FBE-A144-A28136F5B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4788" y="804333"/>
            <a:ext cx="3391900" cy="5249334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rgbClr val="FFFFFF"/>
                </a:solidFill>
              </a:rPr>
              <a:t>Short </a:t>
            </a:r>
            <a:r>
              <a:rPr lang="en-US" b="1" dirty="0" err="1">
                <a:solidFill>
                  <a:srgbClr val="FFFFFF"/>
                </a:solidFill>
              </a:rPr>
              <a:t>TeRM</a:t>
            </a:r>
            <a:r>
              <a:rPr lang="en-US" b="1" dirty="0">
                <a:solidFill>
                  <a:srgbClr val="FFFFFF"/>
                </a:solidFill>
              </a:rPr>
              <a:t> plan </a:t>
            </a:r>
            <a:r>
              <a:rPr lang="en-US" dirty="0">
                <a:solidFill>
                  <a:srgbClr val="FFFFFF"/>
                </a:solidFill>
              </a:rPr>
              <a:t>(phase I – </a:t>
            </a:r>
            <a:r>
              <a:rPr lang="en-US" dirty="0" err="1">
                <a:solidFill>
                  <a:srgbClr val="FFFFFF"/>
                </a:solidFill>
              </a:rPr>
              <a:t>upto</a:t>
            </a:r>
            <a:r>
              <a:rPr lang="en-US" dirty="0">
                <a:solidFill>
                  <a:srgbClr val="FFFFFF"/>
                </a:solidFill>
              </a:rPr>
              <a:t> October)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6F23A0-E260-4716-B399-FEDC0E4CF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21476" y="717835"/>
            <a:ext cx="6565449" cy="5249334"/>
          </a:xfrm>
        </p:spPr>
        <p:txBody>
          <a:bodyPr anchor="ctr">
            <a:normAutofit/>
          </a:bodyPr>
          <a:lstStyle/>
          <a:p>
            <a:r>
              <a:rPr lang="en-US" dirty="0"/>
              <a:t>Build up/utilize the value proposition</a:t>
            </a:r>
          </a:p>
          <a:p>
            <a:pPr lvl="1">
              <a:buClr>
                <a:srgbClr val="1CADE4"/>
              </a:buClr>
            </a:pPr>
            <a:r>
              <a:rPr lang="en-US" dirty="0">
                <a:solidFill>
                  <a:prstClr val="black"/>
                </a:solidFill>
              </a:rPr>
              <a:t>Core team </a:t>
            </a:r>
            <a:r>
              <a:rPr lang="en-US" dirty="0"/>
              <a:t>to </a:t>
            </a:r>
            <a:r>
              <a:rPr lang="en-US" dirty="0" err="1"/>
              <a:t>finalise</a:t>
            </a:r>
            <a:r>
              <a:rPr lang="en-US" dirty="0"/>
              <a:t>, based on guidance from sub-group, together with a 3-4 page “case for support” document (mid-July)</a:t>
            </a:r>
          </a:p>
          <a:p>
            <a:r>
              <a:rPr lang="en-US" dirty="0"/>
              <a:t>Differentiated and coordinated approaches</a:t>
            </a:r>
          </a:p>
          <a:p>
            <a:pPr lvl="1"/>
            <a:r>
              <a:rPr lang="en-US" dirty="0"/>
              <a:t>High-income country (maintain, re-engage and expand)</a:t>
            </a:r>
          </a:p>
          <a:p>
            <a:pPr lvl="1"/>
            <a:r>
              <a:rPr lang="en-US" dirty="0"/>
              <a:t>Middle-income Country (emerging economy)</a:t>
            </a:r>
          </a:p>
          <a:p>
            <a:pPr lvl="1"/>
            <a:r>
              <a:rPr lang="en-US" dirty="0"/>
              <a:t>Multilateral </a:t>
            </a:r>
          </a:p>
          <a:p>
            <a:pPr lvl="1"/>
            <a:r>
              <a:rPr lang="en-US" dirty="0"/>
              <a:t>Foundation (re-engaging and mobilizing)</a:t>
            </a:r>
          </a:p>
          <a:p>
            <a:pPr lvl="1"/>
            <a:r>
              <a:rPr lang="en-US" dirty="0"/>
              <a:t>Private Sector </a:t>
            </a:r>
          </a:p>
          <a:p>
            <a:pPr lvl="1"/>
            <a:r>
              <a:rPr lang="en-US" dirty="0"/>
              <a:t>Countries in favor of civil society engagement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8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BA97335-C846-6246-93B4-C4FAD6444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H" dirty="0"/>
              <a:t>Financial situation 2020-2021 (US$)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6421153-B87F-49AE-9B4A-1946727D6997}"/>
              </a:ext>
            </a:extLst>
          </p:cNvPr>
          <p:cNvGraphicFramePr>
            <a:graphicFrameLocks noGrp="1"/>
          </p:cNvGraphicFramePr>
          <p:nvPr/>
        </p:nvGraphicFramePr>
        <p:xfrm>
          <a:off x="1404987" y="1690689"/>
          <a:ext cx="7764413" cy="46787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4113">
                  <a:extLst>
                    <a:ext uri="{9D8B030D-6E8A-4147-A177-3AD203B41FA5}">
                      <a16:colId xmlns:a16="http://schemas.microsoft.com/office/drawing/2014/main" val="1971047784"/>
                    </a:ext>
                  </a:extLst>
                </a:gridCol>
                <a:gridCol w="3035300">
                  <a:extLst>
                    <a:ext uri="{9D8B030D-6E8A-4147-A177-3AD203B41FA5}">
                      <a16:colId xmlns:a16="http://schemas.microsoft.com/office/drawing/2014/main" val="3980628935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1026992869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3415083325"/>
                    </a:ext>
                  </a:extLst>
                </a:gridCol>
              </a:tblGrid>
              <a:tr h="468422">
                <a:tc gridSpan="2"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1183640" algn="r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2020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2021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827155806"/>
                  </a:ext>
                </a:extLst>
              </a:tr>
              <a:tr h="571641">
                <a:tc gridSpan="2"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Income </a:t>
                      </a:r>
                      <a:r>
                        <a:rPr lang="en-US" sz="1800" b="0" dirty="0">
                          <a:effectLst/>
                        </a:rPr>
                        <a:t>(expected as of June 2020)</a:t>
                      </a:r>
                      <a:r>
                        <a:rPr lang="en-US" sz="2000" b="0" dirty="0">
                          <a:effectLst/>
                        </a:rPr>
                        <a:t> 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2,138,123</a:t>
                      </a: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1,161,655</a:t>
                      </a: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698107"/>
                  </a:ext>
                </a:extLst>
              </a:tr>
              <a:tr h="544934">
                <a:tc gridSpan="2"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49580" algn="l"/>
                        </a:tabLst>
                        <a:defRPr/>
                      </a:pPr>
                      <a:r>
                        <a:rPr lang="fr-FR" sz="20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Direct </a:t>
                      </a:r>
                      <a:r>
                        <a:rPr lang="fr-FR" sz="2000" b="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financing</a:t>
                      </a:r>
                      <a:r>
                        <a:rPr lang="fr-FR" sz="20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in </a:t>
                      </a:r>
                      <a:r>
                        <a:rPr lang="fr-FR" sz="2000" b="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kind</a:t>
                      </a:r>
                      <a:r>
                        <a:rPr lang="fr-FR" sz="2000" b="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contribution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fr-FR" sz="1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  <a:endParaRPr lang="fr-FR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fr-FR" sz="1800" i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tbc</a:t>
                      </a:r>
                      <a:endParaRPr lang="fr-FR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8499349"/>
                  </a:ext>
                </a:extLst>
              </a:tr>
              <a:tr h="544934">
                <a:tc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Budget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Base program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1,995,000</a:t>
                      </a:r>
                    </a:p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1,790,000</a:t>
                      </a:r>
                      <a:endParaRPr lang="fr-FR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1,995,000</a:t>
                      </a:r>
                    </a:p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15385005"/>
                  </a:ext>
                </a:extLst>
              </a:tr>
              <a:tr h="544934"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>
                          <a:effectLst/>
                        </a:rPr>
                        <a:t> </a:t>
                      </a:r>
                      <a:endParaRPr lang="fr-FR" sz="20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Increment to full program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2,205,000</a:t>
                      </a:r>
                    </a:p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en-US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1,395,000</a:t>
                      </a:r>
                      <a:endParaRPr lang="fr-FR" sz="18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2,205,000</a:t>
                      </a: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0317211"/>
                  </a:ext>
                </a:extLst>
              </a:tr>
              <a:tr h="518984">
                <a:tc gridSpan="2"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Total budget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4,200,000</a:t>
                      </a:r>
                    </a:p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fr-F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r>
                        <a:rPr lang="fr-FR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3,185,000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**4,200,000   </a:t>
                      </a: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7312429"/>
                  </a:ext>
                </a:extLst>
              </a:tr>
              <a:tr h="562874">
                <a:tc gridSpan="2">
                  <a:txBody>
                    <a:bodyPr/>
                    <a:lstStyle/>
                    <a:p>
                      <a:pPr marL="228600" indent="-228600" algn="l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Resource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mobilization needs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GB" sz="2200" b="1" spc="-5" dirty="0">
                          <a:effectLst/>
                        </a:rPr>
                        <a:t>2,061,877</a:t>
                      </a:r>
                    </a:p>
                    <a:p>
                      <a:pPr marL="228600" marR="0" lvl="0" indent="-22860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449580" algn="l"/>
                        </a:tabLst>
                        <a:defRPr/>
                      </a:pPr>
                      <a:r>
                        <a:rPr lang="en-GB" sz="1800" b="1" i="1" spc="-5" dirty="0">
                          <a:effectLst/>
                          <a:latin typeface="+mn-lt"/>
                        </a:rPr>
                        <a:t>*1,046,877</a:t>
                      </a:r>
                      <a:endParaRPr lang="fr-FR" sz="1800" b="1" i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200" b="1" dirty="0">
                          <a:effectLst/>
                        </a:rPr>
                        <a:t>3,038,345</a:t>
                      </a:r>
                      <a:endParaRPr lang="fr-FR" sz="2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769429"/>
                  </a:ext>
                </a:extLst>
              </a:tr>
              <a:tr h="520172">
                <a:tc gridSpan="2"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i="1" dirty="0">
                          <a:effectLst/>
                        </a:rPr>
                        <a:t>      of which</a:t>
                      </a:r>
                      <a:endParaRPr lang="fr-FR" sz="2000" b="0" i="1" dirty="0">
                        <a:effectLst/>
                      </a:endParaRPr>
                    </a:p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i="1" dirty="0">
                          <a:effectLst/>
                        </a:rPr>
                        <a:t>      for base program</a:t>
                      </a:r>
                      <a:endParaRPr lang="fr-FR" sz="20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GB" sz="2100" spc="-5" dirty="0">
                          <a:effectLst/>
                        </a:rPr>
                        <a:t>0</a:t>
                      </a: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100" dirty="0">
                          <a:effectLst/>
                        </a:rPr>
                        <a:t>833,345</a:t>
                      </a:r>
                      <a:endParaRPr lang="fr-FR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3846269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C2ADB7E-99A6-4BF7-9E54-D55D51625E34}"/>
              </a:ext>
            </a:extLst>
          </p:cNvPr>
          <p:cNvSpPr/>
          <p:nvPr/>
        </p:nvSpPr>
        <p:spPr>
          <a:xfrm>
            <a:off x="0" y="5774049"/>
            <a:ext cx="8290097" cy="11450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4874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34874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34874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*Preliminary adjustments based on COVID-19 savings / deferrals 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34874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**Provisional figure based on zero growth assumption</a:t>
            </a:r>
            <a:endParaRPr kumimoji="0" lang="fr-F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8021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CF0B35-9341-E346-B003-AA84D75ED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Overview of resource mobilization 2019-2022 (US$)</a:t>
            </a:r>
            <a:endParaRPr lang="en-CH" sz="3600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2442D3A-CA4A-46CF-92BB-DA15E1715C99}"/>
              </a:ext>
            </a:extLst>
          </p:cNvPr>
          <p:cNvGraphicFramePr>
            <a:graphicFrameLocks noGrp="1"/>
          </p:cNvGraphicFramePr>
          <p:nvPr/>
        </p:nvGraphicFramePr>
        <p:xfrm>
          <a:off x="1615482" y="1903413"/>
          <a:ext cx="8375247" cy="41386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1737">
                  <a:extLst>
                    <a:ext uri="{9D8B030D-6E8A-4147-A177-3AD203B41FA5}">
                      <a16:colId xmlns:a16="http://schemas.microsoft.com/office/drawing/2014/main" val="3447000399"/>
                    </a:ext>
                  </a:extLst>
                </a:gridCol>
                <a:gridCol w="1513059">
                  <a:extLst>
                    <a:ext uri="{9D8B030D-6E8A-4147-A177-3AD203B41FA5}">
                      <a16:colId xmlns:a16="http://schemas.microsoft.com/office/drawing/2014/main" val="2965717538"/>
                    </a:ext>
                  </a:extLst>
                </a:gridCol>
                <a:gridCol w="1864491">
                  <a:extLst>
                    <a:ext uri="{9D8B030D-6E8A-4147-A177-3AD203B41FA5}">
                      <a16:colId xmlns:a16="http://schemas.microsoft.com/office/drawing/2014/main" val="2396066852"/>
                    </a:ext>
                  </a:extLst>
                </a:gridCol>
                <a:gridCol w="1828925">
                  <a:extLst>
                    <a:ext uri="{9D8B030D-6E8A-4147-A177-3AD203B41FA5}">
                      <a16:colId xmlns:a16="http://schemas.microsoft.com/office/drawing/2014/main" val="3064381497"/>
                    </a:ext>
                  </a:extLst>
                </a:gridCol>
                <a:gridCol w="1577035">
                  <a:extLst>
                    <a:ext uri="{9D8B030D-6E8A-4147-A177-3AD203B41FA5}">
                      <a16:colId xmlns:a16="http://schemas.microsoft.com/office/drawing/2014/main" val="1863158531"/>
                    </a:ext>
                  </a:extLst>
                </a:gridCol>
              </a:tblGrid>
              <a:tr h="403079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1183640" algn="r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600" i="1" u="sng" dirty="0">
                          <a:effectLst/>
                        </a:rPr>
                        <a:t>Sources</a:t>
                      </a:r>
                      <a:endParaRPr lang="fr-FR" sz="1100" i="1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2019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2020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2021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2022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235754435"/>
                  </a:ext>
                </a:extLst>
              </a:tr>
              <a:tr h="395176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Carry forward 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797,129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*(320 034)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>
                          <a:effectLst/>
                        </a:rPr>
                        <a:t>*(320 034)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094485732"/>
                  </a:ext>
                </a:extLst>
              </a:tr>
              <a:tr h="395842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Luxembourg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500,000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---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---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---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953150020"/>
                  </a:ext>
                </a:extLst>
              </a:tr>
              <a:tr h="429328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EU  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>
                          <a:effectLst/>
                        </a:rPr>
                        <a:t>540,845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1,081,689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>
                          <a:effectLst/>
                        </a:rPr>
                        <a:t>1,081,689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1,081,689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814394330"/>
                  </a:ext>
                </a:extLst>
              </a:tr>
              <a:tr h="414186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>
                          <a:effectLst/>
                        </a:rPr>
                        <a:t>Japan</a:t>
                      </a:r>
                      <a:endParaRPr lang="fr-FR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>
                          <a:effectLst/>
                        </a:rPr>
                        <a:t>1,027,068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 776,468 (tbc)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tbc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tbc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71286582"/>
                  </a:ext>
                </a:extLst>
              </a:tr>
              <a:tr h="385567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Donor </a:t>
                      </a:r>
                      <a:r>
                        <a:rPr lang="en-US" sz="1800" b="0" i="1" dirty="0">
                          <a:effectLst/>
                        </a:rPr>
                        <a:t>(tbc)</a:t>
                      </a:r>
                      <a:endParaRPr lang="fr-FR" sz="1800" b="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>
                          <a:effectLst/>
                        </a:rPr>
                        <a:t>---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400,000 (tbc)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  400,000 (tbc)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---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698153016"/>
                  </a:ext>
                </a:extLst>
              </a:tr>
              <a:tr h="391307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WHO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>
                          <a:effectLst/>
                        </a:rPr>
                        <a:t>250,000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   200,000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tbc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tbc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9742731"/>
                  </a:ext>
                </a:extLst>
              </a:tr>
              <a:tr h="391307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>
                          <a:effectLst/>
                        </a:rPr>
                        <a:t>World Bank</a:t>
                      </a:r>
                      <a:endParaRPr lang="fr-FR" sz="1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GB" sz="2000" b="0" spc="-5" dirty="0">
                          <a:effectLst/>
                        </a:rPr>
                        <a:t>---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tbc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tbc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0" dirty="0">
                          <a:effectLst/>
                        </a:rPr>
                        <a:t>tbc</a:t>
                      </a:r>
                      <a:endParaRPr lang="fr-F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988337153"/>
                  </a:ext>
                </a:extLst>
              </a:tr>
              <a:tr h="505159">
                <a:tc>
                  <a:txBody>
                    <a:bodyPr/>
                    <a:lstStyle/>
                    <a:p>
                      <a:pPr marL="228600" indent="-228600" algn="ct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1" dirty="0">
                          <a:effectLst/>
                        </a:rPr>
                        <a:t>Total</a:t>
                      </a:r>
                      <a:endParaRPr lang="fr-F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GB" sz="2000" b="1" spc="-5" dirty="0">
                          <a:effectLst/>
                        </a:rPr>
                        <a:t>3,115,042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2,138,123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1,161,655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b="1" dirty="0">
                          <a:effectLst/>
                        </a:rPr>
                        <a:t>1,081,689</a:t>
                      </a:r>
                      <a:endParaRPr lang="fr-F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28694894"/>
                  </a:ext>
                </a:extLst>
              </a:tr>
              <a:tr h="427662">
                <a:tc>
                  <a:txBody>
                    <a:bodyPr/>
                    <a:lstStyle/>
                    <a:p>
                      <a:pPr marL="228600" indent="-228600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800" b="0" dirty="0">
                          <a:effectLst/>
                        </a:rPr>
                        <a:t>Expenditure  </a:t>
                      </a:r>
                      <a:endParaRPr lang="fr-FR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2000" dirty="0">
                          <a:effectLst/>
                        </a:rPr>
                        <a:t>3,755,110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r">
                        <a:spcAft>
                          <a:spcPts val="0"/>
                        </a:spcAft>
                        <a:tabLst>
                          <a:tab pos="228600" algn="l"/>
                          <a:tab pos="449580" algn="l"/>
                        </a:tabLs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fr-F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91603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5B70BA8A-D151-4D81-AFD4-FB74F8603C75}"/>
              </a:ext>
            </a:extLst>
          </p:cNvPr>
          <p:cNvSpPr/>
          <p:nvPr/>
        </p:nvSpPr>
        <p:spPr>
          <a:xfrm>
            <a:off x="994212" y="6180225"/>
            <a:ext cx="9109788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0555" marR="0" lvl="0" indent="-9017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* The (640 068) deficit of 2019 has to be reimbursed to WHO during the 2020-21 biennium </a:t>
            </a:r>
          </a:p>
          <a:p>
            <a:pPr marL="630555" marR="0" lvl="0" indent="-9017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   Contributions marked as tbc – contributions which have been pledged but not confirmed  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34870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11235E2365D948841AF4F91B45220D" ma:contentTypeVersion="13" ma:contentTypeDescription="Create a new document." ma:contentTypeScope="" ma:versionID="da27462e0014b40d540a6393b6164998">
  <xsd:schema xmlns:xsd="http://www.w3.org/2001/XMLSchema" xmlns:xs="http://www.w3.org/2001/XMLSchema" xmlns:p="http://schemas.microsoft.com/office/2006/metadata/properties" xmlns:ns3="b059f0f3-4c6a-4fc6-a775-a8fff9bdcbd4" xmlns:ns4="8e865db1-e0e0-4213-962c-617a0c829328" targetNamespace="http://schemas.microsoft.com/office/2006/metadata/properties" ma:root="true" ma:fieldsID="f9d31a1589d06deb95a67c0b8183c867" ns3:_="" ns4:_="">
    <xsd:import namespace="b059f0f3-4c6a-4fc6-a775-a8fff9bdcbd4"/>
    <xsd:import namespace="8e865db1-e0e0-4213-962c-617a0c82932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9f0f3-4c6a-4fc6-a775-a8fff9bdcb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65db1-e0e0-4213-962c-617a0c82932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785AC92-2D3F-4380-A9E4-F3F1CBEA8A27}">
  <ds:schemaRefs>
    <ds:schemaRef ds:uri="http://schemas.microsoft.com/office/2006/metadata/properties"/>
    <ds:schemaRef ds:uri="8e865db1-e0e0-4213-962c-617a0c829328"/>
    <ds:schemaRef ds:uri="http://schemas.microsoft.com/office/2006/documentManagement/types"/>
    <ds:schemaRef ds:uri="http://purl.org/dc/terms/"/>
    <ds:schemaRef ds:uri="b059f0f3-4c6a-4fc6-a775-a8fff9bdcbd4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288E7D-FD87-4493-8EBA-06ACF1B2B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9f0f3-4c6a-4fc6-a775-a8fff9bdcbd4"/>
    <ds:schemaRef ds:uri="8e865db1-e0e0-4213-962c-617a0c8293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9F1F27-7BEF-44AB-9189-3411BB17BFA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1107</Words>
  <Application>Microsoft Office PowerPoint</Application>
  <PresentationFormat>Widescreen</PresentationFormat>
  <Paragraphs>277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Tw Cen MT</vt:lpstr>
      <vt:lpstr>Tw Cen MT Condensed</vt:lpstr>
      <vt:lpstr>Wingdings</vt:lpstr>
      <vt:lpstr>Wingdings 3</vt:lpstr>
      <vt:lpstr>1_Office Theme</vt:lpstr>
      <vt:lpstr>Integral</vt:lpstr>
      <vt:lpstr>Office Theme</vt:lpstr>
      <vt:lpstr>UHC2030 Resource Mobilization  – Immediate pLan and opportunities</vt:lpstr>
      <vt:lpstr>What have been done by the subgroup </vt:lpstr>
      <vt:lpstr>PowerPoint Presentation</vt:lpstr>
      <vt:lpstr>Key Principles for resource mobilization</vt:lpstr>
      <vt:lpstr>Suggestions on what THE Steering Committee can Contribute</vt:lpstr>
      <vt:lpstr>Short TeRM plan (phase I – upto October)</vt:lpstr>
      <vt:lpstr>Financial situation 2020-2021 (US$)</vt:lpstr>
      <vt:lpstr>Overview of resource mobilization 2019-2022 (US$)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UHC2030 Resource Mobilization  – Immediate pan and opportunities</dc:title>
  <dc:creator>SUN, Gang</dc:creator>
  <cp:lastModifiedBy>REYES PASCUAL, Victoria Allah A.</cp:lastModifiedBy>
  <cp:revision>5</cp:revision>
  <dcterms:created xsi:type="dcterms:W3CDTF">2020-06-29T09:21:18Z</dcterms:created>
  <dcterms:modified xsi:type="dcterms:W3CDTF">2021-09-28T15:12:22Z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0x010100E311235E2365D948841AF4F91B45220D</vt:lpwstr>
  </property>
</Properties>
</file>