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8" r:id="rId5"/>
    <p:sldId id="269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F6F"/>
    <a:srgbClr val="30B08C"/>
    <a:srgbClr val="289791"/>
    <a:srgbClr val="223E4C"/>
    <a:srgbClr val="3CA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 autoAdjust="0"/>
    <p:restoredTop sz="94674"/>
  </p:normalViewPr>
  <p:slideViewPr>
    <p:cSldViewPr snapToGrid="0" snapToObjects="1" showGuides="1">
      <p:cViewPr varScale="1">
        <p:scale>
          <a:sx n="47" d="100"/>
          <a:sy n="47" d="100"/>
        </p:scale>
        <p:origin x="-9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C2DD-67A5-684E-B4B0-295735A1ED0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7FC9-6883-E444-8AF6-14248BDB2C72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097E2883-4A66-48F2-B0B4-935DC747EE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2" y="1683477"/>
            <a:ext cx="11522074" cy="1994186"/>
          </a:xfrm>
        </p:spPr>
        <p:txBody>
          <a:bodyPr/>
          <a:lstStyle/>
          <a:p>
            <a:r>
              <a:rPr lang="en-US" dirty="0"/>
              <a:t>Informal Briefing Session: </a:t>
            </a:r>
            <a:r>
              <a:rPr lang="en-US" sz="4400" dirty="0"/>
              <a:t>Group of Friends on UHC and UHC2030</a:t>
            </a:r>
            <a:endParaRPr lang="en-GB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6F1670-EE87-4448-A744-428BEFB8E8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4964" y="4153941"/>
            <a:ext cx="11522074" cy="952556"/>
          </a:xfrm>
        </p:spPr>
        <p:txBody>
          <a:bodyPr/>
          <a:lstStyle/>
          <a:p>
            <a:r>
              <a:rPr lang="en-GB" dirty="0" smtClean="0"/>
              <a:t>13 December 2018</a:t>
            </a:r>
            <a:endParaRPr lang="en-US" dirty="0" smtClean="0"/>
          </a:p>
          <a:p>
            <a:r>
              <a:rPr lang="en-US" dirty="0" smtClean="0"/>
              <a:t>Conference </a:t>
            </a:r>
            <a:r>
              <a:rPr lang="en-US" dirty="0"/>
              <a:t>Room 11, UN </a:t>
            </a:r>
            <a:r>
              <a:rPr lang="en-US" dirty="0" smtClean="0"/>
              <a:t>Headquarters</a:t>
            </a:r>
            <a:endParaRPr lang="en-GB" dirty="0"/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042AC8B8-C7BE-49C4-AE6D-25F543C15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716" y="5281311"/>
            <a:ext cx="1365320" cy="134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0DA5B02-126A-431D-B754-9C7722319C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899" y="323567"/>
            <a:ext cx="11606357" cy="522931"/>
          </a:xfrm>
        </p:spPr>
        <p:txBody>
          <a:bodyPr/>
          <a:lstStyle/>
          <a:p>
            <a:r>
              <a:rPr lang="en-US" dirty="0"/>
              <a:t>Agenda of this briefing session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6926F9-3CF6-4D88-9778-94329814CA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2977" y="1057276"/>
            <a:ext cx="11511279" cy="4629150"/>
          </a:xfrm>
        </p:spPr>
        <p:txBody>
          <a:bodyPr/>
          <a:lstStyle/>
          <a:p>
            <a:pPr lvl="0"/>
            <a:r>
              <a:rPr lang="en-US" sz="2000" b="1" dirty="0"/>
              <a:t>Introduction from Moderator:</a:t>
            </a:r>
            <a:r>
              <a:rPr lang="en-US" sz="2000" dirty="0"/>
              <a:t> Dr. </a:t>
            </a:r>
            <a:r>
              <a:rPr lang="en-US" sz="2000" dirty="0" err="1"/>
              <a:t>Githinji</a:t>
            </a:r>
            <a:r>
              <a:rPr lang="en-US" sz="2000" dirty="0"/>
              <a:t> </a:t>
            </a:r>
            <a:r>
              <a:rPr lang="en-US" sz="2000" dirty="0" err="1"/>
              <a:t>Gitahi</a:t>
            </a:r>
            <a:r>
              <a:rPr lang="en-US" sz="2000" dirty="0"/>
              <a:t>, Co-chair of UHC2030 Steering Committee  </a:t>
            </a:r>
            <a:r>
              <a:rPr lang="en-US" sz="2000" b="1" dirty="0"/>
              <a:t>Special Remarks:</a:t>
            </a:r>
            <a:r>
              <a:rPr lang="en-US" sz="2000" dirty="0"/>
              <a:t> Dr. Naoko Yamamoto, Assistant Director-General for UHC and Health System, World Health Organization</a:t>
            </a:r>
          </a:p>
          <a:p>
            <a:pPr lvl="0"/>
            <a:r>
              <a:rPr lang="en-US" sz="2000" b="1" dirty="0"/>
              <a:t>Remarks from Group of Friends of UHC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H.E. Ambassador Koro </a:t>
            </a:r>
            <a:r>
              <a:rPr lang="en-US" sz="2000" dirty="0" err="1"/>
              <a:t>Bessho</a:t>
            </a:r>
            <a:r>
              <a:rPr lang="en-US" sz="2000" dirty="0"/>
              <a:t>, Permanent Representative, Permanent Mission of Japan to UN</a:t>
            </a:r>
            <a:endParaRPr lang="en-GB" sz="2000" i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H.E. Mr. </a:t>
            </a:r>
            <a:r>
              <a:rPr lang="en-US" sz="2000" dirty="0" err="1"/>
              <a:t>Vitavas</a:t>
            </a:r>
            <a:r>
              <a:rPr lang="en-US" sz="2000" dirty="0"/>
              <a:t> </a:t>
            </a:r>
            <a:r>
              <a:rPr lang="en-US" sz="2000" dirty="0" err="1"/>
              <a:t>Srivihok</a:t>
            </a:r>
            <a:r>
              <a:rPr lang="en-US" sz="2000" dirty="0"/>
              <a:t>, Permanent Representative of Thailand to the UN </a:t>
            </a:r>
            <a:endParaRPr lang="en-GB" sz="2000" dirty="0"/>
          </a:p>
          <a:p>
            <a:pPr lvl="0"/>
            <a:r>
              <a:rPr lang="en-US" sz="2000" b="1" dirty="0"/>
              <a:t>Remarks from UHC2030 members: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Country Engagement: Dr Emmanuel </a:t>
            </a:r>
            <a:r>
              <a:rPr lang="en-US" sz="2000" dirty="0" err="1"/>
              <a:t>Ankrah</a:t>
            </a:r>
            <a:r>
              <a:rPr lang="en-US" sz="2000" dirty="0"/>
              <a:t> </a:t>
            </a:r>
            <a:r>
              <a:rPr lang="en-US" sz="2000" dirty="0" err="1"/>
              <a:t>Odame</a:t>
            </a:r>
            <a:r>
              <a:rPr lang="en-US" sz="2000" dirty="0"/>
              <a:t>, Director of Policy Planning, Monitoring and Evaluation of the Ministry of Health, Ghana 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Agency Engagement: Dr. Stefan Peterson, Associate Director, Health, UNICEF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CSO Engagement: Dr. Khuat Thi Hai Oanh, CSEM Advisory Group</a:t>
            </a:r>
            <a:endParaRPr lang="en-GB" sz="2000" dirty="0"/>
          </a:p>
          <a:p>
            <a:pPr lvl="0"/>
            <a:r>
              <a:rPr lang="en-US" sz="2000" b="1" dirty="0"/>
              <a:t>Q&amp;A</a:t>
            </a:r>
          </a:p>
          <a:p>
            <a:pPr lvl="0"/>
            <a:r>
              <a:rPr lang="en-US" sz="2000" b="1" dirty="0"/>
              <a:t>Closing:</a:t>
            </a:r>
            <a:r>
              <a:rPr lang="en-US" sz="2000" dirty="0"/>
              <a:t> Dr. </a:t>
            </a:r>
            <a:r>
              <a:rPr lang="en-US" sz="2000" dirty="0" err="1"/>
              <a:t>Githinji</a:t>
            </a:r>
            <a:r>
              <a:rPr lang="en-US" sz="2000" dirty="0"/>
              <a:t> </a:t>
            </a:r>
            <a:r>
              <a:rPr lang="en-US" sz="2000" dirty="0" err="1"/>
              <a:t>Gitahi</a:t>
            </a:r>
            <a:r>
              <a:rPr lang="en-US" sz="2000" dirty="0"/>
              <a:t>, Co-chair of UHC2030 Steering Committee</a:t>
            </a:r>
            <a:endParaRPr lang="en-GB" sz="2000" dirty="0"/>
          </a:p>
        </p:txBody>
      </p:sp>
      <p:pic>
        <p:nvPicPr>
          <p:cNvPr id="8" name="Picture 7" descr="A picture containing vector graphics&#10;&#10;Description generated with very high confidence">
            <a:extLst>
              <a:ext uri="{FF2B5EF4-FFF2-40B4-BE49-F238E27FC236}">
                <a16:creationId xmlns="" xmlns:a16="http://schemas.microsoft.com/office/drawing/2014/main" id="{9C568893-02D0-4A6E-ABEF-7FF8C58D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779" y="4730600"/>
            <a:ext cx="1939860" cy="191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66E65C-4F2D-42F8-BAD1-9EBA7550C266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162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REYES PASCUAL, Victoria Allah A.</cp:lastModifiedBy>
  <cp:revision>81</cp:revision>
  <cp:lastPrinted>2018-06-01T09:46:51Z</cp:lastPrinted>
  <dcterms:created xsi:type="dcterms:W3CDTF">2017-04-12T16:02:46Z</dcterms:created>
  <dcterms:modified xsi:type="dcterms:W3CDTF">2018-12-13T18:35:18Z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