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1" r:id="rId2"/>
    <p:sldId id="272" r:id="rId3"/>
    <p:sldId id="297" r:id="rId4"/>
    <p:sldId id="305" r:id="rId5"/>
    <p:sldId id="298" r:id="rId6"/>
    <p:sldId id="300" r:id="rId7"/>
    <p:sldId id="303" r:id="rId8"/>
  </p:sldIdLst>
  <p:sldSz cx="20104100" cy="11309350"/>
  <p:notesSz cx="20104100" cy="113093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>
      <p:cViewPr varScale="1">
        <p:scale>
          <a:sx n="51" d="100"/>
          <a:sy n="51" d="100"/>
        </p:scale>
        <p:origin x="504" y="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87298574390078"/>
          <c:y val="7.9088481702141389E-2"/>
          <c:w val="0.60856255333331755"/>
          <c:h val="0.738423217472440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795-4F27-B64E-4B88EA6A96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795-4F27-B64E-4B88EA6A96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795-4F27-B64E-4B88EA6A9638}"/>
              </c:ext>
            </c:extLst>
          </c:dPt>
          <c:dLbls>
            <c:dLbl>
              <c:idx val="0"/>
              <c:layout>
                <c:manualLayout>
                  <c:x val="-0.1970081781693287"/>
                  <c:y val="-0.245358020287233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2230555942956"/>
                      <c:h val="0.326682364160953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95-4F27-B64E-4B88EA6A963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95-4F27-B64E-4B88EA6A963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95-4F27-B64E-4B88EA6A96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Pharma</c:v>
                </c:pt>
                <c:pt idx="1">
                  <c:v>Med Tech </c:v>
                </c:pt>
                <c:pt idx="2">
                  <c:v>Provider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95-4F27-B64E-4B88EA6A96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81323115398517E-2"/>
          <c:y val="0.88294031337026768"/>
          <c:w val="0.68297349677196362"/>
          <c:h val="0.117059700600545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5C0AF-6407-1743-9379-B1A05E715808}" type="datetime1">
              <a:rPr lang="fr-CH" smtClean="0"/>
              <a:t>13.12.2018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2C58F-C356-0444-9BD6-0C8617ED7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E2702-91E3-8E4A-ADAC-E9CB073D295E}" type="datetime1">
              <a:rPr lang="fr-CH" smtClean="0"/>
              <a:t>13.12.2018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1738" y="847725"/>
            <a:ext cx="7540625" cy="4241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2100"/>
            <a:ext cx="16084550" cy="5089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Click to edit Master text styles</a:t>
            </a:r>
          </a:p>
          <a:p>
            <a:pPr lvl="1"/>
            <a:r>
              <a:rPr lang="fr-CH"/>
              <a:t>Second level</a:t>
            </a:r>
          </a:p>
          <a:p>
            <a:pPr lvl="2"/>
            <a:r>
              <a:rPr lang="fr-CH"/>
              <a:t>Third level</a:t>
            </a:r>
          </a:p>
          <a:p>
            <a:pPr lvl="3"/>
            <a:r>
              <a:rPr lang="fr-CH"/>
              <a:t>Fourth level</a:t>
            </a:r>
          </a:p>
          <a:p>
            <a:pPr lvl="4"/>
            <a:r>
              <a:rPr lang="fr-CH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CBEF4-2BC8-B84F-A131-BEB988087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898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8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0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85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36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CBEF4-2BC8-B84F-A131-BEB9880878AD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0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CBFC-987C-7F46-BD1D-E8829D36B811}" type="datetime1">
              <a:rPr lang="fr-CH" smtClean="0"/>
              <a:t>13.12.2018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A06E-5B22-314F-A093-ADC90F468E08}" type="datetime1">
              <a:rPr lang="fr-CH" smtClean="0"/>
              <a:t>13.12.2018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A2C47-4989-0D46-A1EC-8B80363F9171}" type="datetime1">
              <a:rPr lang="fr-CH" smtClean="0"/>
              <a:t>13.12.2018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123A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11860" y="2845584"/>
            <a:ext cx="5480377" cy="5617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C6417-2B3B-824E-BA65-DAC42013044B}" type="datetime1">
              <a:rPr lang="fr-CH" smtClean="0"/>
              <a:t>13.12.2018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FF08B-3B01-5747-B9CB-52BF5394AFE7}" type="datetime1">
              <a:rPr lang="fr-CH" smtClean="0"/>
              <a:t>13.12.2018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3747" y="1737588"/>
            <a:ext cx="18356604" cy="149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66666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880408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Economic Forum®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880408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B3E0-4B8A-4B46-826A-0A72BC197D9C}" type="datetime1">
              <a:rPr lang="fr-CH" smtClean="0"/>
              <a:t>13.12.2018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880408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_1 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" y="4054475"/>
            <a:ext cx="19366992" cy="6333744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12750" y="38258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_WEF_WHITE_T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250" y="246432"/>
            <a:ext cx="2700403" cy="27679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850" y="2301875"/>
            <a:ext cx="1564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D0D0D"/>
                </a:solidFill>
                <a:latin typeface="Helvetica"/>
                <a:cs typeface="Helvetica"/>
              </a:rPr>
              <a:t>UHC2030 Private Sector Constituency:  </a:t>
            </a:r>
            <a:r>
              <a:rPr lang="en-US" sz="40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Building a Healthier World Together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BA1A17-92D8-4AA6-BCB5-288A44537C29}"/>
              </a:ext>
            </a:extLst>
          </p:cNvPr>
          <p:cNvSpPr txBox="1"/>
          <p:nvPr/>
        </p:nvSpPr>
        <p:spPr>
          <a:xfrm>
            <a:off x="907034" y="4547260"/>
            <a:ext cx="15625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Helvetica"/>
                <a:cs typeface="Helvetica"/>
              </a:rPr>
              <a:t>Update for the Steering Committee </a:t>
            </a:r>
            <a:endParaRPr lang="en-US" sz="4000" dirty="0">
              <a:latin typeface="Helvetica"/>
              <a:cs typeface="Helvetica"/>
            </a:endParaRPr>
          </a:p>
          <a:p>
            <a:r>
              <a:rPr lang="en-US" sz="4000" dirty="0">
                <a:latin typeface="Helvetica"/>
                <a:cs typeface="Helvetica"/>
              </a:rPr>
              <a:t>December 14, 2018</a:t>
            </a:r>
          </a:p>
          <a:p>
            <a:endParaRPr lang="en-US" sz="4000" dirty="0">
              <a:latin typeface="Helvetica"/>
              <a:cs typeface="Helvetica"/>
            </a:endParaRPr>
          </a:p>
          <a:p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405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95066" y="3062387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Who we are </a:t>
            </a:r>
          </a:p>
          <a:p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Our vision</a:t>
            </a:r>
          </a:p>
          <a:p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Some reflections </a:t>
            </a:r>
          </a:p>
          <a:p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Agenda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Overview of private sector constituency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3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51050" y="2342307"/>
            <a:ext cx="7128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13 Constituency Organizations 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850" y="625475"/>
            <a:ext cx="1701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Who we are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Private sector constituency members and their support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  <p:sp>
        <p:nvSpPr>
          <p:cNvPr id="13" name="Shape 1553">
            <a:extLst>
              <a:ext uri="{FF2B5EF4-FFF2-40B4-BE49-F238E27FC236}">
                <a16:creationId xmlns:a16="http://schemas.microsoft.com/office/drawing/2014/main" id="{8A8A5D22-DFD4-4FB8-A03F-0F02C18A4D1E}"/>
              </a:ext>
            </a:extLst>
          </p:cNvPr>
          <p:cNvSpPr txBox="1">
            <a:spLocks/>
          </p:cNvSpPr>
          <p:nvPr/>
        </p:nvSpPr>
        <p:spPr>
          <a:xfrm>
            <a:off x="10628114" y="2630339"/>
            <a:ext cx="8938477" cy="3738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interest in the constituency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(over 30 companies joined an initial informational call about the application process) 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Yet,  many companies could not meet the deadline to apply: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require a series of approvals to apply and it takes them an average of 3-4 weeks to prepare the simple application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companies discovered relationships with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entities that would not allow them to pass FENSA. They are taking actions to address this &amp; apply in the next intake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few companies found the compact language challenging: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“rights-based” language (compulsory licensing)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interest in the core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group: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half want to wait and see what happens before they dedicate time to it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Non-health companies working on health interested to join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insurance, financial services, supply chain…  </a:t>
            </a: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small country level operators: </a:t>
            </a: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could partner with Center fir Health Market Innovations  </a:t>
            </a:r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050111-D7E1-43B6-81CF-8EEB4A4DD8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62788"/>
              </p:ext>
            </p:extLst>
          </p:nvPr>
        </p:nvGraphicFramePr>
        <p:xfrm>
          <a:off x="907034" y="3089137"/>
          <a:ext cx="6480719" cy="77680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6178">
                  <a:extLst>
                    <a:ext uri="{9D8B030D-6E8A-4147-A177-3AD203B41FA5}">
                      <a16:colId xmlns:a16="http://schemas.microsoft.com/office/drawing/2014/main" val="3504258106"/>
                    </a:ext>
                  </a:extLst>
                </a:gridCol>
                <a:gridCol w="1083662">
                  <a:extLst>
                    <a:ext uri="{9D8B030D-6E8A-4147-A177-3AD203B41FA5}">
                      <a16:colId xmlns:a16="http://schemas.microsoft.com/office/drawing/2014/main" val="3837394123"/>
                    </a:ext>
                  </a:extLst>
                </a:gridCol>
                <a:gridCol w="1115381">
                  <a:extLst>
                    <a:ext uri="{9D8B030D-6E8A-4147-A177-3AD203B41FA5}">
                      <a16:colId xmlns:a16="http://schemas.microsoft.com/office/drawing/2014/main" val="4195040387"/>
                    </a:ext>
                  </a:extLst>
                </a:gridCol>
                <a:gridCol w="1185498">
                  <a:extLst>
                    <a:ext uri="{9D8B030D-6E8A-4147-A177-3AD203B41FA5}">
                      <a16:colId xmlns:a16="http://schemas.microsoft.com/office/drawing/2014/main" val="3992517988"/>
                    </a:ext>
                  </a:extLst>
                </a:gridCol>
              </a:tblGrid>
              <a:tr h="4982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Company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>
                          <a:effectLst/>
                        </a:rPr>
                        <a:t>Based 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Area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u="none" strike="noStrike" dirty="0">
                          <a:effectLst/>
                        </a:rPr>
                        <a:t>Core Action Group?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9606526"/>
                  </a:ext>
                </a:extLst>
              </a:tr>
              <a:tr h="43077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Apollo Hospital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India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Provider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37177226"/>
                  </a:ext>
                </a:extLst>
              </a:tr>
              <a:tr h="252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Henry Schein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USA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Technology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05861700"/>
                  </a:ext>
                </a:extLst>
              </a:tr>
              <a:tr h="87243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International Federation of Pharmaceutical Manufactureres and Associations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Switzerland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Yes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47326636"/>
                  </a:ext>
                </a:extLst>
              </a:tr>
              <a:tr h="498203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Japan Pharmaceutical Manufacturers Association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Japan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Pharma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54819315"/>
                  </a:ext>
                </a:extLst>
              </a:tr>
              <a:tr h="367596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Johnson Johnson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Belgium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87988673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Kenya Association of Pharmaceutical Industry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Kenya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036614458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MEDx eHealthcenter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Netherlands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Technology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150712"/>
                  </a:ext>
                </a:extLst>
              </a:tr>
              <a:tr h="7351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Merck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USA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Pharma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5804784"/>
                  </a:ext>
                </a:extLst>
              </a:tr>
              <a:tr h="25293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Novo Nordisk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Denmark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15104911"/>
                  </a:ext>
                </a:extLst>
              </a:tr>
              <a:tr h="9189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Organisation of Pharmaceutical Producers of India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India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Yes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962149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Pfizer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USA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2902876"/>
                  </a:ext>
                </a:extLst>
              </a:tr>
              <a:tr h="551394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Royal Philips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Netherlands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Technology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6581154"/>
                  </a:ext>
                </a:extLst>
              </a:tr>
              <a:tr h="735192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Sanofi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France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Pharma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No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6337888"/>
                  </a:ext>
                </a:extLst>
              </a:tr>
            </a:tbl>
          </a:graphicData>
        </a:graphic>
      </p:graphicFrame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879AF75-EFF6-4B76-91E2-22F197DCAFC0}"/>
              </a:ext>
            </a:extLst>
          </p:cNvPr>
          <p:cNvSpPr/>
          <p:nvPr/>
        </p:nvSpPr>
        <p:spPr>
          <a:xfrm rot="5400000">
            <a:off x="6212254" y="6254111"/>
            <a:ext cx="6206810" cy="68745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37"/>
          </a:p>
        </p:txBody>
      </p:sp>
    </p:spTree>
    <p:extLst>
      <p:ext uri="{BB962C8B-B14F-4D97-AF65-F5344CB8AC3E}">
        <p14:creationId xmlns:p14="http://schemas.microsoft.com/office/powerpoint/2010/main" val="3530772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7018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Who we are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Private sector constituency distribution (current vs. target)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4</a:t>
            </a:fld>
            <a:endParaRPr lang="en-US"/>
          </a:p>
        </p:txBody>
      </p:sp>
      <p:sp>
        <p:nvSpPr>
          <p:cNvPr id="13" name="Shape 1553">
            <a:extLst>
              <a:ext uri="{FF2B5EF4-FFF2-40B4-BE49-F238E27FC236}">
                <a16:creationId xmlns:a16="http://schemas.microsoft.com/office/drawing/2014/main" id="{8A8A5D22-DFD4-4FB8-A03F-0F02C18A4D1E}"/>
              </a:ext>
            </a:extLst>
          </p:cNvPr>
          <p:cNvSpPr txBox="1">
            <a:spLocks/>
          </p:cNvSpPr>
          <p:nvPr/>
        </p:nvSpPr>
        <p:spPr>
          <a:xfrm>
            <a:off x="5803578" y="3284230"/>
            <a:ext cx="4495801" cy="37385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 </a:t>
            </a:r>
          </a:p>
          <a:p>
            <a:pPr marL="342900" indent="-342900" defTabSz="914400">
              <a:buFontTx/>
              <a:buChar char="-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global companies (Sanofi, Merck, JNJ, Novo, Pfizer)</a:t>
            </a:r>
          </a:p>
          <a:p>
            <a:pPr marL="342900" indent="-342900" defTabSz="914400">
              <a:buFontTx/>
              <a:buChar char="-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Branded Associations (Kenya, India, Japan, International) </a:t>
            </a:r>
          </a:p>
          <a:p>
            <a:pPr marL="342900" indent="-342900" defTabSz="914400">
              <a:buFontTx/>
              <a:buChar char="-"/>
            </a:pPr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Tech / Medical Devises </a:t>
            </a:r>
          </a:p>
          <a:p>
            <a:pPr marL="342900" indent="-342900" defTabSz="914400">
              <a:buFontTx/>
              <a:buChar char="-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global companies (Philips, Henry Schein)</a:t>
            </a:r>
          </a:p>
          <a:p>
            <a:pPr marL="342900" indent="-342900" defTabSz="914400">
              <a:buFontTx/>
              <a:buChar char="-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national company (Nigeria) </a:t>
            </a:r>
          </a:p>
          <a:p>
            <a:pPr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</a:p>
          <a:p>
            <a:pPr marL="342900" indent="-342900" defTabSz="914400">
              <a:buFontTx/>
              <a:buChar char="-"/>
            </a:pPr>
            <a:r>
              <a:rPr lang="en-US" sz="24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national company (India ) </a:t>
            </a:r>
          </a:p>
          <a:p>
            <a:pPr marL="514350" lvl="1" indent="-285750" defTabSz="9144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0100" lvl="1" indent="-342900" defTabSz="91440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/>
            <a:endParaRPr lang="en-US" sz="2400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FD87522-899F-4080-9E51-6AF1FD1C1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793459"/>
              </p:ext>
            </p:extLst>
          </p:nvPr>
        </p:nvGraphicFramePr>
        <p:xfrm>
          <a:off x="-101078" y="3319028"/>
          <a:ext cx="5184576" cy="4568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28CE6E-7369-433F-A96C-5036BD14BE56}"/>
              </a:ext>
            </a:extLst>
          </p:cNvPr>
          <p:cNvCxnSpPr>
            <a:cxnSpLocks/>
          </p:cNvCxnSpPr>
          <p:nvPr/>
        </p:nvCxnSpPr>
        <p:spPr>
          <a:xfrm flipV="1">
            <a:off x="3238006" y="3101516"/>
            <a:ext cx="2016224" cy="64028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5EED70-4BA8-4A7E-BE58-30434CAD1637}"/>
              </a:ext>
            </a:extLst>
          </p:cNvPr>
          <p:cNvCxnSpPr/>
          <p:nvPr/>
        </p:nvCxnSpPr>
        <p:spPr>
          <a:xfrm>
            <a:off x="3643338" y="7022827"/>
            <a:ext cx="1856556" cy="95097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23F638D-0652-4274-B274-329F40F9CCAC}"/>
              </a:ext>
            </a:extLst>
          </p:cNvPr>
          <p:cNvSpPr/>
          <p:nvPr/>
        </p:nvSpPr>
        <p:spPr>
          <a:xfrm rot="10800000">
            <a:off x="6222995" y="8857141"/>
            <a:ext cx="8923125" cy="39793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637"/>
          </a:p>
        </p:txBody>
      </p:sp>
      <p:sp>
        <p:nvSpPr>
          <p:cNvPr id="15" name="Shape 1553">
            <a:extLst>
              <a:ext uri="{FF2B5EF4-FFF2-40B4-BE49-F238E27FC236}">
                <a16:creationId xmlns:a16="http://schemas.microsoft.com/office/drawing/2014/main" id="{A9CE0A47-76B2-4A37-893D-3AA5902A81DF}"/>
              </a:ext>
            </a:extLst>
          </p:cNvPr>
          <p:cNvSpPr txBox="1">
            <a:spLocks/>
          </p:cNvSpPr>
          <p:nvPr/>
        </p:nvSpPr>
        <p:spPr>
          <a:xfrm>
            <a:off x="3032455" y="9039051"/>
            <a:ext cx="16333267" cy="114408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en-US" sz="2400" b="1" kern="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participation from 3 sectors </a:t>
            </a:r>
            <a:r>
              <a:rPr lang="en-US" sz="2400" b="1" u="sng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target from 7 sectors</a:t>
            </a:r>
          </a:p>
          <a:p>
            <a:pPr algn="ctr"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70% of companies represent the pharma sector </a:t>
            </a:r>
          </a:p>
          <a:p>
            <a:pPr algn="ctr"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rethink the concept of Core vs Consultative Group given the distribution &amp; number of Constituents </a:t>
            </a:r>
          </a:p>
          <a:p>
            <a:pPr algn="ctr"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broaden the representation base and the number of partners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EBC60D-3914-418B-AC06-DCC484C935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28" t="18993" r="10428" b="8277"/>
          <a:stretch/>
        </p:blipFill>
        <p:spPr>
          <a:xfrm>
            <a:off x="11964046" y="3030691"/>
            <a:ext cx="7401676" cy="5360288"/>
          </a:xfrm>
          <a:prstGeom prst="rect">
            <a:avLst/>
          </a:prstGeom>
        </p:spPr>
      </p:pic>
      <p:sp>
        <p:nvSpPr>
          <p:cNvPr id="16" name="Shape 1553">
            <a:extLst>
              <a:ext uri="{FF2B5EF4-FFF2-40B4-BE49-F238E27FC236}">
                <a16:creationId xmlns:a16="http://schemas.microsoft.com/office/drawing/2014/main" id="{E1030403-BD82-4CFB-A1ED-5937FDA5B34A}"/>
              </a:ext>
            </a:extLst>
          </p:cNvPr>
          <p:cNvSpPr txBox="1">
            <a:spLocks/>
          </p:cNvSpPr>
          <p:nvPr/>
        </p:nvSpPr>
        <p:spPr>
          <a:xfrm>
            <a:off x="1636288" y="2364269"/>
            <a:ext cx="3314642" cy="824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</a:t>
            </a:r>
          </a:p>
        </p:txBody>
      </p:sp>
      <p:sp>
        <p:nvSpPr>
          <p:cNvPr id="17" name="Shape 1553">
            <a:extLst>
              <a:ext uri="{FF2B5EF4-FFF2-40B4-BE49-F238E27FC236}">
                <a16:creationId xmlns:a16="http://schemas.microsoft.com/office/drawing/2014/main" id="{65F30190-BE9B-4CA6-8AD2-868B19AD528A}"/>
              </a:ext>
            </a:extLst>
          </p:cNvPr>
          <p:cNvSpPr txBox="1">
            <a:spLocks/>
          </p:cNvSpPr>
          <p:nvPr/>
        </p:nvSpPr>
        <p:spPr>
          <a:xfrm>
            <a:off x="11831478" y="2422165"/>
            <a:ext cx="3314642" cy="8246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eaLnBrk="1" hangingPunct="1">
              <a:defRPr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sz="24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0679C17-C236-4B30-9578-9F715CED5CFD}"/>
              </a:ext>
            </a:extLst>
          </p:cNvPr>
          <p:cNvCxnSpPr/>
          <p:nvPr/>
        </p:nvCxnSpPr>
        <p:spPr>
          <a:xfrm>
            <a:off x="10772130" y="2795229"/>
            <a:ext cx="0" cy="57258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9591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Our Vision </a:t>
            </a:r>
          </a:p>
          <a:p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Initial Thoughts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3800F-F3CD-4C44-B2EE-2590E9F2B3DC}"/>
              </a:ext>
            </a:extLst>
          </p:cNvPr>
          <p:cNvSpPr/>
          <p:nvPr/>
        </p:nvSpPr>
        <p:spPr>
          <a:xfrm>
            <a:off x="619002" y="2171971"/>
            <a:ext cx="19514168" cy="9019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Vision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the trusted “go to” community for advice , advocacy </a:t>
            </a:r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(and eventually joint action) 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issues related to private sector engagement in UHC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Objectives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build (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trust, (ii) mutual understanding around the UHC concept and (iii) the role of private sector in it </a:t>
            </a: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serve as a Platform for private sector engagement in UHC, i.e. for knowledge sharing, policy dialogue, showcasing member activities, promotion of principles,  match-making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contribute to the work of UHC2030:  (</a:t>
            </a:r>
            <a:r>
              <a:rPr lang="en-GB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plug into the new workplan; 2) co-develop and provide feedback on UHC2030 Partnership on its products, technical working groups, etc.</a:t>
            </a:r>
          </a:p>
          <a:p>
            <a:pPr>
              <a:lnSpc>
                <a:spcPct val="115000"/>
              </a:lnSpc>
            </a:pPr>
            <a:r>
              <a:rPr lang="en-GB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Activities </a:t>
            </a:r>
            <a:endParaRPr lang="fr-CH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Governance structure to address the following questions:  (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/ April, 2019)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</a:t>
            </a: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processes would it need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how would it be </a:t>
            </a: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enable them? 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kind of </a:t>
            </a:r>
            <a:r>
              <a:rPr lang="en-US" sz="22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management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structure should the Constituency have? 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it provide joint feedback for Steering Committee meetings ? 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it provide individual feedback on  UHC2030 Products? 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would it develop joint products (e.g., Annual Work Plans, Convenings, etc.) </a:t>
            </a:r>
            <a:endParaRPr lang="en-US" sz="22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Convenings (initial list) 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awareness &amp; advance knowledge exchange agenda</a:t>
            </a:r>
          </a:p>
          <a:p>
            <a:pPr marL="1714500" lvl="3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Regional: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Africa Health Agenda International Conference, March 5-7, 2019; (ii) Vietnam with Harvard &amp; Novartis &amp;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Amref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April, 2019, (iii)  WEF Africa Meeting, June 2019; other??? </a:t>
            </a:r>
          </a:p>
          <a:p>
            <a:pPr marL="1714500" lvl="3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Global: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Davos, Jan. 2019;  (ii) WHA with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DevEx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Amref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May 2019; UNGA High Level Meeting in Sep. 2019; other ? ?   </a:t>
            </a:r>
          </a:p>
          <a:p>
            <a:pPr marL="800100" lvl="1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learnings document based on the convenings on the role of PS across regions around joint understanding of UHC and the role of the private sector in it  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GB" sz="2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584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924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Comments for the Steering Committee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Messages to be addressed as we move forward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3800F-F3CD-4C44-B2EE-2590E9F2B3DC}"/>
              </a:ext>
            </a:extLst>
          </p:cNvPr>
          <p:cNvSpPr/>
          <p:nvPr/>
        </p:nvSpPr>
        <p:spPr>
          <a:xfrm>
            <a:off x="691010" y="2942206"/>
            <a:ext cx="15625736" cy="710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wants to better understand UHC2030, its work, and its members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is very interested in engaging in UHC2030 especially with governments: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need predictable, long term national plans to make investment decisions    </a:t>
            </a: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wants to be integral part of UHC2030 Partnership and receive mandates for its work from the Steering Committee,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i.e. what deliverables would you like to see from the constituency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is eager to take actions and / or gain an understanding about the ultimate objectives of the advocacy efforts of UHC2030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 definition needs to be revisited to include a broader spectrum of organizations </a:t>
            </a: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(e.g., not-for -profit service delivery organizations; non-health companies – supply chain, financial institutions, etc.) 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41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12750" y="2149475"/>
            <a:ext cx="19316700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0850" y="625475"/>
            <a:ext cx="144977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elvetica"/>
                <a:cs typeface="Helvetica"/>
              </a:rPr>
              <a:t>Next steps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Moving forward together in the next 3 months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04150" y="10607675"/>
            <a:ext cx="449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World Economic Forum ®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B3800F-F3CD-4C44-B2EE-2590E9F2B3DC}"/>
              </a:ext>
            </a:extLst>
          </p:cNvPr>
          <p:cNvSpPr/>
          <p:nvPr/>
        </p:nvSpPr>
        <p:spPr>
          <a:xfrm>
            <a:off x="835026" y="2368140"/>
            <a:ext cx="17713968" cy="771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 individual feedback from each member on vision, activities, governance, etc.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Work Plan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Publicize the new call for applications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convenings, i.e. session on UHC2030 in Davos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platform for on-going communication with you (initially by e-mail, eventually Toplink) to keep you informed on developments. Monthly update e-mails.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95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F_Template_2017-2018.potx" id="{1511F59B-0711-4AF2-B462-D4E6A5EC1134}" vid="{C883908F-811D-47FD-91F8-3A8299906E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26173</TotalTime>
  <Words>944</Words>
  <Application>Microsoft Office PowerPoint</Application>
  <PresentationFormat>Custom</PresentationFormat>
  <Paragraphs>158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Dessislava Dimitrova</dc:creator>
  <cp:lastModifiedBy>Dessislava Dimitrova</cp:lastModifiedBy>
  <cp:revision>68</cp:revision>
  <dcterms:created xsi:type="dcterms:W3CDTF">2018-11-22T12:49:41Z</dcterms:created>
  <dcterms:modified xsi:type="dcterms:W3CDTF">2018-12-14T16:43:44Z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2017-09-25T00:00:00Z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2017-09-28T00:00:00Z</vt:filetime>
  </property>
</Properties>
</file>