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3" r:id="rId5"/>
    <p:sldId id="260" r:id="rId6"/>
    <p:sldId id="278" r:id="rId7"/>
    <p:sldId id="271" r:id="rId8"/>
    <p:sldId id="272" r:id="rId9"/>
    <p:sldId id="276" r:id="rId10"/>
    <p:sldId id="273" r:id="rId11"/>
    <p:sldId id="277" r:id="rId12"/>
    <p:sldId id="274" r:id="rId13"/>
    <p:sldId id="275" r:id="rId14"/>
    <p:sldId id="268" r:id="rId15"/>
    <p:sldId id="269" r:id="rId16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6F6F"/>
    <a:srgbClr val="289791"/>
    <a:srgbClr val="30B08C"/>
    <a:srgbClr val="3CA5DD"/>
    <a:srgbClr val="223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9" autoAdjust="0"/>
    <p:restoredTop sz="94674"/>
  </p:normalViewPr>
  <p:slideViewPr>
    <p:cSldViewPr snapToGrid="0" snapToObjects="1" showGuides="1">
      <p:cViewPr varScale="1">
        <p:scale>
          <a:sx n="69" d="100"/>
          <a:sy n="69" d="100"/>
        </p:scale>
        <p:origin x="-7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1404" y="-7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877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1"/>
            <a:ext cx="2950475" cy="49877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817C2DD-67A5-684E-B4B0-295735A1ED00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E12712F-90E8-1D4D-B9AB-639BB20B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30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877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1"/>
            <a:ext cx="2950475" cy="49877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C927FC9-6883-E444-8AF6-14248BDB2C72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3635B9B-9EE5-E040-8468-97B50564C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9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5B9B-9EE5-E040-8468-97B50564C6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3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1">
    <p:bg>
      <p:bgPr>
        <a:gradFill>
          <a:gsLst>
            <a:gs pos="0">
              <a:srgbClr val="48B5E4">
                <a:lumMod val="0"/>
                <a:lumOff val="100000"/>
                <a:alpha val="30000"/>
              </a:srgbClr>
            </a:gs>
            <a:gs pos="0">
              <a:srgbClr val="30B08C"/>
            </a:gs>
            <a:gs pos="100000">
              <a:srgbClr val="48B5E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1405781"/>
            <a:ext cx="11522074" cy="199418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0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34964" y="3677663"/>
            <a:ext cx="11522074" cy="9525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2"/>
            <a:ext cx="2575149" cy="8716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Page_2">
    <p:bg>
      <p:bgPr>
        <a:solidFill>
          <a:srgbClr val="223E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41720" y="250823"/>
            <a:ext cx="19241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rPr>
              <a:t>“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2"/>
            <a:ext cx="2575149" cy="87168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0450" y="1832120"/>
            <a:ext cx="11536587" cy="3576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Nam,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sapid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quat</a:t>
            </a:r>
            <a:r>
              <a:rPr lang="en-US" dirty="0"/>
              <a:t> </a:t>
            </a:r>
            <a:r>
              <a:rPr lang="en-US" dirty="0" err="1"/>
              <a:t>iscil</a:t>
            </a:r>
            <a:r>
              <a:rPr lang="en-US" dirty="0"/>
              <a:t> </a:t>
            </a:r>
            <a:r>
              <a:rPr lang="en-US" dirty="0" err="1"/>
              <a:t>inime</a:t>
            </a:r>
            <a:r>
              <a:rPr lang="en-US" dirty="0"/>
              <a:t>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expliquis</a:t>
            </a:r>
            <a:r>
              <a:rPr lang="en-US" dirty="0"/>
              <a:t> </a:t>
            </a:r>
            <a:r>
              <a:rPr lang="en-US" dirty="0" err="1"/>
              <a:t>audi</a:t>
            </a:r>
            <a:r>
              <a:rPr lang="en-US" dirty="0"/>
              <a:t> nus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optaquam</a:t>
            </a:r>
            <a:r>
              <a:rPr lang="en-US" dirty="0"/>
              <a:t> </a:t>
            </a:r>
            <a:r>
              <a:rPr lang="en-US" dirty="0" err="1"/>
              <a:t>aligent</a:t>
            </a:r>
            <a:r>
              <a:rPr lang="en-US" dirty="0"/>
              <a:t> </a:t>
            </a:r>
            <a:r>
              <a:rPr lang="en-US" dirty="0" err="1"/>
              <a:t>otatemquam</a:t>
            </a:r>
            <a:r>
              <a:rPr lang="en-US" dirty="0"/>
              <a:t> lab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dolut</a:t>
            </a:r>
            <a:r>
              <a:rPr lang="en-US" dirty="0"/>
              <a:t> </a:t>
            </a:r>
            <a:r>
              <a:rPr lang="en-US" dirty="0" err="1"/>
              <a:t>hiciis</a:t>
            </a:r>
            <a:r>
              <a:rPr lang="en-US" dirty="0"/>
              <a:t> </a:t>
            </a:r>
            <a:r>
              <a:rPr lang="en-US" dirty="0" err="1"/>
              <a:t>quidebis</a:t>
            </a:r>
            <a:r>
              <a:rPr lang="en-US" dirty="0"/>
              <a:t> a </a:t>
            </a:r>
            <a:r>
              <a:rPr lang="en-US" dirty="0" err="1"/>
              <a:t>velendae</a:t>
            </a:r>
            <a:r>
              <a:rPr lang="en-US" dirty="0"/>
              <a:t>. </a:t>
            </a:r>
            <a:r>
              <a:rPr lang="en-US" dirty="0" err="1"/>
              <a:t>Temquas</a:t>
            </a:r>
            <a:r>
              <a:rPr lang="en-US" dirty="0"/>
              <a:t> </a:t>
            </a:r>
            <a:r>
              <a:rPr lang="en-US" dirty="0" err="1"/>
              <a:t>itatur</a:t>
            </a:r>
            <a:r>
              <a:rPr lang="en-US" dirty="0"/>
              <a:t>,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eost</a:t>
            </a:r>
            <a:r>
              <a:rPr lang="en-US" dirty="0"/>
              <a:t> </a:t>
            </a:r>
            <a:r>
              <a:rPr lang="en-US" dirty="0" err="1"/>
              <a:t>atquamusa</a:t>
            </a:r>
            <a:r>
              <a:rPr lang="en-US" dirty="0"/>
              <a:t> sum </a:t>
            </a:r>
            <a:r>
              <a:rPr lang="en-US" dirty="0" err="1"/>
              <a:t>quiandae</a:t>
            </a:r>
            <a:r>
              <a:rPr lang="en-US" dirty="0"/>
              <a:t> am,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ecuptatquia</a:t>
            </a:r>
            <a:r>
              <a:rPr lang="en-US" dirty="0"/>
              <a:t> </a:t>
            </a:r>
            <a:r>
              <a:rPr lang="en-US" dirty="0" err="1"/>
              <a:t>quat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eosa</a:t>
            </a:r>
            <a:r>
              <a:rPr lang="en-US" dirty="0"/>
              <a:t>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quaeriam</a:t>
            </a:r>
            <a:r>
              <a:rPr lang="en-US" dirty="0"/>
              <a:t>, sin </a:t>
            </a:r>
            <a:r>
              <a:rPr lang="en-US" dirty="0" err="1"/>
              <a:t>nobitat</a:t>
            </a:r>
            <a:r>
              <a:rPr lang="en-US" dirty="0"/>
              <a:t>.”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Eosa</a:t>
            </a:r>
            <a:r>
              <a:rPr lang="en-US" dirty="0"/>
              <a:t> </a:t>
            </a:r>
            <a:r>
              <a:rPr lang="en-US" dirty="0" err="1"/>
              <a:t>Dolorum</a:t>
            </a:r>
            <a:r>
              <a:rPr lang="en-US" dirty="0"/>
              <a:t> (2017)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iture P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3"/>
            <a:ext cx="2575149" cy="871687"/>
          </a:xfrm>
          <a:prstGeom prst="rect">
            <a:avLst/>
          </a:prstGeom>
        </p:spPr>
      </p:pic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50681" y="441170"/>
            <a:ext cx="5498811" cy="11062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500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5759" y="2359385"/>
            <a:ext cx="5389879" cy="340959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1pPr>
            <a:lvl2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2pPr>
            <a:lvl3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3pPr>
            <a:lvl4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4pPr>
            <a:lvl5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36827" y="1869936"/>
            <a:ext cx="5498810" cy="4074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855788" algn="l"/>
              </a:tabLst>
              <a:defRPr sz="2400" b="0" i="0" baseline="0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3"/>
            <a:ext cx="2575149" cy="871687"/>
          </a:xfrm>
          <a:prstGeom prst="rect">
            <a:avLst/>
          </a:prstGeom>
        </p:spPr>
      </p:pic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50681" y="441170"/>
            <a:ext cx="5498811" cy="11062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500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5759" y="2359385"/>
            <a:ext cx="5389879" cy="340959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1pPr>
            <a:lvl2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2pPr>
            <a:lvl3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3pPr>
            <a:lvl4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4pPr>
            <a:lvl5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36827" y="1869936"/>
            <a:ext cx="5498810" cy="4074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855788" algn="l"/>
              </a:tabLst>
              <a:defRPr sz="2400" b="0" i="0" baseline="0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6096000" y="0"/>
            <a:ext cx="6096000" cy="69961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3"/>
            <a:ext cx="2575149" cy="871687"/>
          </a:xfrm>
          <a:prstGeom prst="rect">
            <a:avLst/>
          </a:prstGeom>
        </p:spPr>
      </p:pic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50681" y="1052229"/>
            <a:ext cx="5498811" cy="522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500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Title </a:t>
            </a:r>
            <a:r>
              <a:rPr lang="en-US" dirty="0"/>
              <a:t>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5759" y="2359385"/>
            <a:ext cx="5389879" cy="340959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1pPr>
            <a:lvl2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2pPr>
            <a:lvl3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3pPr>
            <a:lvl4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4pPr>
            <a:lvl5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36827" y="1869936"/>
            <a:ext cx="5498810" cy="4074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855788" algn="l"/>
              </a:tabLst>
              <a:defRPr sz="2400" b="0" i="0" baseline="0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3"/>
            <a:ext cx="2575149" cy="871687"/>
          </a:xfrm>
          <a:prstGeom prst="rect">
            <a:avLst/>
          </a:prstGeom>
        </p:spPr>
      </p:pic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50681" y="1052229"/>
            <a:ext cx="5498811" cy="522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500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5759" y="2359385"/>
            <a:ext cx="5389879" cy="340959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1pPr>
            <a:lvl2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2pPr>
            <a:lvl3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3pPr>
            <a:lvl4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4pPr>
            <a:lvl5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36827" y="1869936"/>
            <a:ext cx="5498810" cy="4074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855788" algn="l"/>
              </a:tabLst>
              <a:defRPr sz="2400" b="0" i="0" baseline="0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3"/>
            <a:ext cx="2575149" cy="871687"/>
          </a:xfrm>
          <a:prstGeom prst="rect">
            <a:avLst/>
          </a:prstGeom>
        </p:spPr>
      </p:pic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50681" y="1052229"/>
            <a:ext cx="11606357" cy="522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500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5759" y="2359385"/>
            <a:ext cx="11511279" cy="3409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1pPr>
            <a:lvl2pPr marL="457200" indent="0">
              <a:buNone/>
              <a:defRPr sz="22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2pPr>
            <a:lvl3pPr marL="914400" indent="0">
              <a:buNone/>
              <a:defRPr sz="22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3pPr>
            <a:lvl4pPr marL="1371600" indent="0">
              <a:buNone/>
              <a:defRPr sz="22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4pPr>
            <a:lvl5pPr marL="1828800" indent="0">
              <a:buNone/>
              <a:defRPr sz="22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36826" y="1869936"/>
            <a:ext cx="11620211" cy="4074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855788" algn="l"/>
              </a:tabLst>
              <a:defRPr sz="2400" b="0" i="0" baseline="0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3"/>
            <a:ext cx="2575149" cy="871687"/>
          </a:xfrm>
          <a:prstGeom prst="rect">
            <a:avLst/>
          </a:prstGeom>
        </p:spPr>
      </p:pic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50681" y="441170"/>
            <a:ext cx="11606356" cy="11062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500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5759" y="2359385"/>
            <a:ext cx="11511279" cy="3409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1pPr>
            <a:lvl2pPr marL="457200" indent="0">
              <a:buNone/>
              <a:defRPr sz="22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2pPr>
            <a:lvl3pPr marL="914400" indent="0">
              <a:buNone/>
              <a:defRPr sz="22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3pPr>
            <a:lvl4pPr marL="1371600" indent="0">
              <a:buNone/>
              <a:defRPr sz="22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4pPr>
            <a:lvl5pPr marL="1828800" indent="0">
              <a:buNone/>
              <a:defRPr sz="22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36826" y="1869936"/>
            <a:ext cx="11620211" cy="4074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855788" algn="l"/>
              </a:tabLst>
              <a:defRPr sz="2400" b="0" i="0" baseline="0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3"/>
            <a:ext cx="2575149" cy="8716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2">
    <p:bg>
      <p:bgPr>
        <a:solidFill>
          <a:srgbClr val="223E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2"/>
            <a:ext cx="2575149" cy="8716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3">
    <p:bg>
      <p:bgPr>
        <a:solidFill>
          <a:srgbClr val="289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2"/>
            <a:ext cx="2575149" cy="8716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2">
    <p:bg>
      <p:bgPr>
        <a:gradFill>
          <a:gsLst>
            <a:gs pos="0">
              <a:srgbClr val="48B5E4">
                <a:lumMod val="0"/>
                <a:lumOff val="100000"/>
                <a:alpha val="30000"/>
              </a:srgbClr>
            </a:gs>
            <a:gs pos="0">
              <a:srgbClr val="30B08C"/>
            </a:gs>
            <a:gs pos="100000">
              <a:srgbClr val="48B5E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2501178"/>
            <a:ext cx="11522074" cy="74843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0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Title </a:t>
            </a:r>
            <a:r>
              <a:rPr lang="en-US" dirty="0"/>
              <a:t>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34964" y="3677663"/>
            <a:ext cx="11522074" cy="9525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2"/>
            <a:ext cx="2575149" cy="8716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4">
    <p:bg>
      <p:bgPr>
        <a:gradFill>
          <a:gsLst>
            <a:gs pos="0">
              <a:srgbClr val="48B5E4">
                <a:lumMod val="0"/>
                <a:lumOff val="100000"/>
                <a:alpha val="30000"/>
              </a:srgbClr>
            </a:gs>
            <a:gs pos="0">
              <a:srgbClr val="30B08C"/>
            </a:gs>
            <a:gs pos="100000">
              <a:srgbClr val="48B5E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2"/>
            <a:ext cx="2575149" cy="8716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3"/>
            <a:ext cx="2575149" cy="871687"/>
          </a:xfrm>
          <a:prstGeom prst="rect">
            <a:avLst/>
          </a:prstGeom>
        </p:spPr>
      </p:pic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50681" y="1052229"/>
            <a:ext cx="5498811" cy="522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500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5759" y="2359385"/>
            <a:ext cx="5389879" cy="340959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1pPr>
            <a:lvl2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2pPr>
            <a:lvl3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3pPr>
            <a:lvl4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4pPr>
            <a:lvl5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36827" y="1869936"/>
            <a:ext cx="5498810" cy="4074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855788" algn="l"/>
              </a:tabLst>
              <a:defRPr sz="2400" b="0" i="0" baseline="0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3">
    <p:bg>
      <p:bgPr>
        <a:solidFill>
          <a:srgbClr val="289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1405781"/>
            <a:ext cx="11522074" cy="199418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0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34964" y="3677663"/>
            <a:ext cx="11522074" cy="9525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2"/>
            <a:ext cx="2575149" cy="8716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4">
    <p:bg>
      <p:bgPr>
        <a:solidFill>
          <a:srgbClr val="289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2501178"/>
            <a:ext cx="11522074" cy="74843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0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Title </a:t>
            </a:r>
            <a:r>
              <a:rPr lang="en-US" dirty="0"/>
              <a:t>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34964" y="3677663"/>
            <a:ext cx="11522074" cy="9525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2"/>
            <a:ext cx="2575149" cy="8716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5">
    <p:bg>
      <p:bgPr>
        <a:solidFill>
          <a:srgbClr val="223E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1405781"/>
            <a:ext cx="11522074" cy="199418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0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34964" y="3677663"/>
            <a:ext cx="11522074" cy="9525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0" y="5681512"/>
            <a:ext cx="2575149" cy="8716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7">
    <p:bg>
      <p:bgPr>
        <a:solidFill>
          <a:srgbClr val="223E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2501178"/>
            <a:ext cx="11522074" cy="74843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0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Title </a:t>
            </a:r>
            <a:r>
              <a:rPr lang="en-US" dirty="0"/>
              <a:t>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34964" y="3677663"/>
            <a:ext cx="11522074" cy="9525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2"/>
            <a:ext cx="2575149" cy="8716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-70306" y="-29033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image here at 30% transparency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2501178"/>
            <a:ext cx="11522074" cy="74843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0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Title </a:t>
            </a:r>
            <a:r>
              <a:rPr lang="en-US" dirty="0"/>
              <a:t>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34964" y="3677663"/>
            <a:ext cx="11522074" cy="9525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2"/>
            <a:ext cx="2575149" cy="8716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9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-70306" y="-29033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image here at 30% transparency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1405781"/>
            <a:ext cx="11522074" cy="199418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0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34964" y="3677663"/>
            <a:ext cx="11522074" cy="9525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2"/>
            <a:ext cx="2575149" cy="8716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Page_1">
    <p:bg>
      <p:bgPr>
        <a:solidFill>
          <a:srgbClr val="289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41720" y="250823"/>
            <a:ext cx="19241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rPr>
              <a:t>“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2"/>
            <a:ext cx="2575149" cy="87168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0450" y="1832120"/>
            <a:ext cx="11536587" cy="3576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Nam,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sapid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quat</a:t>
            </a:r>
            <a:r>
              <a:rPr lang="en-US" dirty="0"/>
              <a:t> </a:t>
            </a:r>
            <a:r>
              <a:rPr lang="en-US" dirty="0" err="1"/>
              <a:t>iscil</a:t>
            </a:r>
            <a:r>
              <a:rPr lang="en-US" dirty="0"/>
              <a:t> </a:t>
            </a:r>
            <a:r>
              <a:rPr lang="en-US" dirty="0" err="1"/>
              <a:t>inime</a:t>
            </a:r>
            <a:r>
              <a:rPr lang="en-US" dirty="0"/>
              <a:t>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expliquis</a:t>
            </a:r>
            <a:r>
              <a:rPr lang="en-US" dirty="0"/>
              <a:t> </a:t>
            </a:r>
            <a:r>
              <a:rPr lang="en-US" dirty="0" err="1"/>
              <a:t>audi</a:t>
            </a:r>
            <a:r>
              <a:rPr lang="en-US" dirty="0"/>
              <a:t> nus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optaquam</a:t>
            </a:r>
            <a:r>
              <a:rPr lang="en-US" dirty="0"/>
              <a:t> </a:t>
            </a:r>
            <a:r>
              <a:rPr lang="en-US" dirty="0" err="1"/>
              <a:t>aligent</a:t>
            </a:r>
            <a:r>
              <a:rPr lang="en-US" dirty="0"/>
              <a:t> </a:t>
            </a:r>
            <a:r>
              <a:rPr lang="en-US" dirty="0" err="1"/>
              <a:t>otatemquam</a:t>
            </a:r>
            <a:r>
              <a:rPr lang="en-US" dirty="0"/>
              <a:t> lab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dolut</a:t>
            </a:r>
            <a:r>
              <a:rPr lang="en-US" dirty="0"/>
              <a:t> </a:t>
            </a:r>
            <a:r>
              <a:rPr lang="en-US" dirty="0" err="1"/>
              <a:t>hiciis</a:t>
            </a:r>
            <a:r>
              <a:rPr lang="en-US" dirty="0"/>
              <a:t> </a:t>
            </a:r>
            <a:r>
              <a:rPr lang="en-US" dirty="0" err="1"/>
              <a:t>quidebis</a:t>
            </a:r>
            <a:r>
              <a:rPr lang="en-US" dirty="0"/>
              <a:t> a </a:t>
            </a:r>
            <a:r>
              <a:rPr lang="en-US" dirty="0" err="1"/>
              <a:t>velendae</a:t>
            </a:r>
            <a:r>
              <a:rPr lang="en-US" dirty="0"/>
              <a:t>. </a:t>
            </a:r>
            <a:r>
              <a:rPr lang="en-US" dirty="0" err="1"/>
              <a:t>Temquas</a:t>
            </a:r>
            <a:r>
              <a:rPr lang="en-US" dirty="0"/>
              <a:t> </a:t>
            </a:r>
            <a:r>
              <a:rPr lang="en-US" dirty="0" err="1"/>
              <a:t>itatur</a:t>
            </a:r>
            <a:r>
              <a:rPr lang="en-US" dirty="0"/>
              <a:t>,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eost</a:t>
            </a:r>
            <a:r>
              <a:rPr lang="en-US" dirty="0"/>
              <a:t> </a:t>
            </a:r>
            <a:r>
              <a:rPr lang="en-US" dirty="0" err="1"/>
              <a:t>atquamusa</a:t>
            </a:r>
            <a:r>
              <a:rPr lang="en-US" dirty="0"/>
              <a:t> sum </a:t>
            </a:r>
            <a:r>
              <a:rPr lang="en-US" dirty="0" err="1"/>
              <a:t>quiandae</a:t>
            </a:r>
            <a:r>
              <a:rPr lang="en-US" dirty="0"/>
              <a:t> am,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ecuptatquia</a:t>
            </a:r>
            <a:r>
              <a:rPr lang="en-US" dirty="0"/>
              <a:t> </a:t>
            </a:r>
            <a:r>
              <a:rPr lang="en-US" dirty="0" err="1"/>
              <a:t>quat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eosa</a:t>
            </a:r>
            <a:r>
              <a:rPr lang="en-US" dirty="0"/>
              <a:t>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quaeriam</a:t>
            </a:r>
            <a:r>
              <a:rPr lang="en-US" dirty="0"/>
              <a:t>, sin </a:t>
            </a:r>
            <a:r>
              <a:rPr lang="en-US" dirty="0" err="1"/>
              <a:t>nobitat</a:t>
            </a:r>
            <a:r>
              <a:rPr lang="en-US" dirty="0"/>
              <a:t>.”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Eosa</a:t>
            </a:r>
            <a:r>
              <a:rPr lang="en-US" dirty="0"/>
              <a:t> </a:t>
            </a:r>
            <a:r>
              <a:rPr lang="en-US" dirty="0" err="1"/>
              <a:t>Dolorum</a:t>
            </a:r>
            <a:r>
              <a:rPr lang="en-US" dirty="0"/>
              <a:t> (2017)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44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71" r:id="rId7"/>
    <p:sldLayoutId id="2147483670" r:id="rId8"/>
    <p:sldLayoutId id="2147483656" r:id="rId9"/>
    <p:sldLayoutId id="2147483662" r:id="rId10"/>
    <p:sldLayoutId id="2147483659" r:id="rId11"/>
    <p:sldLayoutId id="2147483658" r:id="rId12"/>
    <p:sldLayoutId id="2147483660" r:id="rId13"/>
    <p:sldLayoutId id="2147483661" r:id="rId14"/>
    <p:sldLayoutId id="2147483668" r:id="rId15"/>
    <p:sldLayoutId id="2147483669" r:id="rId16"/>
    <p:sldLayoutId id="2147483672" r:id="rId17"/>
    <p:sldLayoutId id="2147483673" r:id="rId18"/>
    <p:sldLayoutId id="2147483674" r:id="rId19"/>
    <p:sldLayoutId id="2147483675" r:id="rId20"/>
    <p:sldLayoutId id="214748367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orient="horz" pos="686" userDrawn="1">
          <p15:clr>
            <a:srgbClr val="F26B43"/>
          </p15:clr>
        </p15:guide>
        <p15:guide id="4" orient="horz" pos="913" userDrawn="1">
          <p15:clr>
            <a:srgbClr val="F26B43"/>
          </p15:clr>
        </p15:guide>
        <p15:guide id="5" orient="horz" pos="1139" userDrawn="1">
          <p15:clr>
            <a:srgbClr val="F26B43"/>
          </p15:clr>
        </p15:guide>
        <p15:guide id="6" orient="horz" pos="1366" userDrawn="1">
          <p15:clr>
            <a:srgbClr val="F26B43"/>
          </p15:clr>
        </p15:guide>
        <p15:guide id="7" orient="horz" pos="1593" userDrawn="1">
          <p15:clr>
            <a:srgbClr val="F26B43"/>
          </p15:clr>
        </p15:guide>
        <p15:guide id="8" orient="horz" pos="1820" userDrawn="1">
          <p15:clr>
            <a:srgbClr val="F26B43"/>
          </p15:clr>
        </p15:guide>
        <p15:guide id="9" orient="horz" pos="2047" userDrawn="1">
          <p15:clr>
            <a:srgbClr val="F26B43"/>
          </p15:clr>
        </p15:guide>
        <p15:guide id="10" orient="horz" pos="2273" userDrawn="1">
          <p15:clr>
            <a:srgbClr val="F26B43"/>
          </p15:clr>
        </p15:guide>
        <p15:guide id="11" orient="horz" pos="2500" userDrawn="1">
          <p15:clr>
            <a:srgbClr val="F26B43"/>
          </p15:clr>
        </p15:guide>
        <p15:guide id="12" orient="horz" pos="2727" userDrawn="1">
          <p15:clr>
            <a:srgbClr val="F26B43"/>
          </p15:clr>
        </p15:guide>
        <p15:guide id="13" orient="horz" pos="2954" userDrawn="1">
          <p15:clr>
            <a:srgbClr val="F26B43"/>
          </p15:clr>
        </p15:guide>
        <p15:guide id="14" orient="horz" pos="3181" userDrawn="1">
          <p15:clr>
            <a:srgbClr val="F26B43"/>
          </p15:clr>
        </p15:guide>
        <p15:guide id="15" orient="horz" pos="3407" userDrawn="1">
          <p15:clr>
            <a:srgbClr val="F26B43"/>
          </p15:clr>
        </p15:guide>
        <p15:guide id="16" orient="horz" pos="3634" userDrawn="1">
          <p15:clr>
            <a:srgbClr val="F26B43"/>
          </p15:clr>
        </p15:guide>
        <p15:guide id="17" orient="horz" pos="3861" userDrawn="1">
          <p15:clr>
            <a:srgbClr val="F26B43"/>
          </p15:clr>
        </p15:guide>
        <p15:guide id="18" orient="horz" pos="4088" userDrawn="1">
          <p15:clr>
            <a:srgbClr val="F26B43"/>
          </p15:clr>
        </p15:guide>
        <p15:guide id="19" orient="horz" pos="4320" userDrawn="1">
          <p15:clr>
            <a:srgbClr val="F26B43"/>
          </p15:clr>
        </p15:guide>
        <p15:guide id="20" orient="horz" pos="5" userDrawn="1">
          <p15:clr>
            <a:srgbClr val="F26B43"/>
          </p15:clr>
        </p15:guide>
        <p15:guide id="21" userDrawn="1">
          <p15:clr>
            <a:srgbClr val="F26B43"/>
          </p15:clr>
        </p15:guide>
        <p15:guide id="22" pos="211" userDrawn="1">
          <p15:clr>
            <a:srgbClr val="F26B43"/>
          </p15:clr>
        </p15:guide>
        <p15:guide id="23" pos="438" userDrawn="1">
          <p15:clr>
            <a:srgbClr val="F26B43"/>
          </p15:clr>
        </p15:guide>
        <p15:guide id="24" pos="665" userDrawn="1">
          <p15:clr>
            <a:srgbClr val="F26B43"/>
          </p15:clr>
        </p15:guide>
        <p15:guide id="25" pos="892" userDrawn="1">
          <p15:clr>
            <a:srgbClr val="F26B43"/>
          </p15:clr>
        </p15:guide>
        <p15:guide id="26" pos="1118" userDrawn="1">
          <p15:clr>
            <a:srgbClr val="F26B43"/>
          </p15:clr>
        </p15:guide>
        <p15:guide id="27" pos="1345" userDrawn="1">
          <p15:clr>
            <a:srgbClr val="F26B43"/>
          </p15:clr>
        </p15:guide>
        <p15:guide id="28" pos="1572" userDrawn="1">
          <p15:clr>
            <a:srgbClr val="F26B43"/>
          </p15:clr>
        </p15:guide>
        <p15:guide id="29" pos="1799" userDrawn="1">
          <p15:clr>
            <a:srgbClr val="F26B43"/>
          </p15:clr>
        </p15:guide>
        <p15:guide id="30" pos="2026" userDrawn="1">
          <p15:clr>
            <a:srgbClr val="F26B43"/>
          </p15:clr>
        </p15:guide>
        <p15:guide id="31" pos="2252" userDrawn="1">
          <p15:clr>
            <a:srgbClr val="F26B43"/>
          </p15:clr>
        </p15:guide>
        <p15:guide id="32" pos="2479" userDrawn="1">
          <p15:clr>
            <a:srgbClr val="F26B43"/>
          </p15:clr>
        </p15:guide>
        <p15:guide id="33" pos="2706" userDrawn="1">
          <p15:clr>
            <a:srgbClr val="F26B43"/>
          </p15:clr>
        </p15:guide>
        <p15:guide id="34" pos="2933" userDrawn="1">
          <p15:clr>
            <a:srgbClr val="F26B43"/>
          </p15:clr>
        </p15:guide>
        <p15:guide id="35" pos="3160" userDrawn="1">
          <p15:clr>
            <a:srgbClr val="F26B43"/>
          </p15:clr>
        </p15:guide>
        <p15:guide id="36" pos="3386" userDrawn="1">
          <p15:clr>
            <a:srgbClr val="F26B43"/>
          </p15:clr>
        </p15:guide>
        <p15:guide id="37" pos="3613" userDrawn="1">
          <p15:clr>
            <a:srgbClr val="F26B43"/>
          </p15:clr>
        </p15:guide>
        <p15:guide id="38" pos="3840" userDrawn="1">
          <p15:clr>
            <a:srgbClr val="F26B43"/>
          </p15:clr>
        </p15:guide>
        <p15:guide id="39" pos="4067" userDrawn="1">
          <p15:clr>
            <a:srgbClr val="F26B43"/>
          </p15:clr>
        </p15:guide>
        <p15:guide id="40" pos="4294" userDrawn="1">
          <p15:clr>
            <a:srgbClr val="F26B43"/>
          </p15:clr>
        </p15:guide>
        <p15:guide id="41" pos="4520" userDrawn="1">
          <p15:clr>
            <a:srgbClr val="F26B43"/>
          </p15:clr>
        </p15:guide>
        <p15:guide id="42" pos="4747" userDrawn="1">
          <p15:clr>
            <a:srgbClr val="F26B43"/>
          </p15:clr>
        </p15:guide>
        <p15:guide id="43" pos="4974" userDrawn="1">
          <p15:clr>
            <a:srgbClr val="F26B43"/>
          </p15:clr>
        </p15:guide>
        <p15:guide id="44" pos="5201" userDrawn="1">
          <p15:clr>
            <a:srgbClr val="F26B43"/>
          </p15:clr>
        </p15:guide>
        <p15:guide id="45" pos="5428" userDrawn="1">
          <p15:clr>
            <a:srgbClr val="F26B43"/>
          </p15:clr>
        </p15:guide>
        <p15:guide id="46" pos="5654" userDrawn="1">
          <p15:clr>
            <a:srgbClr val="F26B43"/>
          </p15:clr>
        </p15:guide>
        <p15:guide id="47" pos="5881" userDrawn="1">
          <p15:clr>
            <a:srgbClr val="F26B43"/>
          </p15:clr>
        </p15:guide>
        <p15:guide id="48" pos="6108" userDrawn="1">
          <p15:clr>
            <a:srgbClr val="F26B43"/>
          </p15:clr>
        </p15:guide>
        <p15:guide id="49" pos="6335" userDrawn="1">
          <p15:clr>
            <a:srgbClr val="F26B43"/>
          </p15:clr>
        </p15:guide>
        <p15:guide id="50" pos="6562" userDrawn="1">
          <p15:clr>
            <a:srgbClr val="F26B43"/>
          </p15:clr>
        </p15:guide>
        <p15:guide id="51" pos="6788" userDrawn="1">
          <p15:clr>
            <a:srgbClr val="F26B43"/>
          </p15:clr>
        </p15:guide>
        <p15:guide id="52" pos="7015" userDrawn="1">
          <p15:clr>
            <a:srgbClr val="F26B43"/>
          </p15:clr>
        </p15:guide>
        <p15:guide id="53" pos="7242" userDrawn="1">
          <p15:clr>
            <a:srgbClr val="F26B43"/>
          </p15:clr>
        </p15:guide>
        <p15:guide id="54" pos="7469" userDrawn="1">
          <p15:clr>
            <a:srgbClr val="F26B43"/>
          </p15:clr>
        </p15:guide>
        <p15:guide id="55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emf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hyperlink" Target="https://olc.worldbank.org/content/universal-health-coverage-advocacy-self-paced-0" TargetMode="Externa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0306" y="2746005"/>
            <a:ext cx="11522074" cy="1196941"/>
          </a:xfrm>
        </p:spPr>
        <p:txBody>
          <a:bodyPr/>
          <a:lstStyle/>
          <a:p>
            <a:r>
              <a:rPr lang="en-GB" sz="6000" b="0" dirty="0"/>
              <a:t>Session 3 – HLM-UHC Preparation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34964" y="3956442"/>
            <a:ext cx="11522074" cy="1411971"/>
          </a:xfrm>
        </p:spPr>
        <p:txBody>
          <a:bodyPr/>
          <a:lstStyle/>
          <a:p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December 2018</a:t>
            </a:r>
          </a:p>
          <a:p>
            <a:r>
              <a:rPr lang="en-US" dirty="0"/>
              <a:t>UHC2030 Steering Committee </a:t>
            </a:r>
          </a:p>
        </p:txBody>
      </p:sp>
      <p:pic>
        <p:nvPicPr>
          <p:cNvPr id="20" name="Picture 19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E7C0258C-1E88-4A24-8CA0-5313C06DB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192" y="5677095"/>
            <a:ext cx="862846" cy="8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0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7BBB0B6-FE74-4053-92B4-F3B739A159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6826" y="59018"/>
            <a:ext cx="11606357" cy="522931"/>
          </a:xfrm>
        </p:spPr>
        <p:txBody>
          <a:bodyPr/>
          <a:lstStyle/>
          <a:p>
            <a:r>
              <a:rPr lang="en-US" dirty="0"/>
              <a:t>3. Options for contributions of UHC2030 members: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7BD870C-7D86-4EB4-8F1C-5D5A7E6B50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4364" y="656967"/>
            <a:ext cx="11511279" cy="4993385"/>
          </a:xfrm>
        </p:spPr>
        <p:txBody>
          <a:bodyPr/>
          <a:lstStyle/>
          <a:p>
            <a:pPr marL="457200" indent="-457200">
              <a:buChar char="•"/>
            </a:pPr>
            <a:r>
              <a:rPr lang="en-GB" sz="2400" b="1" dirty="0">
                <a:solidFill>
                  <a:srgbClr val="30B08C"/>
                </a:solidFill>
                <a:latin typeface="Nunito"/>
                <a:ea typeface="Nunito"/>
                <a:cs typeface="Nunito"/>
              </a:rPr>
              <a:t>Initiate Consultation (Jan): 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Nunito"/>
                <a:ea typeface="Nunito"/>
                <a:cs typeface="Nunito"/>
              </a:rPr>
              <a:t>Online Consultation and Special Event Page</a:t>
            </a:r>
          </a:p>
          <a:p>
            <a:pPr marL="457200" indent="-457200">
              <a:buChar char="•"/>
            </a:pPr>
            <a:r>
              <a:rPr lang="en-GB" sz="2400" b="1" dirty="0">
                <a:solidFill>
                  <a:srgbClr val="30B08C"/>
                </a:solidFill>
                <a:latin typeface="Nunito"/>
                <a:ea typeface="Nunito"/>
                <a:cs typeface="Nunito"/>
              </a:rPr>
              <a:t>Private Sector (22-25 Jan): </a:t>
            </a:r>
            <a:r>
              <a:rPr lang="en-GB" sz="2400" dirty="0">
                <a:latin typeface="Nunito"/>
                <a:ea typeface="Nunito"/>
                <a:cs typeface="Nunito"/>
              </a:rPr>
              <a:t>World Economic Forum Meeting</a:t>
            </a:r>
            <a:endParaRPr lang="en-US" sz="2400" b="1" dirty="0">
              <a:solidFill>
                <a:srgbClr val="30B08C"/>
              </a:solidFill>
              <a:latin typeface="Nunito"/>
              <a:ea typeface="Nunito"/>
              <a:cs typeface="Nunito"/>
            </a:endParaRPr>
          </a:p>
          <a:p>
            <a:pPr marL="457200" indent="-457200">
              <a:buChar char="•"/>
            </a:pPr>
            <a:r>
              <a:rPr lang="en-GB" sz="2400" b="1" dirty="0">
                <a:solidFill>
                  <a:srgbClr val="30B08C"/>
                </a:solidFill>
                <a:latin typeface="Nunito"/>
                <a:ea typeface="Nunito"/>
                <a:cs typeface="Nunito"/>
              </a:rPr>
              <a:t>Academia &amp; Practitioners (29-31 Jan): </a:t>
            </a:r>
            <a:r>
              <a:rPr lang="en-GB" sz="2400" dirty="0">
                <a:latin typeface="Nunito"/>
                <a:ea typeface="Nunito"/>
                <a:cs typeface="Nunito"/>
              </a:rPr>
              <a:t>Prince Mahidol Awards Conference</a:t>
            </a:r>
          </a:p>
          <a:p>
            <a:pPr marL="457200" indent="-457200">
              <a:buFont typeface="Arial"/>
              <a:buChar char="•"/>
            </a:pPr>
            <a:r>
              <a:rPr lang="en-GB" sz="2400" b="1" dirty="0">
                <a:solidFill>
                  <a:srgbClr val="30B08C"/>
                </a:solidFill>
                <a:latin typeface="Nunito"/>
                <a:ea typeface="Nunito"/>
                <a:cs typeface="Nunito"/>
              </a:rPr>
              <a:t>Parliamentarians (21-22 Feb): </a:t>
            </a:r>
            <a:r>
              <a:rPr lang="en-GB" sz="2400" dirty="0">
                <a:latin typeface="Nunito"/>
                <a:ea typeface="Nunito"/>
                <a:cs typeface="Nunito"/>
              </a:rPr>
              <a:t>IPU Annual Parliamentary Hearing at the UN</a:t>
            </a:r>
          </a:p>
          <a:p>
            <a:pPr marL="457200" indent="-457200">
              <a:buChar char="•"/>
            </a:pPr>
            <a:r>
              <a:rPr lang="en-GB" sz="2400" b="1" dirty="0">
                <a:solidFill>
                  <a:srgbClr val="30B08C"/>
                </a:solidFill>
                <a:latin typeface="Nunito"/>
                <a:ea typeface="Nunito"/>
                <a:cs typeface="Nunito"/>
              </a:rPr>
              <a:t>Community &amp; CSO (5-7 Mar): </a:t>
            </a:r>
            <a:r>
              <a:rPr lang="en-GB" sz="2400" dirty="0">
                <a:latin typeface="Nunito"/>
                <a:ea typeface="Nunito"/>
                <a:cs typeface="Nunito"/>
              </a:rPr>
              <a:t>Africa Health International Conference</a:t>
            </a:r>
            <a:r>
              <a:rPr lang="en-GB" sz="2400" b="1" dirty="0">
                <a:latin typeface="Nunito"/>
                <a:ea typeface="Nunito"/>
                <a:cs typeface="Nunito"/>
              </a:rPr>
              <a:t>  </a:t>
            </a:r>
            <a:r>
              <a:rPr lang="en-GB" sz="2400" dirty="0">
                <a:latin typeface="Nunito"/>
                <a:ea typeface="Nunito"/>
                <a:cs typeface="Nunito"/>
              </a:rPr>
              <a:t>	</a:t>
            </a:r>
            <a:endParaRPr lang="en-GB" sz="2400" dirty="0"/>
          </a:p>
          <a:p>
            <a:pPr marL="457200" indent="-457200">
              <a:buChar char="•"/>
            </a:pPr>
            <a:r>
              <a:rPr lang="en-US" sz="2400" b="1" dirty="0">
                <a:solidFill>
                  <a:srgbClr val="30B08C"/>
                </a:solidFill>
              </a:rPr>
              <a:t>U</a:t>
            </a:r>
            <a:r>
              <a:rPr lang="en-GB" sz="2400" b="1" dirty="0">
                <a:solidFill>
                  <a:srgbClr val="30B08C"/>
                </a:solidFill>
              </a:rPr>
              <a:t>HC2030 Key Ask Finalize (mid-Mar):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5th Steering Committee</a:t>
            </a:r>
          </a:p>
          <a:p>
            <a:pPr marL="457200" indent="-457200">
              <a:buChar char="•"/>
            </a:pPr>
            <a:r>
              <a:rPr lang="en-US" sz="2400" b="1" dirty="0">
                <a:solidFill>
                  <a:srgbClr val="30B08C"/>
                </a:solidFill>
              </a:rPr>
              <a:t>U</a:t>
            </a:r>
            <a:r>
              <a:rPr lang="en-GB" sz="2400" b="1" dirty="0">
                <a:solidFill>
                  <a:srgbClr val="30B08C"/>
                </a:solidFill>
              </a:rPr>
              <a:t>HC2030 Key Ask Submission to co-facilitators (end-Mar?):</a:t>
            </a:r>
            <a:endParaRPr lang="en-GB" sz="2400" dirty="0"/>
          </a:p>
          <a:p>
            <a:pPr marL="457200" indent="-457200">
              <a:buChar char="•"/>
            </a:pPr>
            <a:r>
              <a:rPr lang="en-GB" sz="2400" b="1" dirty="0">
                <a:solidFill>
                  <a:srgbClr val="30B08C"/>
                </a:solidFill>
              </a:rPr>
              <a:t>Reflection – non-states actors (Apr/May?): 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Multi-stakeholder Hearing</a:t>
            </a:r>
          </a:p>
          <a:p>
            <a:pPr marL="457200" indent="-457200">
              <a:buChar char="•"/>
            </a:pPr>
            <a:r>
              <a:rPr lang="en-GB" sz="2400" b="1" dirty="0">
                <a:solidFill>
                  <a:srgbClr val="30B08C"/>
                </a:solidFill>
              </a:rPr>
              <a:t>Reflection – member states (health)(May):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World Health Assembly </a:t>
            </a:r>
          </a:p>
          <a:p>
            <a:pPr marL="457200" indent="-457200">
              <a:buChar char="•"/>
            </a:pPr>
            <a:r>
              <a:rPr lang="en-GB" sz="2400" b="1" dirty="0">
                <a:solidFill>
                  <a:srgbClr val="30B08C"/>
                </a:solidFill>
              </a:rPr>
              <a:t>Reflection – member states (finance/HOS) (Jun):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F20 and G20 Summit </a:t>
            </a:r>
          </a:p>
          <a:p>
            <a:pPr marL="342900" indent="-342900">
              <a:buClr>
                <a:srgbClr val="289791"/>
              </a:buClr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771ABF-623D-45A7-B452-CB66A9AAB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6788" y="5599789"/>
            <a:ext cx="915087" cy="9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38506" y="214313"/>
            <a:ext cx="9900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Points of Discussion and Decision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="" xmlns:a16="http://schemas.microsoft.com/office/drawing/2014/main" id="{FBD436FA-2686-426A-8D4B-CDBFCFF52629}"/>
              </a:ext>
            </a:extLst>
          </p:cNvPr>
          <p:cNvSpPr txBox="1">
            <a:spLocks/>
          </p:cNvSpPr>
          <p:nvPr/>
        </p:nvSpPr>
        <p:spPr>
          <a:xfrm>
            <a:off x="334962" y="1080625"/>
            <a:ext cx="11522074" cy="44200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</a:rPr>
              <a:t>3. Options for contributions of UHC2030 members: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Does the Steering Committee agree with the proposed next steps to consolidate our substantive inputs?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How can individual UHC2030 members </a:t>
            </a:r>
            <a:r>
              <a:rPr lang="en-US" sz="3200" dirty="0" err="1">
                <a:solidFill>
                  <a:schemeClr val="bg1"/>
                </a:solidFill>
              </a:rPr>
              <a:t>mobilise</a:t>
            </a:r>
            <a:r>
              <a:rPr lang="en-US" sz="3200" dirty="0">
                <a:solidFill>
                  <a:schemeClr val="bg1"/>
                </a:solidFill>
              </a:rPr>
              <a:t> their resources and networks to support the HLM-UHC preparation?</a:t>
            </a:r>
            <a:endParaRPr lang="en-GB" sz="3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7D54B974-63EF-41D0-8DE9-F592EF4CD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192" y="5677095"/>
            <a:ext cx="862846" cy="8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44849" y="276507"/>
            <a:ext cx="7310769" cy="696570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Advocacy Resources for HLM-UHC</a:t>
            </a:r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4F5E982B-244D-4A07-A857-3D2E75C33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192" y="5677095"/>
            <a:ext cx="862846" cy="848800"/>
          </a:xfrm>
          <a:prstGeom prst="rect">
            <a:avLst/>
          </a:prstGeom>
        </p:spPr>
      </p:pic>
      <p:pic>
        <p:nvPicPr>
          <p:cNvPr id="1026" name="Picture 2" descr="Universal Health Coverage Advocacy (Self-paced)">
            <a:hlinkClick r:id="rId4"/>
            <a:extLst>
              <a:ext uri="{FF2B5EF4-FFF2-40B4-BE49-F238E27FC236}">
                <a16:creationId xmlns="" xmlns:a16="http://schemas.microsoft.com/office/drawing/2014/main" id="{8456E0F2-A249-40AB-BE6B-E52EE4945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291" y="4095911"/>
            <a:ext cx="4247329" cy="238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EF36B57-DA67-46B1-9FAD-374A7A97D9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7411" y="1071067"/>
            <a:ext cx="2114028" cy="3007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5560B7E-1694-4611-A927-585E8C919B6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438" y="1005433"/>
            <a:ext cx="2174183" cy="3073596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203F8F01-C539-4235-A076-824CF0076D7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6" y="989959"/>
            <a:ext cx="3094516" cy="1547810"/>
          </a:xfrm>
          <a:prstGeom prst="rect">
            <a:avLst/>
          </a:prstGeom>
        </p:spPr>
      </p:pic>
      <p:pic>
        <p:nvPicPr>
          <p:cNvPr id="1028" name="Picture 4" descr="http://universalhealthcoverageday.org/wp-content/uploads/2018/12/Measure-what-matters.png">
            <a:extLst>
              <a:ext uri="{FF2B5EF4-FFF2-40B4-BE49-F238E27FC236}">
                <a16:creationId xmlns="" xmlns:a16="http://schemas.microsoft.com/office/drawing/2014/main" id="{A380FD1B-6ECA-4AF6-B91D-62F53E703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44" y="4079029"/>
            <a:ext cx="2995352" cy="149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niversalhealthcoverageday.org/wp-content/uploads/2018/12/everyone-everywhere_.png">
            <a:extLst>
              <a:ext uri="{FF2B5EF4-FFF2-40B4-BE49-F238E27FC236}">
                <a16:creationId xmlns="" xmlns:a16="http://schemas.microsoft.com/office/drawing/2014/main" id="{AD476CC5-5B76-47B8-B74F-C1032F703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63" y="2533837"/>
            <a:ext cx="3097233" cy="154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2B40B63-166C-4FED-9F37-B4BF5CDB146F}"/>
              </a:ext>
            </a:extLst>
          </p:cNvPr>
          <p:cNvSpPr/>
          <p:nvPr/>
        </p:nvSpPr>
        <p:spPr>
          <a:xfrm>
            <a:off x="7455620" y="1"/>
            <a:ext cx="4736380" cy="6858000"/>
          </a:xfrm>
          <a:prstGeom prst="rect">
            <a:avLst/>
          </a:prstGeom>
          <a:gradFill>
            <a:gsLst>
              <a:gs pos="0">
                <a:srgbClr val="48B5E4">
                  <a:lumMod val="0"/>
                  <a:lumOff val="100000"/>
                  <a:alpha val="30000"/>
                </a:srgbClr>
              </a:gs>
              <a:gs pos="0">
                <a:srgbClr val="30B08C"/>
              </a:gs>
              <a:gs pos="100000">
                <a:srgbClr val="48B5E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CA96806-5E91-4A54-99B9-F72BA2C9CF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607" y="989959"/>
            <a:ext cx="2160156" cy="3073596"/>
          </a:xfrm>
          <a:prstGeom prst="rect">
            <a:avLst/>
          </a:prstGeom>
        </p:spPr>
      </p:pic>
      <p:pic>
        <p:nvPicPr>
          <p:cNvPr id="18" name="Picture 4" descr="http://universalhealthcoverageday.org/wp-content/uploads/2018/12/Measure-what-matters.png">
            <a:extLst>
              <a:ext uri="{FF2B5EF4-FFF2-40B4-BE49-F238E27FC236}">
                <a16:creationId xmlns="" xmlns:a16="http://schemas.microsoft.com/office/drawing/2014/main" id="{2DDC9446-2C58-432B-9EC5-2A602CCE1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63" y="4063555"/>
            <a:ext cx="2995352" cy="149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28462" y="2438117"/>
            <a:ext cx="3863538" cy="24601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www.UHC2030.org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info@UHC2030.org  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sz="3200" b="1" dirty="0">
                <a:solidFill>
                  <a:schemeClr val="bg1"/>
                </a:solidFill>
              </a:rPr>
              <a:t>@UHC2030  #UHC2030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19" y="4330486"/>
            <a:ext cx="555044" cy="421042"/>
          </a:xfrm>
          <a:prstGeom prst="rect">
            <a:avLst/>
          </a:prstGeom>
        </p:spPr>
      </p:pic>
      <p:pic>
        <p:nvPicPr>
          <p:cNvPr id="1037" name="Picture 13" descr="http://icons.iconarchive.com/icons/uiconstock/socialmedia/512/Email-icon.png"/>
          <p:cNvPicPr>
            <a:picLocks noChangeAspect="1" noChangeArrowheads="1"/>
          </p:cNvPicPr>
          <p:nvPr/>
        </p:nvPicPr>
        <p:blipFill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957" y="3289116"/>
            <a:ext cx="606168" cy="62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DD4B713A-E589-442D-B55B-5B3ACD99B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957" y="2333590"/>
            <a:ext cx="640377" cy="62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4962" y="305284"/>
            <a:ext cx="11522074" cy="549493"/>
          </a:xfrm>
        </p:spPr>
        <p:txBody>
          <a:bodyPr/>
          <a:lstStyle/>
          <a:p>
            <a:r>
              <a:rPr lang="en-US" sz="4400" dirty="0"/>
              <a:t>Agenda of This Session</a:t>
            </a:r>
          </a:p>
          <a:p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4962" y="1585913"/>
            <a:ext cx="11522074" cy="3414712"/>
          </a:xfrm>
        </p:spPr>
        <p:txBody>
          <a:bodyPr/>
          <a:lstStyle/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0" dirty="0"/>
              <a:t>Initial reflections from OPGA, Co-facilitators and GOF on UHC</a:t>
            </a:r>
            <a:endParaRPr lang="en-GB" sz="3200" b="0" dirty="0"/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3200" b="0" dirty="0"/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0" dirty="0"/>
              <a:t>Proposed inputs from UHC2030 to Co-facilitators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3200" b="0" dirty="0"/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0" dirty="0"/>
              <a:t>Proposed contributions of UHC2030 to President of GA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3200" b="0" dirty="0"/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0" dirty="0"/>
              <a:t>Options for contributions of UHC2030 Members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200" b="0" dirty="0"/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4A0D5F7B-503B-4127-94B7-FD93DA721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192" y="5677095"/>
            <a:ext cx="862846" cy="8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AA2F46-16C6-4728-B51B-E2388E8BB93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40891" y="661763"/>
            <a:ext cx="11621729" cy="5062537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UHC2030’s recent contributions well acknowledged by NY stakeholder (e.g. 73</a:t>
            </a:r>
            <a:r>
              <a:rPr lang="en-US" sz="2400" baseline="30000" dirty="0">
                <a:solidFill>
                  <a:schemeClr val="bg1"/>
                </a:solidFill>
              </a:rPr>
              <a:t>rd</a:t>
            </a:r>
            <a:r>
              <a:rPr lang="en-US" sz="2400" dirty="0">
                <a:solidFill>
                  <a:schemeClr val="bg1"/>
                </a:solidFill>
              </a:rPr>
              <a:t> UNGA high-level event, UHC Day…</a:t>
            </a:r>
            <a:r>
              <a:rPr lang="en-US" sz="2400" dirty="0" err="1">
                <a:solidFill>
                  <a:schemeClr val="bg1"/>
                </a:solidFill>
              </a:rPr>
              <a:t>etc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Role of UHC2030 in UN formally recognized in HLM-UHC modality and FPGH 2017 resolutions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UHC2030 could co-convene multi-stakeholder hearing with PGA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Any suggestion regarding the multi-stakeholder panels theme? (e.g. 3.8.1. Service Coverage and 3.8.2. Financial Protection?)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Learning from HLM-TB/NCDs experience, suggested earlier timing to organize multi-stakeholder hearing (e.g. April/May instead of June/July?)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Closer cooperation with NY based initiatives: PGA, Thai and Hungary Mission, WUN, UNF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Suggested to communicate with Geneva based PGA in addition to NY based PGA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Consider other political/economic fora milestones (e.g. G20, G7, AU Summit, TICAD…</a:t>
            </a:r>
            <a:r>
              <a:rPr lang="en-US" sz="2400" dirty="0" err="1">
                <a:solidFill>
                  <a:schemeClr val="bg1"/>
                </a:solidFill>
              </a:rPr>
              <a:t>etc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CE3927A-7F76-4617-8979-A33EE6DFD41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7200" y="166688"/>
            <a:ext cx="10633587" cy="5238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Initial reflections from OPGA, Co-facilitators and GOF on UHC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14AE5881-2581-48A3-9BCB-F6E79888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192" y="5677095"/>
            <a:ext cx="862846" cy="8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0589FE14-BB70-468C-8435-AF2815B97D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3978" y="356431"/>
            <a:ext cx="11606357" cy="522931"/>
          </a:xfrm>
        </p:spPr>
        <p:txBody>
          <a:bodyPr/>
          <a:lstStyle/>
          <a:p>
            <a:r>
              <a:rPr lang="en-US" dirty="0"/>
              <a:t>Proposed inputs from UHC2030 to co-facilitators (1)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DC9DBA-83D0-4325-AF37-EB18659750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0125" y="1214438"/>
            <a:ext cx="11576914" cy="4554537"/>
          </a:xfrm>
        </p:spPr>
        <p:txBody>
          <a:bodyPr/>
          <a:lstStyle/>
          <a:p>
            <a:r>
              <a:rPr lang="en-US" sz="2400" b="1" dirty="0">
                <a:solidFill>
                  <a:srgbClr val="30B08C"/>
                </a:solidFill>
              </a:rPr>
              <a:t>Objectives: </a:t>
            </a:r>
          </a:p>
          <a:p>
            <a:r>
              <a:rPr lang="en-US" sz="2400" dirty="0"/>
              <a:t>To </a:t>
            </a:r>
            <a:r>
              <a:rPr lang="en-US" sz="2400" dirty="0" err="1"/>
              <a:t>mobilise</a:t>
            </a:r>
            <a:r>
              <a:rPr lang="en-US" sz="2400" dirty="0"/>
              <a:t> the highest political support to package the health agenda together under the umbrella of UHC (3.8.1) and sustain health investments, both external and domestic, in a </a:t>
            </a:r>
            <a:r>
              <a:rPr lang="en-US" sz="2400" dirty="0" err="1"/>
              <a:t>harmonised</a:t>
            </a:r>
            <a:r>
              <a:rPr lang="en-US" sz="2400" dirty="0"/>
              <a:t> manner to ensure financial protection in health (3.8.2). </a:t>
            </a:r>
          </a:p>
          <a:p>
            <a:endParaRPr lang="en-US" sz="2400" b="1" dirty="0">
              <a:solidFill>
                <a:srgbClr val="30B08C"/>
              </a:solidFill>
            </a:endParaRPr>
          </a:p>
          <a:p>
            <a:r>
              <a:rPr lang="en-US" sz="2400" b="1" dirty="0">
                <a:solidFill>
                  <a:srgbClr val="30B08C"/>
                </a:solidFill>
              </a:rPr>
              <a:t>Thematic areas: </a:t>
            </a:r>
          </a:p>
          <a:p>
            <a:pPr lvl="1" indent="-457200"/>
            <a:r>
              <a:rPr lang="en-US" sz="2400" b="1" dirty="0">
                <a:solidFill>
                  <a:srgbClr val="30B08C"/>
                </a:solidFill>
              </a:rPr>
              <a:t>1. </a:t>
            </a:r>
            <a:r>
              <a:rPr lang="en-GB" sz="2400" dirty="0"/>
              <a:t>Political Momentum; </a:t>
            </a:r>
          </a:p>
          <a:p>
            <a:pPr lvl="1" indent="-457200"/>
            <a:r>
              <a:rPr lang="en-GB" sz="2400" b="1" dirty="0">
                <a:solidFill>
                  <a:srgbClr val="30B08C"/>
                </a:solidFill>
              </a:rPr>
              <a:t>2. </a:t>
            </a:r>
            <a:r>
              <a:rPr lang="en-GB" sz="2400" dirty="0"/>
              <a:t>Leave No One Behind; </a:t>
            </a:r>
          </a:p>
          <a:p>
            <a:pPr lvl="1" indent="-457200"/>
            <a:r>
              <a:rPr lang="en-GB" sz="2400" b="1" dirty="0">
                <a:solidFill>
                  <a:srgbClr val="30B08C"/>
                </a:solidFill>
              </a:rPr>
              <a:t>3. </a:t>
            </a:r>
            <a:r>
              <a:rPr lang="en-US" sz="2400" dirty="0"/>
              <a:t>Sustainable Financing &amp; Health Investment Harmonization; </a:t>
            </a:r>
          </a:p>
          <a:p>
            <a:pPr lvl="1" indent="-457200"/>
            <a:r>
              <a:rPr lang="en-US" sz="2400" b="1" dirty="0">
                <a:solidFill>
                  <a:srgbClr val="30B08C"/>
                </a:solidFill>
              </a:rPr>
              <a:t>4. </a:t>
            </a:r>
            <a:r>
              <a:rPr lang="en-GB" sz="2400" dirty="0"/>
              <a:t>Monitoring &amp; Accountability; </a:t>
            </a:r>
          </a:p>
          <a:p>
            <a:pPr lvl="1" indent="-457200"/>
            <a:r>
              <a:rPr lang="en-GB" sz="2400" b="1" dirty="0">
                <a:solidFill>
                  <a:srgbClr val="30B08C"/>
                </a:solidFill>
              </a:rPr>
              <a:t>5. </a:t>
            </a:r>
            <a:r>
              <a:rPr lang="en-GB" sz="2400" dirty="0"/>
              <a:t>Foster Multi-Stakeholder Actions 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3E291E8-63D2-4A28-B916-3BE5E9333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6788" y="5599789"/>
            <a:ext cx="915087" cy="9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771518F-E738-46D4-B236-FA4ABB43A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681" y="294991"/>
            <a:ext cx="11606357" cy="522931"/>
          </a:xfrm>
        </p:spPr>
        <p:txBody>
          <a:bodyPr/>
          <a:lstStyle/>
          <a:p>
            <a:r>
              <a:rPr lang="en-US" dirty="0"/>
              <a:t>Proposed inputs from UHC2030 to co-facilitators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A81860-B09B-44AB-9D24-945772ADD0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360" y="975088"/>
            <a:ext cx="11511279" cy="4700586"/>
          </a:xfrm>
        </p:spPr>
        <p:txBody>
          <a:bodyPr/>
          <a:lstStyle/>
          <a:p>
            <a:r>
              <a:rPr lang="en-US" sz="2400" b="1" dirty="0">
                <a:solidFill>
                  <a:srgbClr val="30B08C"/>
                </a:solidFill>
              </a:rPr>
              <a:t>Selection criteria of UHC2030 asks: </a:t>
            </a:r>
            <a:endParaRPr lang="en-GB" sz="2400" dirty="0"/>
          </a:p>
          <a:p>
            <a:pPr marL="339725" indent="-339725">
              <a:buAutoNum type="arabicPeriod"/>
            </a:pPr>
            <a:r>
              <a:rPr lang="en-US" sz="2400" b="1" dirty="0">
                <a:solidFill>
                  <a:srgbClr val="30B08C"/>
                </a:solidFill>
              </a:rPr>
              <a:t>Highest political agenda: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‘Head of States’ level political endorsement?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UN member states consensus? </a:t>
            </a:r>
          </a:p>
          <a:p>
            <a:r>
              <a:rPr lang="en-US" sz="2400" b="1" dirty="0">
                <a:solidFill>
                  <a:srgbClr val="30B08C"/>
                </a:solidFill>
              </a:rPr>
              <a:t>2. Initiative Exists: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Supported by a track record of existing or emerging efforts led by UHC2030 Partners?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political translation of the existing Global initiative or strategy?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Promoting some initiatives endorsed by other political/economic fora?</a:t>
            </a:r>
          </a:p>
          <a:p>
            <a:r>
              <a:rPr lang="en-US" sz="2400" b="1" dirty="0">
                <a:solidFill>
                  <a:srgbClr val="30B08C"/>
                </a:solidFill>
              </a:rPr>
              <a:t>3. Reference Exists: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Agreed texts or targets went through UNGA member states consensus process?</a:t>
            </a: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B9D130F-84D8-4B2F-8DD5-3CBB818BC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6788" y="5599789"/>
            <a:ext cx="915087" cy="9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38506" y="353943"/>
            <a:ext cx="9900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Points of Discussion and Decision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="" xmlns:a16="http://schemas.microsoft.com/office/drawing/2014/main" id="{FBD436FA-2686-426A-8D4B-CDBFCFF52629}"/>
              </a:ext>
            </a:extLst>
          </p:cNvPr>
          <p:cNvSpPr txBox="1">
            <a:spLocks/>
          </p:cNvSpPr>
          <p:nvPr/>
        </p:nvSpPr>
        <p:spPr>
          <a:xfrm>
            <a:off x="334962" y="1285874"/>
            <a:ext cx="11522074" cy="4086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</a:pPr>
            <a:r>
              <a:rPr lang="en-US" sz="3200" b="1" dirty="0">
                <a:solidFill>
                  <a:schemeClr val="bg1"/>
                </a:solidFill>
              </a:rPr>
              <a:t>Proposed inputs from UHC2030 to co-facilitators: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</a:pP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What are the critical outcomes that we would like the HLM-UHC to deliver?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Does the Steering Committee agree on objectives, thematic areas, selection criteria and proposed initial asks? 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A4ABA760-5E17-40A8-9EEA-BD19BA358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192" y="5677095"/>
            <a:ext cx="862846" cy="8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771518F-E738-46D4-B236-FA4ABB43A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681" y="23528"/>
            <a:ext cx="11606357" cy="52293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2. Proposed contributions of UHC2030 to PGA: </a:t>
            </a:r>
            <a:endParaRPr lang="en-US" b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C17D3EBB-EA3D-4B06-900B-751CDB0A91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2895" y="603612"/>
            <a:ext cx="11511279" cy="50971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1" dirty="0">
                <a:solidFill>
                  <a:srgbClr val="30B08C"/>
                </a:solidFill>
              </a:rPr>
              <a:t>Multi-stakeholder engagement:</a:t>
            </a:r>
            <a:endParaRPr lang="en-GB" dirty="0">
              <a:solidFill>
                <a:srgbClr val="30B08C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Coordinate multi-stakeholders’ involvement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Support country UHC advocates to conduct multi-stakeholder dialogues </a:t>
            </a:r>
            <a:endParaRPr lang="en-GB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Support preparation of one multi-stakeholder hearing and two multi-stakeholder panel sessions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1" dirty="0">
                <a:solidFill>
                  <a:srgbClr val="30B08C"/>
                </a:solidFill>
              </a:rPr>
              <a:t>Consolidate current UHC movement:</a:t>
            </a:r>
            <a:endParaRPr lang="en-GB" dirty="0">
              <a:solidFill>
                <a:srgbClr val="30B08C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Formalise</a:t>
            </a:r>
            <a:r>
              <a:rPr lang="en-US" sz="2000" dirty="0"/>
              <a:t> key principles of the UHC2030 Global Compact </a:t>
            </a:r>
            <a:endParaRPr lang="en-GB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Provide foundational UHC-related resolutions and political declarations</a:t>
            </a:r>
            <a:endParaRPr lang="en-GB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Coordinate inputs into the preparation of a pre-zero draft of the UHC political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30B08C"/>
                </a:solidFill>
              </a:rPr>
              <a:t>Communications and support to partners:</a:t>
            </a:r>
            <a:r>
              <a:rPr lang="en-US" dirty="0"/>
              <a:t>	</a:t>
            </a:r>
            <a:endParaRPr lang="en-GB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Organise</a:t>
            </a:r>
            <a:r>
              <a:rPr lang="en-US" sz="2000" dirty="0"/>
              <a:t> relevant high-level events and informal briefing sessions</a:t>
            </a:r>
            <a:endParaRPr lang="en-GB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Mobilise</a:t>
            </a:r>
            <a:r>
              <a:rPr lang="en-US" sz="2000" dirty="0"/>
              <a:t> UHC2030 networks to identify relevant high-level participants</a:t>
            </a:r>
            <a:endParaRPr lang="en-GB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Assist relevant UHC2030 partners to attend the multi-stakeholder hearing and panels</a:t>
            </a:r>
            <a:endParaRPr lang="en-GB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Prepare advocacy and communications toolkits for HLM-UHC</a:t>
            </a:r>
            <a:endParaRPr lang="en-GB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Disseminate the meeting outcomes to an extensive network of global health communities</a:t>
            </a: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77C51CC-9E6B-42D9-BBBE-03E9580C8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6788" y="5599789"/>
            <a:ext cx="915087" cy="9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38506" y="289588"/>
            <a:ext cx="9900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Points of Discussion and Decision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="" xmlns:a16="http://schemas.microsoft.com/office/drawing/2014/main" id="{FBD436FA-2686-426A-8D4B-CDBFCFF52629}"/>
              </a:ext>
            </a:extLst>
          </p:cNvPr>
          <p:cNvSpPr txBox="1">
            <a:spLocks/>
          </p:cNvSpPr>
          <p:nvPr/>
        </p:nvSpPr>
        <p:spPr>
          <a:xfrm>
            <a:off x="334962" y="1200150"/>
            <a:ext cx="11522074" cy="3557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</a:rPr>
              <a:t>2. Proposed contributions of UHC2030 to President of the General Assembly: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Does the Steering Committee agree with the proposed three contributions to the preparation: 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I. </a:t>
            </a:r>
            <a:r>
              <a:rPr lang="en-US" sz="3200" dirty="0" err="1">
                <a:solidFill>
                  <a:schemeClr val="bg1"/>
                </a:solidFill>
              </a:rPr>
              <a:t>Multistakeholder</a:t>
            </a:r>
            <a:r>
              <a:rPr lang="en-US" sz="3200" dirty="0">
                <a:solidFill>
                  <a:schemeClr val="bg1"/>
                </a:solidFill>
              </a:rPr>
              <a:t> engagement; 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II. Consolidate current UHC movement; and 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III. Communications and support to partners?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E5D722F7-98AD-4A90-B2EB-F9659B36F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192" y="5677095"/>
            <a:ext cx="862846" cy="8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9FDCD5B-96DB-467A-B52F-675A164D0E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5759" y="209266"/>
            <a:ext cx="11606357" cy="522931"/>
          </a:xfrm>
        </p:spPr>
        <p:txBody>
          <a:bodyPr/>
          <a:lstStyle/>
          <a:p>
            <a:r>
              <a:rPr lang="en-US" dirty="0"/>
              <a:t>3. Options for contributions of UHC2030 members: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4152C803-5AC5-463A-8F64-7DA007BFCC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6060" y="1305645"/>
            <a:ext cx="11511279" cy="4309344"/>
          </a:xfrm>
        </p:spPr>
        <p:txBody>
          <a:bodyPr/>
          <a:lstStyle/>
          <a:p>
            <a:pPr>
              <a:buClr>
                <a:srgbClr val="289791"/>
              </a:buClr>
            </a:pPr>
            <a:r>
              <a:rPr lang="en-US" sz="2800" b="1" dirty="0">
                <a:solidFill>
                  <a:srgbClr val="30B08C"/>
                </a:solidFill>
              </a:rPr>
              <a:t>Options for contributions of UHC2030 members and timeline </a:t>
            </a:r>
          </a:p>
          <a:p>
            <a:pPr marL="342900" indent="-342900">
              <a:buClr>
                <a:srgbClr val="2897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Identify high-level influencers and liaison arrangements in New York (Q3 2018)</a:t>
            </a:r>
          </a:p>
          <a:p>
            <a:pPr marL="342900" indent="-342900">
              <a:buClr>
                <a:srgbClr val="2897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Secure role of UHC2030 in the formal process (Q4 2018)</a:t>
            </a:r>
          </a:p>
          <a:p>
            <a:pPr marL="342900" indent="-342900">
              <a:buClr>
                <a:srgbClr val="2897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Identify and advocate with key Head of States and Governments (Q1-2 2019)	</a:t>
            </a:r>
          </a:p>
          <a:p>
            <a:pPr marL="342900" indent="-342900">
              <a:buClr>
                <a:srgbClr val="2897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Support consultations with UHC2030 Partners (Q1-2 2019)</a:t>
            </a:r>
          </a:p>
          <a:p>
            <a:pPr marL="342900" indent="-342900">
              <a:buClr>
                <a:srgbClr val="28979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Support and mobilise non-states actors (Q1-2 2019)</a:t>
            </a:r>
          </a:p>
          <a:p>
            <a:pPr marL="342900" indent="-342900">
              <a:buClr>
                <a:srgbClr val="28979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Influence Political Declaration</a:t>
            </a:r>
            <a:r>
              <a:rPr lang="en-GB" sz="2800" dirty="0"/>
              <a:t> </a:t>
            </a:r>
            <a:r>
              <a:rPr lang="en-GB" sz="2000" dirty="0"/>
              <a:t>(Q2-3 2019)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178DC5F-9E4E-4F04-9627-12117DCED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6788" y="5599789"/>
            <a:ext cx="915087" cy="9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A1FD2EB58A154FA774E9C3013A12E2" ma:contentTypeVersion="" ma:contentTypeDescription="Create a new document." ma:contentTypeScope="" ma:versionID="05d4ecb205056660e0deaaa7f92544b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52066D-8D70-4759-A872-A4E2E52734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4CBD7C-B572-4AB4-959C-E05016E5B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066E65C-4F2D-42F8-BAD1-9EBA7550C266}">
  <ds:schemaRefs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661</Words>
  <Application>Microsoft Office PowerPoint</Application>
  <PresentationFormat>Custom</PresentationFormat>
  <Paragraphs>105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Calum Houldsworth</dc:creator>
  <cp:lastModifiedBy>REYES PASCUAL, Victoria Allah A.</cp:lastModifiedBy>
  <cp:revision>113</cp:revision>
  <cp:lastPrinted>2018-06-06T14:36:16Z</cp:lastPrinted>
  <dcterms:created xsi:type="dcterms:W3CDTF">2017-04-12T16:02:46Z</dcterms:created>
  <dcterms:modified xsi:type="dcterms:W3CDTF">2018-12-14T17:27:43Z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0x010100DEA1FD2EB58A154FA774E9C3013A12E2</vt:lpwstr>
  </property>
</Properties>
</file>