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1" r:id="rId2"/>
    <p:sldId id="715" r:id="rId3"/>
    <p:sldId id="272" r:id="rId4"/>
    <p:sldId id="298" r:id="rId5"/>
    <p:sldId id="262" r:id="rId6"/>
    <p:sldId id="297" r:id="rId7"/>
    <p:sldId id="717" r:id="rId8"/>
    <p:sldId id="713" r:id="rId9"/>
    <p:sldId id="714" r:id="rId10"/>
    <p:sldId id="303" r:id="rId11"/>
  </p:sldIdLst>
  <p:sldSz cx="20104100" cy="113093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>
      <p:cViewPr varScale="1">
        <p:scale>
          <a:sx n="51" d="100"/>
          <a:sy n="51" d="100"/>
        </p:scale>
        <p:origin x="504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7298574390078"/>
          <c:y val="7.9088481702141389E-2"/>
          <c:w val="0.60856255333331755"/>
          <c:h val="0.7384232174724405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3-4F71-ACD4-40F8183FB0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3-4F71-ACD4-40F8183FB0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3-4F71-ACD4-40F8183FB0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63-4F71-ACD4-40F8183FB0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43-463C-91D8-F2C7859B2DFE}"/>
              </c:ext>
            </c:extLst>
          </c:dPt>
          <c:dLbls>
            <c:dLbl>
              <c:idx val="0"/>
              <c:layout>
                <c:manualLayout>
                  <c:x val="-0.18570034995625548"/>
                  <c:y val="-7.2449612517389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63-4F71-ACD4-40F8183FB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Pharma</c:v>
                </c:pt>
                <c:pt idx="1">
                  <c:v>MedTech</c:v>
                </c:pt>
                <c:pt idx="2">
                  <c:v>Provider</c:v>
                </c:pt>
                <c:pt idx="3">
                  <c:v>Disruptive Technology</c:v>
                </c:pt>
                <c:pt idx="4">
                  <c:v>Other 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13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63-4F71-ACD4-40F8183FB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6CC8C-6F6E-4AEB-BD7F-A6ACC2EF14D6}" type="doc">
      <dgm:prSet loTypeId="urn:microsoft.com/office/officeart/2005/8/layout/radia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DD26903-3C2A-4778-96F4-289EA78B8915}">
      <dgm:prSet phldrT="[Text]" custT="1"/>
      <dgm:spPr>
        <a:solidFill>
          <a:srgbClr val="30B08C"/>
        </a:solidFill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UHC2030 PSC Core Action Group</a:t>
          </a:r>
        </a:p>
      </dgm:t>
    </dgm:pt>
    <dgm:pt modelId="{83659455-752A-46D5-B97B-BDC197E5D9AD}" type="parTrans" cxnId="{A937FFF6-FE39-4D35-BD51-E73518B092C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9A67A-52FA-4944-9149-F4BAB589B97E}" type="sibTrans" cxnId="{A937FFF6-FE39-4D35-BD51-E73518B092C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38659-7908-4ECA-8B61-755DB7F251B0}">
      <dgm:prSet phldrT="[Text]" custT="1"/>
      <dgm:spPr/>
      <dgm:t>
        <a:bodyPr/>
        <a:lstStyle/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Service Provision </a:t>
          </a:r>
        </a:p>
      </dgm:t>
    </dgm:pt>
    <dgm:pt modelId="{C9FBDF1C-78A2-4A16-BE21-69D596CF9F22}" type="parTrans" cxnId="{57AEA169-2E9E-488B-8C1A-54C4D0A433B9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14E8E-DA36-4EF1-AB9B-70CC857D19D4}" type="sibTrans" cxnId="{57AEA169-2E9E-488B-8C1A-54C4D0A433B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916FF-30E3-4E21-82A5-87080C95AF4A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Health Insurance</a:t>
          </a:r>
        </a:p>
      </dgm:t>
    </dgm:pt>
    <dgm:pt modelId="{C82C83D4-D239-4321-BA8E-A1155905D799}" type="parTrans" cxnId="{C57CAC2F-3C00-4AF6-85AF-285625264ED6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418D08-A32D-4A0D-AB2A-0F46136CA906}" type="sibTrans" cxnId="{C57CAC2F-3C00-4AF6-85AF-285625264ED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8C5459-3C07-4B6E-B806-8AD49DF7F177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Supply Chain</a:t>
          </a:r>
        </a:p>
      </dgm:t>
    </dgm:pt>
    <dgm:pt modelId="{F2C144FF-35FD-41E5-B408-6C324CF1CEBE}" type="parTrans" cxnId="{A36477E7-D1B2-4EEF-AEFA-70C50A470EB5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A2B0CC-566F-47F3-AC1F-EC2BFDE1E39D}" type="sibTrans" cxnId="{A36477E7-D1B2-4EEF-AEFA-70C50A470EB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2F923F-5FC8-409E-8A52-6678E110C8CC}">
      <dgm:prSet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Pharma, Biopharma &amp; Biosimilars</a:t>
          </a:r>
        </a:p>
      </dgm:t>
    </dgm:pt>
    <dgm:pt modelId="{41B049C0-38DD-4DB0-857D-5435140F27D1}" type="parTrans" cxnId="{7DD55441-5581-44AC-90AC-CDF87EE2F7C9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AA71E-F5A5-46C1-B76E-64B47D7F0971}" type="sibTrans" cxnId="{7DD55441-5581-44AC-90AC-CDF87EE2F7C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EC6F43-4BF9-41F2-9B2D-1604152C73F0}">
      <dgm:prSet custT="1"/>
      <dgm:spPr/>
      <dgm:t>
        <a:bodyPr/>
        <a:lstStyle/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Medical Technology (MedTech)</a:t>
          </a:r>
        </a:p>
      </dgm:t>
    </dgm:pt>
    <dgm:pt modelId="{C863BA74-6EF6-4880-89F1-19845A5D688D}" type="parTrans" cxnId="{66C8E8D9-1AB2-48C3-8D30-E36AAF8087DC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C029E-56D4-47B7-B328-C14E2FE79B5B}" type="sibTrans" cxnId="{66C8E8D9-1AB2-48C3-8D30-E36AAF8087D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5DBB3-687A-4A53-B536-EB3083BFE34E}">
      <dgm:prSet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Disruptive Technology </a:t>
          </a:r>
        </a:p>
      </dgm:t>
    </dgm:pt>
    <dgm:pt modelId="{C2B5E71E-2DA7-4D59-8168-3AB7214CADBA}" type="parTrans" cxnId="{474F7B0E-EA04-40DC-9367-C0D78464B089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5C490-80C1-45F5-B4F2-CB39C3BC34C9}" type="sibTrans" cxnId="{474F7B0E-EA04-40DC-9367-C0D78464B08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FDD808-8B11-4B65-95C4-7F22F2441143}" type="pres">
      <dgm:prSet presAssocID="{B516CC8C-6F6E-4AEB-BD7F-A6ACC2EF14D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BE04F0-F830-4BB9-8C1F-1B6CEEE9F09E}" type="pres">
      <dgm:prSet presAssocID="{3DD26903-3C2A-4778-96F4-289EA78B8915}" presName="centerShape" presStyleLbl="node0" presStyleIdx="0" presStyleCnt="1" custScaleX="116191" custScaleY="112413"/>
      <dgm:spPr/>
    </dgm:pt>
    <dgm:pt modelId="{A85190CF-DDE8-4F6B-9876-20C2DC108E9F}" type="pres">
      <dgm:prSet presAssocID="{41B049C0-38DD-4DB0-857D-5435140F27D1}" presName="Name9" presStyleLbl="parChTrans1D2" presStyleIdx="0" presStyleCnt="6"/>
      <dgm:spPr/>
    </dgm:pt>
    <dgm:pt modelId="{47AB8CD8-0E15-4D55-9FF9-A079D3190898}" type="pres">
      <dgm:prSet presAssocID="{41B049C0-38DD-4DB0-857D-5435140F27D1}" presName="connTx" presStyleLbl="parChTrans1D2" presStyleIdx="0" presStyleCnt="6"/>
      <dgm:spPr/>
    </dgm:pt>
    <dgm:pt modelId="{F4A79B14-BC1A-4216-B0BB-A49828BAC07E}" type="pres">
      <dgm:prSet presAssocID="{942F923F-5FC8-409E-8A52-6678E110C8CC}" presName="node" presStyleLbl="node1" presStyleIdx="0" presStyleCnt="6" custScaleX="123847" custScaleY="119462" custRadScaleRad="98596" custRadScaleInc="-4668">
        <dgm:presLayoutVars>
          <dgm:bulletEnabled val="1"/>
        </dgm:presLayoutVars>
      </dgm:prSet>
      <dgm:spPr/>
    </dgm:pt>
    <dgm:pt modelId="{158C4818-DB9D-406C-9E7D-BFE79B45B7C7}" type="pres">
      <dgm:prSet presAssocID="{C863BA74-6EF6-4880-89F1-19845A5D688D}" presName="Name9" presStyleLbl="parChTrans1D2" presStyleIdx="1" presStyleCnt="6"/>
      <dgm:spPr/>
    </dgm:pt>
    <dgm:pt modelId="{2D90D794-C07F-48B5-A904-870A9D0C016A}" type="pres">
      <dgm:prSet presAssocID="{C863BA74-6EF6-4880-89F1-19845A5D688D}" presName="connTx" presStyleLbl="parChTrans1D2" presStyleIdx="1" presStyleCnt="6"/>
      <dgm:spPr/>
    </dgm:pt>
    <dgm:pt modelId="{DD34C23E-424B-4CC0-BACD-5EB28F48298A}" type="pres">
      <dgm:prSet presAssocID="{6CEC6F43-4BF9-41F2-9B2D-1604152C73F0}" presName="node" presStyleLbl="node1" presStyleIdx="1" presStyleCnt="6" custScaleX="123847" custScaleY="119462" custRadScaleRad="98610" custRadScaleInc="-1566">
        <dgm:presLayoutVars>
          <dgm:bulletEnabled val="1"/>
        </dgm:presLayoutVars>
      </dgm:prSet>
      <dgm:spPr/>
    </dgm:pt>
    <dgm:pt modelId="{8E94B51F-B684-463B-AD10-892CC58C46B8}" type="pres">
      <dgm:prSet presAssocID="{C9FBDF1C-78A2-4A16-BE21-69D596CF9F22}" presName="Name9" presStyleLbl="parChTrans1D2" presStyleIdx="2" presStyleCnt="6"/>
      <dgm:spPr/>
    </dgm:pt>
    <dgm:pt modelId="{95A10A5A-6DE3-4ACA-A934-353F8602A008}" type="pres">
      <dgm:prSet presAssocID="{C9FBDF1C-78A2-4A16-BE21-69D596CF9F22}" presName="connTx" presStyleLbl="parChTrans1D2" presStyleIdx="2" presStyleCnt="6"/>
      <dgm:spPr/>
    </dgm:pt>
    <dgm:pt modelId="{766063B0-39EE-494A-B273-3E28AD2A17D7}" type="pres">
      <dgm:prSet presAssocID="{BC938659-7908-4ECA-8B61-755DB7F251B0}" presName="node" presStyleLbl="node1" presStyleIdx="2" presStyleCnt="6" custScaleX="123847" custScaleY="119462" custRadScaleRad="94423">
        <dgm:presLayoutVars>
          <dgm:bulletEnabled val="1"/>
        </dgm:presLayoutVars>
      </dgm:prSet>
      <dgm:spPr/>
    </dgm:pt>
    <dgm:pt modelId="{E39DE690-EDF8-421A-BB95-9D3C00C6A1D1}" type="pres">
      <dgm:prSet presAssocID="{C82C83D4-D239-4321-BA8E-A1155905D799}" presName="Name9" presStyleLbl="parChTrans1D2" presStyleIdx="3" presStyleCnt="6"/>
      <dgm:spPr/>
    </dgm:pt>
    <dgm:pt modelId="{6FB65462-6453-4FA3-A251-367FDDC00873}" type="pres">
      <dgm:prSet presAssocID="{C82C83D4-D239-4321-BA8E-A1155905D799}" presName="connTx" presStyleLbl="parChTrans1D2" presStyleIdx="3" presStyleCnt="6"/>
      <dgm:spPr/>
    </dgm:pt>
    <dgm:pt modelId="{3AE65D5A-1C5B-402D-A437-82D6EBC444E2}" type="pres">
      <dgm:prSet presAssocID="{390916FF-30E3-4E21-82A5-87080C95AF4A}" presName="node" presStyleLbl="node1" presStyleIdx="3" presStyleCnt="6" custScaleX="123847" custScaleY="119462">
        <dgm:presLayoutVars>
          <dgm:bulletEnabled val="1"/>
        </dgm:presLayoutVars>
      </dgm:prSet>
      <dgm:spPr/>
    </dgm:pt>
    <dgm:pt modelId="{2E39607D-B555-4BB0-BAF5-91CC5E310428}" type="pres">
      <dgm:prSet presAssocID="{F2C144FF-35FD-41E5-B408-6C324CF1CEBE}" presName="Name9" presStyleLbl="parChTrans1D2" presStyleIdx="4" presStyleCnt="6"/>
      <dgm:spPr/>
    </dgm:pt>
    <dgm:pt modelId="{BEA66EDD-BD72-4E5D-94D6-09D2A717C523}" type="pres">
      <dgm:prSet presAssocID="{F2C144FF-35FD-41E5-B408-6C324CF1CEBE}" presName="connTx" presStyleLbl="parChTrans1D2" presStyleIdx="4" presStyleCnt="6"/>
      <dgm:spPr/>
    </dgm:pt>
    <dgm:pt modelId="{76E0835C-04F4-48AA-91E0-A603A4E300F9}" type="pres">
      <dgm:prSet presAssocID="{5A8C5459-3C07-4B6E-B806-8AD49DF7F177}" presName="node" presStyleLbl="node1" presStyleIdx="4" presStyleCnt="6" custScaleX="123847" custScaleY="119462">
        <dgm:presLayoutVars>
          <dgm:bulletEnabled val="1"/>
        </dgm:presLayoutVars>
      </dgm:prSet>
      <dgm:spPr/>
    </dgm:pt>
    <dgm:pt modelId="{85B17C22-144C-498D-8BD1-081256D1845A}" type="pres">
      <dgm:prSet presAssocID="{C2B5E71E-2DA7-4D59-8168-3AB7214CADBA}" presName="Name9" presStyleLbl="parChTrans1D2" presStyleIdx="5" presStyleCnt="6"/>
      <dgm:spPr/>
    </dgm:pt>
    <dgm:pt modelId="{7C119B12-6E1C-4F08-A76B-90A0E68FA987}" type="pres">
      <dgm:prSet presAssocID="{C2B5E71E-2DA7-4D59-8168-3AB7214CADBA}" presName="connTx" presStyleLbl="parChTrans1D2" presStyleIdx="5" presStyleCnt="6"/>
      <dgm:spPr/>
    </dgm:pt>
    <dgm:pt modelId="{25DA9CFF-6A97-421E-A1B0-76DF7D30A8D2}" type="pres">
      <dgm:prSet presAssocID="{2845DBB3-687A-4A53-B536-EB3083BFE34E}" presName="node" presStyleLbl="node1" presStyleIdx="5" presStyleCnt="6" custScaleX="123847" custScaleY="119462">
        <dgm:presLayoutVars>
          <dgm:bulletEnabled val="1"/>
        </dgm:presLayoutVars>
      </dgm:prSet>
      <dgm:spPr/>
    </dgm:pt>
  </dgm:ptLst>
  <dgm:cxnLst>
    <dgm:cxn modelId="{DE41700C-AC0B-4CF9-978C-76336D6C1927}" type="presOf" srcId="{C863BA74-6EF6-4880-89F1-19845A5D688D}" destId="{2D90D794-C07F-48B5-A904-870A9D0C016A}" srcOrd="1" destOrd="0" presId="urn:microsoft.com/office/officeart/2005/8/layout/radial1"/>
    <dgm:cxn modelId="{474F7B0E-EA04-40DC-9367-C0D78464B089}" srcId="{3DD26903-3C2A-4778-96F4-289EA78B8915}" destId="{2845DBB3-687A-4A53-B536-EB3083BFE34E}" srcOrd="5" destOrd="0" parTransId="{C2B5E71E-2DA7-4D59-8168-3AB7214CADBA}" sibTransId="{8E95C490-80C1-45F5-B4F2-CB39C3BC34C9}"/>
    <dgm:cxn modelId="{1BD57316-004F-4FAB-BDB1-A64B3BEA92AD}" type="presOf" srcId="{6CEC6F43-4BF9-41F2-9B2D-1604152C73F0}" destId="{DD34C23E-424B-4CC0-BACD-5EB28F48298A}" srcOrd="0" destOrd="0" presId="urn:microsoft.com/office/officeart/2005/8/layout/radial1"/>
    <dgm:cxn modelId="{B0597F1C-B2A9-43D5-8A5B-91EB9743173F}" type="presOf" srcId="{F2C144FF-35FD-41E5-B408-6C324CF1CEBE}" destId="{2E39607D-B555-4BB0-BAF5-91CC5E310428}" srcOrd="0" destOrd="0" presId="urn:microsoft.com/office/officeart/2005/8/layout/radial1"/>
    <dgm:cxn modelId="{96303B26-AD6D-4445-9554-A9532A577B5C}" type="presOf" srcId="{390916FF-30E3-4E21-82A5-87080C95AF4A}" destId="{3AE65D5A-1C5B-402D-A437-82D6EBC444E2}" srcOrd="0" destOrd="0" presId="urn:microsoft.com/office/officeart/2005/8/layout/radial1"/>
    <dgm:cxn modelId="{587DD728-1805-4E9D-B24B-D812EDD06EC3}" type="presOf" srcId="{41B049C0-38DD-4DB0-857D-5435140F27D1}" destId="{A85190CF-DDE8-4F6B-9876-20C2DC108E9F}" srcOrd="0" destOrd="0" presId="urn:microsoft.com/office/officeart/2005/8/layout/radial1"/>
    <dgm:cxn modelId="{C57CAC2F-3C00-4AF6-85AF-285625264ED6}" srcId="{3DD26903-3C2A-4778-96F4-289EA78B8915}" destId="{390916FF-30E3-4E21-82A5-87080C95AF4A}" srcOrd="3" destOrd="0" parTransId="{C82C83D4-D239-4321-BA8E-A1155905D799}" sibTransId="{61418D08-A32D-4A0D-AB2A-0F46136CA906}"/>
    <dgm:cxn modelId="{9495283D-410A-42F4-9116-097B0AD6149A}" type="presOf" srcId="{C9FBDF1C-78A2-4A16-BE21-69D596CF9F22}" destId="{8E94B51F-B684-463B-AD10-892CC58C46B8}" srcOrd="0" destOrd="0" presId="urn:microsoft.com/office/officeart/2005/8/layout/radial1"/>
    <dgm:cxn modelId="{06F28F3E-9C99-4412-8ADA-A0164876E9C8}" type="presOf" srcId="{F2C144FF-35FD-41E5-B408-6C324CF1CEBE}" destId="{BEA66EDD-BD72-4E5D-94D6-09D2A717C523}" srcOrd="1" destOrd="0" presId="urn:microsoft.com/office/officeart/2005/8/layout/radial1"/>
    <dgm:cxn modelId="{570BAE3E-C398-49E3-A498-D231E4CCA3C6}" type="presOf" srcId="{2845DBB3-687A-4A53-B536-EB3083BFE34E}" destId="{25DA9CFF-6A97-421E-A1B0-76DF7D30A8D2}" srcOrd="0" destOrd="0" presId="urn:microsoft.com/office/officeart/2005/8/layout/radial1"/>
    <dgm:cxn modelId="{13E6F55B-A7A0-4DB2-91C7-9A592814F1A4}" type="presOf" srcId="{C863BA74-6EF6-4880-89F1-19845A5D688D}" destId="{158C4818-DB9D-406C-9E7D-BFE79B45B7C7}" srcOrd="0" destOrd="0" presId="urn:microsoft.com/office/officeart/2005/8/layout/radial1"/>
    <dgm:cxn modelId="{EB0B4F61-573C-4AFC-80E2-17462C51E399}" type="presOf" srcId="{C9FBDF1C-78A2-4A16-BE21-69D596CF9F22}" destId="{95A10A5A-6DE3-4ACA-A934-353F8602A008}" srcOrd="1" destOrd="0" presId="urn:microsoft.com/office/officeart/2005/8/layout/radial1"/>
    <dgm:cxn modelId="{7DD55441-5581-44AC-90AC-CDF87EE2F7C9}" srcId="{3DD26903-3C2A-4778-96F4-289EA78B8915}" destId="{942F923F-5FC8-409E-8A52-6678E110C8CC}" srcOrd="0" destOrd="0" parTransId="{41B049C0-38DD-4DB0-857D-5435140F27D1}" sibTransId="{5A2AA71E-F5A5-46C1-B76E-64B47D7F0971}"/>
    <dgm:cxn modelId="{2ED43A42-9B3B-41E5-8EB1-9C8DF50EAC14}" type="presOf" srcId="{BC938659-7908-4ECA-8B61-755DB7F251B0}" destId="{766063B0-39EE-494A-B273-3E28AD2A17D7}" srcOrd="0" destOrd="0" presId="urn:microsoft.com/office/officeart/2005/8/layout/radial1"/>
    <dgm:cxn modelId="{57AEA169-2E9E-488B-8C1A-54C4D0A433B9}" srcId="{3DD26903-3C2A-4778-96F4-289EA78B8915}" destId="{BC938659-7908-4ECA-8B61-755DB7F251B0}" srcOrd="2" destOrd="0" parTransId="{C9FBDF1C-78A2-4A16-BE21-69D596CF9F22}" sibTransId="{68114E8E-DA36-4EF1-AB9B-70CC857D19D4}"/>
    <dgm:cxn modelId="{23259776-DDE0-4768-A5B0-D9D8609D7AA2}" type="presOf" srcId="{C82C83D4-D239-4321-BA8E-A1155905D799}" destId="{6FB65462-6453-4FA3-A251-367FDDC00873}" srcOrd="1" destOrd="0" presId="urn:microsoft.com/office/officeart/2005/8/layout/radial1"/>
    <dgm:cxn modelId="{1B54A358-3BAB-4B0D-8F93-2105CD30B7DE}" type="presOf" srcId="{5A8C5459-3C07-4B6E-B806-8AD49DF7F177}" destId="{76E0835C-04F4-48AA-91E0-A603A4E300F9}" srcOrd="0" destOrd="0" presId="urn:microsoft.com/office/officeart/2005/8/layout/radial1"/>
    <dgm:cxn modelId="{1C67B578-41DC-4BF6-B462-BDEF0BE0EEBE}" type="presOf" srcId="{41B049C0-38DD-4DB0-857D-5435140F27D1}" destId="{47AB8CD8-0E15-4D55-9FF9-A079D3190898}" srcOrd="1" destOrd="0" presId="urn:microsoft.com/office/officeart/2005/8/layout/radial1"/>
    <dgm:cxn modelId="{828E487A-4064-476C-AAD2-289AF3E6DD2F}" type="presOf" srcId="{B516CC8C-6F6E-4AEB-BD7F-A6ACC2EF14D6}" destId="{E8FDD808-8B11-4B65-95C4-7F22F2441143}" srcOrd="0" destOrd="0" presId="urn:microsoft.com/office/officeart/2005/8/layout/radial1"/>
    <dgm:cxn modelId="{46944391-E8FA-465F-92D0-6AA4A1EBFA32}" type="presOf" srcId="{C82C83D4-D239-4321-BA8E-A1155905D799}" destId="{E39DE690-EDF8-421A-BB95-9D3C00C6A1D1}" srcOrd="0" destOrd="0" presId="urn:microsoft.com/office/officeart/2005/8/layout/radial1"/>
    <dgm:cxn modelId="{3D941BAE-F4DB-4B95-8A0E-4A08007E0E90}" type="presOf" srcId="{C2B5E71E-2DA7-4D59-8168-3AB7214CADBA}" destId="{7C119B12-6E1C-4F08-A76B-90A0E68FA987}" srcOrd="1" destOrd="0" presId="urn:microsoft.com/office/officeart/2005/8/layout/radial1"/>
    <dgm:cxn modelId="{A1781ABA-A608-4269-9458-87F70434AEE3}" type="presOf" srcId="{3DD26903-3C2A-4778-96F4-289EA78B8915}" destId="{EBBE04F0-F830-4BB9-8C1F-1B6CEEE9F09E}" srcOrd="0" destOrd="0" presId="urn:microsoft.com/office/officeart/2005/8/layout/radial1"/>
    <dgm:cxn modelId="{66C8E8D9-1AB2-48C3-8D30-E36AAF8087DC}" srcId="{3DD26903-3C2A-4778-96F4-289EA78B8915}" destId="{6CEC6F43-4BF9-41F2-9B2D-1604152C73F0}" srcOrd="1" destOrd="0" parTransId="{C863BA74-6EF6-4880-89F1-19845A5D688D}" sibTransId="{4F0C029E-56D4-47B7-B328-C14E2FE79B5B}"/>
    <dgm:cxn modelId="{A36477E7-D1B2-4EEF-AEFA-70C50A470EB5}" srcId="{3DD26903-3C2A-4778-96F4-289EA78B8915}" destId="{5A8C5459-3C07-4B6E-B806-8AD49DF7F177}" srcOrd="4" destOrd="0" parTransId="{F2C144FF-35FD-41E5-B408-6C324CF1CEBE}" sibTransId="{E3A2B0CC-566F-47F3-AC1F-EC2BFDE1E39D}"/>
    <dgm:cxn modelId="{58DB54EB-4FE4-4DFB-B4D2-F6A75FF18944}" type="presOf" srcId="{942F923F-5FC8-409E-8A52-6678E110C8CC}" destId="{F4A79B14-BC1A-4216-B0BB-A49828BAC07E}" srcOrd="0" destOrd="0" presId="urn:microsoft.com/office/officeart/2005/8/layout/radial1"/>
    <dgm:cxn modelId="{A937FFF6-FE39-4D35-BD51-E73518B092CC}" srcId="{B516CC8C-6F6E-4AEB-BD7F-A6ACC2EF14D6}" destId="{3DD26903-3C2A-4778-96F4-289EA78B8915}" srcOrd="0" destOrd="0" parTransId="{83659455-752A-46D5-B97B-BDC197E5D9AD}" sibTransId="{50C9A67A-52FA-4944-9149-F4BAB589B97E}"/>
    <dgm:cxn modelId="{F8AC8EFA-4D40-4CA2-9EF0-940140CE3E94}" type="presOf" srcId="{C2B5E71E-2DA7-4D59-8168-3AB7214CADBA}" destId="{85B17C22-144C-498D-8BD1-081256D1845A}" srcOrd="0" destOrd="0" presId="urn:microsoft.com/office/officeart/2005/8/layout/radial1"/>
    <dgm:cxn modelId="{007E8D17-6439-499E-A531-8A8675A2302F}" type="presParOf" srcId="{E8FDD808-8B11-4B65-95C4-7F22F2441143}" destId="{EBBE04F0-F830-4BB9-8C1F-1B6CEEE9F09E}" srcOrd="0" destOrd="0" presId="urn:microsoft.com/office/officeart/2005/8/layout/radial1"/>
    <dgm:cxn modelId="{FDC6C51D-A405-4C0A-B5C1-143DDB1AA1B2}" type="presParOf" srcId="{E8FDD808-8B11-4B65-95C4-7F22F2441143}" destId="{A85190CF-DDE8-4F6B-9876-20C2DC108E9F}" srcOrd="1" destOrd="0" presId="urn:microsoft.com/office/officeart/2005/8/layout/radial1"/>
    <dgm:cxn modelId="{C1200265-6AD6-4D6A-B773-C694F57448EA}" type="presParOf" srcId="{A85190CF-DDE8-4F6B-9876-20C2DC108E9F}" destId="{47AB8CD8-0E15-4D55-9FF9-A079D3190898}" srcOrd="0" destOrd="0" presId="urn:microsoft.com/office/officeart/2005/8/layout/radial1"/>
    <dgm:cxn modelId="{4A7713FD-023C-480F-98C0-EB0D559E057B}" type="presParOf" srcId="{E8FDD808-8B11-4B65-95C4-7F22F2441143}" destId="{F4A79B14-BC1A-4216-B0BB-A49828BAC07E}" srcOrd="2" destOrd="0" presId="urn:microsoft.com/office/officeart/2005/8/layout/radial1"/>
    <dgm:cxn modelId="{4922F937-0955-492E-92DB-71F7CEC0BF21}" type="presParOf" srcId="{E8FDD808-8B11-4B65-95C4-7F22F2441143}" destId="{158C4818-DB9D-406C-9E7D-BFE79B45B7C7}" srcOrd="3" destOrd="0" presId="urn:microsoft.com/office/officeart/2005/8/layout/radial1"/>
    <dgm:cxn modelId="{3B7440B0-E573-4064-8C17-F6F6BD7180F1}" type="presParOf" srcId="{158C4818-DB9D-406C-9E7D-BFE79B45B7C7}" destId="{2D90D794-C07F-48B5-A904-870A9D0C016A}" srcOrd="0" destOrd="0" presId="urn:microsoft.com/office/officeart/2005/8/layout/radial1"/>
    <dgm:cxn modelId="{98C0F395-FC35-433A-96B7-2BFA85895F0E}" type="presParOf" srcId="{E8FDD808-8B11-4B65-95C4-7F22F2441143}" destId="{DD34C23E-424B-4CC0-BACD-5EB28F48298A}" srcOrd="4" destOrd="0" presId="urn:microsoft.com/office/officeart/2005/8/layout/radial1"/>
    <dgm:cxn modelId="{BFCBC885-037A-4000-B8E3-8A01C4E3D134}" type="presParOf" srcId="{E8FDD808-8B11-4B65-95C4-7F22F2441143}" destId="{8E94B51F-B684-463B-AD10-892CC58C46B8}" srcOrd="5" destOrd="0" presId="urn:microsoft.com/office/officeart/2005/8/layout/radial1"/>
    <dgm:cxn modelId="{3A5A98CC-9B0F-4E67-8DC6-15416C4E03DD}" type="presParOf" srcId="{8E94B51F-B684-463B-AD10-892CC58C46B8}" destId="{95A10A5A-6DE3-4ACA-A934-353F8602A008}" srcOrd="0" destOrd="0" presId="urn:microsoft.com/office/officeart/2005/8/layout/radial1"/>
    <dgm:cxn modelId="{11520F1B-0034-4634-B73C-E98D2E495E8F}" type="presParOf" srcId="{E8FDD808-8B11-4B65-95C4-7F22F2441143}" destId="{766063B0-39EE-494A-B273-3E28AD2A17D7}" srcOrd="6" destOrd="0" presId="urn:microsoft.com/office/officeart/2005/8/layout/radial1"/>
    <dgm:cxn modelId="{CCCD1EC3-9D93-46AD-A57D-C48B1C0E36F1}" type="presParOf" srcId="{E8FDD808-8B11-4B65-95C4-7F22F2441143}" destId="{E39DE690-EDF8-421A-BB95-9D3C00C6A1D1}" srcOrd="7" destOrd="0" presId="urn:microsoft.com/office/officeart/2005/8/layout/radial1"/>
    <dgm:cxn modelId="{7CEAA39A-84D6-4CD2-8058-3F42256A6168}" type="presParOf" srcId="{E39DE690-EDF8-421A-BB95-9D3C00C6A1D1}" destId="{6FB65462-6453-4FA3-A251-367FDDC00873}" srcOrd="0" destOrd="0" presId="urn:microsoft.com/office/officeart/2005/8/layout/radial1"/>
    <dgm:cxn modelId="{78CA3E9C-8367-4BA7-A0A9-DCF51AC17C8F}" type="presParOf" srcId="{E8FDD808-8B11-4B65-95C4-7F22F2441143}" destId="{3AE65D5A-1C5B-402D-A437-82D6EBC444E2}" srcOrd="8" destOrd="0" presId="urn:microsoft.com/office/officeart/2005/8/layout/radial1"/>
    <dgm:cxn modelId="{4FBEE75B-EAD1-4C59-B49C-3C7678941786}" type="presParOf" srcId="{E8FDD808-8B11-4B65-95C4-7F22F2441143}" destId="{2E39607D-B555-4BB0-BAF5-91CC5E310428}" srcOrd="9" destOrd="0" presId="urn:microsoft.com/office/officeart/2005/8/layout/radial1"/>
    <dgm:cxn modelId="{B4348358-9E0A-4FC5-9179-471BAD6A4A0B}" type="presParOf" srcId="{2E39607D-B555-4BB0-BAF5-91CC5E310428}" destId="{BEA66EDD-BD72-4E5D-94D6-09D2A717C523}" srcOrd="0" destOrd="0" presId="urn:microsoft.com/office/officeart/2005/8/layout/radial1"/>
    <dgm:cxn modelId="{9BD62646-60FE-44EC-94C3-3FF2738A8824}" type="presParOf" srcId="{E8FDD808-8B11-4B65-95C4-7F22F2441143}" destId="{76E0835C-04F4-48AA-91E0-A603A4E300F9}" srcOrd="10" destOrd="0" presId="urn:microsoft.com/office/officeart/2005/8/layout/radial1"/>
    <dgm:cxn modelId="{9C3AD972-0D89-41A4-8040-69A7BE956ED3}" type="presParOf" srcId="{E8FDD808-8B11-4B65-95C4-7F22F2441143}" destId="{85B17C22-144C-498D-8BD1-081256D1845A}" srcOrd="11" destOrd="0" presId="urn:microsoft.com/office/officeart/2005/8/layout/radial1"/>
    <dgm:cxn modelId="{5B38F19E-01F0-40C5-936C-3BCF50021A27}" type="presParOf" srcId="{85B17C22-144C-498D-8BD1-081256D1845A}" destId="{7C119B12-6E1C-4F08-A76B-90A0E68FA987}" srcOrd="0" destOrd="0" presId="urn:microsoft.com/office/officeart/2005/8/layout/radial1"/>
    <dgm:cxn modelId="{357BA590-2F24-44B5-9C82-4E07E80627E9}" type="presParOf" srcId="{E8FDD808-8B11-4B65-95C4-7F22F2441143}" destId="{25DA9CFF-6A97-421E-A1B0-76DF7D30A8D2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6CC8C-6F6E-4AEB-BD7F-A6ACC2EF14D6}" type="doc">
      <dgm:prSet loTypeId="urn:microsoft.com/office/officeart/2005/8/layout/radia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DD26903-3C2A-4778-96F4-289EA78B8915}">
      <dgm:prSet phldrT="[Text]"/>
      <dgm:spPr>
        <a:solidFill>
          <a:srgbClr val="30B08C"/>
        </a:solidFill>
      </dgm:spPr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UHC2030 PSC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Core Action Group</a:t>
          </a:r>
        </a:p>
      </dgm:t>
    </dgm:pt>
    <dgm:pt modelId="{83659455-752A-46D5-B97B-BDC197E5D9AD}" type="parTrans" cxnId="{A937FFF6-FE39-4D35-BD51-E73518B092C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9A67A-52FA-4944-9149-F4BAB589B97E}" type="sibTrans" cxnId="{A937FFF6-FE39-4D35-BD51-E73518B092C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38659-7908-4ECA-8B61-755DB7F251B0}">
      <dgm:prSet phldrT="[Text]" custT="1"/>
      <dgm:spPr/>
      <dgm:t>
        <a:bodyPr/>
        <a:lstStyle/>
        <a:p>
          <a:endParaRPr lang="en-US" sz="135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35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350" dirty="0">
              <a:latin typeface="Arial" panose="020B0604020202020204" pitchFamily="34" charset="0"/>
              <a:cs typeface="Arial" panose="020B0604020202020204" pitchFamily="34" charset="0"/>
            </a:rPr>
            <a:t>Service Provision </a:t>
          </a:r>
        </a:p>
      </dgm:t>
    </dgm:pt>
    <dgm:pt modelId="{C9FBDF1C-78A2-4A16-BE21-69D596CF9F22}" type="parTrans" cxnId="{57AEA169-2E9E-488B-8C1A-54C4D0A433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14E8E-DA36-4EF1-AB9B-70CC857D19D4}" type="sibTrans" cxnId="{57AEA169-2E9E-488B-8C1A-54C4D0A433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916FF-30E3-4E21-82A5-87080C95AF4A}">
      <dgm:prSet phldrT="[Text]" custT="1"/>
      <dgm:spPr/>
      <dgm:t>
        <a:bodyPr/>
        <a:lstStyle/>
        <a:p>
          <a:r>
            <a:rPr lang="en-US" sz="1350" dirty="0">
              <a:latin typeface="Arial" panose="020B0604020202020204" pitchFamily="34" charset="0"/>
              <a:cs typeface="Arial" panose="020B0604020202020204" pitchFamily="34" charset="0"/>
            </a:rPr>
            <a:t>Health Insurance</a:t>
          </a:r>
        </a:p>
      </dgm:t>
    </dgm:pt>
    <dgm:pt modelId="{C82C83D4-D239-4321-BA8E-A1155905D799}" type="parTrans" cxnId="{C57CAC2F-3C00-4AF6-85AF-285625264E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418D08-A32D-4A0D-AB2A-0F46136CA906}" type="sibTrans" cxnId="{C57CAC2F-3C00-4AF6-85AF-285625264E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8C5459-3C07-4B6E-B806-8AD49DF7F177}">
      <dgm:prSet phldrT="[Text]" custT="1"/>
      <dgm:spPr/>
      <dgm:t>
        <a:bodyPr/>
        <a:lstStyle/>
        <a:p>
          <a:r>
            <a:rPr lang="en-US" sz="1350" dirty="0">
              <a:latin typeface="Arial" panose="020B0604020202020204" pitchFamily="34" charset="0"/>
              <a:cs typeface="Arial" panose="020B0604020202020204" pitchFamily="34" charset="0"/>
            </a:rPr>
            <a:t>Supply Chain</a:t>
          </a:r>
        </a:p>
      </dgm:t>
    </dgm:pt>
    <dgm:pt modelId="{F2C144FF-35FD-41E5-B408-6C324CF1CEBE}" type="parTrans" cxnId="{A36477E7-D1B2-4EEF-AEFA-70C50A470E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A2B0CC-566F-47F3-AC1F-EC2BFDE1E39D}" type="sibTrans" cxnId="{A36477E7-D1B2-4EEF-AEFA-70C50A470E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2F923F-5FC8-409E-8A52-6678E110C8CC}">
      <dgm:prSet custT="1"/>
      <dgm:spPr/>
      <dgm:t>
        <a:bodyPr/>
        <a:lstStyle/>
        <a:p>
          <a:r>
            <a:rPr lang="en-US" sz="1350" dirty="0">
              <a:latin typeface="Arial" panose="020B0604020202020204" pitchFamily="34" charset="0"/>
              <a:cs typeface="Arial" panose="020B0604020202020204" pitchFamily="34" charset="0"/>
            </a:rPr>
            <a:t>Pharma, Biopharma &amp; Biosimilars</a:t>
          </a:r>
        </a:p>
      </dgm:t>
    </dgm:pt>
    <dgm:pt modelId="{41B049C0-38DD-4DB0-857D-5435140F27D1}" type="parTrans" cxnId="{7DD55441-5581-44AC-90AC-CDF87EE2F7C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AA71E-F5A5-46C1-B76E-64B47D7F0971}" type="sibTrans" cxnId="{7DD55441-5581-44AC-90AC-CDF87EE2F7C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EC6F43-4BF9-41F2-9B2D-1604152C73F0}">
      <dgm:prSet custT="1"/>
      <dgm:spPr/>
      <dgm:t>
        <a:bodyPr/>
        <a:lstStyle/>
        <a:p>
          <a:endParaRPr lang="en-US" sz="135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35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350" dirty="0">
              <a:latin typeface="Arial" panose="020B0604020202020204" pitchFamily="34" charset="0"/>
              <a:cs typeface="Arial" panose="020B0604020202020204" pitchFamily="34" charset="0"/>
            </a:rPr>
            <a:t>Medical Technology (MedTech)</a:t>
          </a:r>
        </a:p>
      </dgm:t>
    </dgm:pt>
    <dgm:pt modelId="{C863BA74-6EF6-4880-89F1-19845A5D688D}" type="parTrans" cxnId="{66C8E8D9-1AB2-48C3-8D30-E36AAF8087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C029E-56D4-47B7-B328-C14E2FE79B5B}" type="sibTrans" cxnId="{66C8E8D9-1AB2-48C3-8D30-E36AAF8087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5DBB3-687A-4A53-B536-EB3083BFE34E}">
      <dgm:prSet custT="1"/>
      <dgm:spPr/>
      <dgm:t>
        <a:bodyPr/>
        <a:lstStyle/>
        <a:p>
          <a:r>
            <a:rPr lang="en-US" sz="1350" dirty="0">
              <a:latin typeface="Arial" panose="020B0604020202020204" pitchFamily="34" charset="0"/>
              <a:cs typeface="Arial" panose="020B0604020202020204" pitchFamily="34" charset="0"/>
            </a:rPr>
            <a:t>Disruptive Technology </a:t>
          </a:r>
        </a:p>
      </dgm:t>
    </dgm:pt>
    <dgm:pt modelId="{C2B5E71E-2DA7-4D59-8168-3AB7214CADBA}" type="parTrans" cxnId="{474F7B0E-EA04-40DC-9367-C0D78464B0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5C490-80C1-45F5-B4F2-CB39C3BC34C9}" type="sibTrans" cxnId="{474F7B0E-EA04-40DC-9367-C0D78464B0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FDD808-8B11-4B65-95C4-7F22F2441143}" type="pres">
      <dgm:prSet presAssocID="{B516CC8C-6F6E-4AEB-BD7F-A6ACC2EF14D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BE04F0-F830-4BB9-8C1F-1B6CEEE9F09E}" type="pres">
      <dgm:prSet presAssocID="{3DD26903-3C2A-4778-96F4-289EA78B8915}" presName="centerShape" presStyleLbl="node0" presStyleIdx="0" presStyleCnt="1" custScaleX="116191" custScaleY="112413"/>
      <dgm:spPr/>
    </dgm:pt>
    <dgm:pt modelId="{A85190CF-DDE8-4F6B-9876-20C2DC108E9F}" type="pres">
      <dgm:prSet presAssocID="{41B049C0-38DD-4DB0-857D-5435140F27D1}" presName="Name9" presStyleLbl="parChTrans1D2" presStyleIdx="0" presStyleCnt="6"/>
      <dgm:spPr/>
    </dgm:pt>
    <dgm:pt modelId="{47AB8CD8-0E15-4D55-9FF9-A079D3190898}" type="pres">
      <dgm:prSet presAssocID="{41B049C0-38DD-4DB0-857D-5435140F27D1}" presName="connTx" presStyleLbl="parChTrans1D2" presStyleIdx="0" presStyleCnt="6"/>
      <dgm:spPr/>
    </dgm:pt>
    <dgm:pt modelId="{F4A79B14-BC1A-4216-B0BB-A49828BAC07E}" type="pres">
      <dgm:prSet presAssocID="{942F923F-5FC8-409E-8A52-6678E110C8CC}" presName="node" presStyleLbl="node1" presStyleIdx="0" presStyleCnt="6" custScaleX="123847" custScaleY="119462" custRadScaleRad="98596" custRadScaleInc="-4668">
        <dgm:presLayoutVars>
          <dgm:bulletEnabled val="1"/>
        </dgm:presLayoutVars>
      </dgm:prSet>
      <dgm:spPr/>
    </dgm:pt>
    <dgm:pt modelId="{158C4818-DB9D-406C-9E7D-BFE79B45B7C7}" type="pres">
      <dgm:prSet presAssocID="{C863BA74-6EF6-4880-89F1-19845A5D688D}" presName="Name9" presStyleLbl="parChTrans1D2" presStyleIdx="1" presStyleCnt="6"/>
      <dgm:spPr/>
    </dgm:pt>
    <dgm:pt modelId="{2D90D794-C07F-48B5-A904-870A9D0C016A}" type="pres">
      <dgm:prSet presAssocID="{C863BA74-6EF6-4880-89F1-19845A5D688D}" presName="connTx" presStyleLbl="parChTrans1D2" presStyleIdx="1" presStyleCnt="6"/>
      <dgm:spPr/>
    </dgm:pt>
    <dgm:pt modelId="{DD34C23E-424B-4CC0-BACD-5EB28F48298A}" type="pres">
      <dgm:prSet presAssocID="{6CEC6F43-4BF9-41F2-9B2D-1604152C73F0}" presName="node" presStyleLbl="node1" presStyleIdx="1" presStyleCnt="6" custScaleX="123847" custScaleY="119462" custRadScaleRad="98610" custRadScaleInc="-1566">
        <dgm:presLayoutVars>
          <dgm:bulletEnabled val="1"/>
        </dgm:presLayoutVars>
      </dgm:prSet>
      <dgm:spPr/>
    </dgm:pt>
    <dgm:pt modelId="{8E94B51F-B684-463B-AD10-892CC58C46B8}" type="pres">
      <dgm:prSet presAssocID="{C9FBDF1C-78A2-4A16-BE21-69D596CF9F22}" presName="Name9" presStyleLbl="parChTrans1D2" presStyleIdx="2" presStyleCnt="6"/>
      <dgm:spPr/>
    </dgm:pt>
    <dgm:pt modelId="{95A10A5A-6DE3-4ACA-A934-353F8602A008}" type="pres">
      <dgm:prSet presAssocID="{C9FBDF1C-78A2-4A16-BE21-69D596CF9F22}" presName="connTx" presStyleLbl="parChTrans1D2" presStyleIdx="2" presStyleCnt="6"/>
      <dgm:spPr/>
    </dgm:pt>
    <dgm:pt modelId="{766063B0-39EE-494A-B273-3E28AD2A17D7}" type="pres">
      <dgm:prSet presAssocID="{BC938659-7908-4ECA-8B61-755DB7F251B0}" presName="node" presStyleLbl="node1" presStyleIdx="2" presStyleCnt="6" custScaleX="123847" custScaleY="119462" custRadScaleRad="94423">
        <dgm:presLayoutVars>
          <dgm:bulletEnabled val="1"/>
        </dgm:presLayoutVars>
      </dgm:prSet>
      <dgm:spPr/>
    </dgm:pt>
    <dgm:pt modelId="{E39DE690-EDF8-421A-BB95-9D3C00C6A1D1}" type="pres">
      <dgm:prSet presAssocID="{C82C83D4-D239-4321-BA8E-A1155905D799}" presName="Name9" presStyleLbl="parChTrans1D2" presStyleIdx="3" presStyleCnt="6"/>
      <dgm:spPr/>
    </dgm:pt>
    <dgm:pt modelId="{6FB65462-6453-4FA3-A251-367FDDC00873}" type="pres">
      <dgm:prSet presAssocID="{C82C83D4-D239-4321-BA8E-A1155905D799}" presName="connTx" presStyleLbl="parChTrans1D2" presStyleIdx="3" presStyleCnt="6"/>
      <dgm:spPr/>
    </dgm:pt>
    <dgm:pt modelId="{3AE65D5A-1C5B-402D-A437-82D6EBC444E2}" type="pres">
      <dgm:prSet presAssocID="{390916FF-30E3-4E21-82A5-87080C95AF4A}" presName="node" presStyleLbl="node1" presStyleIdx="3" presStyleCnt="6" custScaleX="123847" custScaleY="119462">
        <dgm:presLayoutVars>
          <dgm:bulletEnabled val="1"/>
        </dgm:presLayoutVars>
      </dgm:prSet>
      <dgm:spPr/>
    </dgm:pt>
    <dgm:pt modelId="{2E39607D-B555-4BB0-BAF5-91CC5E310428}" type="pres">
      <dgm:prSet presAssocID="{F2C144FF-35FD-41E5-B408-6C324CF1CEBE}" presName="Name9" presStyleLbl="parChTrans1D2" presStyleIdx="4" presStyleCnt="6"/>
      <dgm:spPr/>
    </dgm:pt>
    <dgm:pt modelId="{BEA66EDD-BD72-4E5D-94D6-09D2A717C523}" type="pres">
      <dgm:prSet presAssocID="{F2C144FF-35FD-41E5-B408-6C324CF1CEBE}" presName="connTx" presStyleLbl="parChTrans1D2" presStyleIdx="4" presStyleCnt="6"/>
      <dgm:spPr/>
    </dgm:pt>
    <dgm:pt modelId="{76E0835C-04F4-48AA-91E0-A603A4E300F9}" type="pres">
      <dgm:prSet presAssocID="{5A8C5459-3C07-4B6E-B806-8AD49DF7F177}" presName="node" presStyleLbl="node1" presStyleIdx="4" presStyleCnt="6" custScaleX="123847" custScaleY="119462">
        <dgm:presLayoutVars>
          <dgm:bulletEnabled val="1"/>
        </dgm:presLayoutVars>
      </dgm:prSet>
      <dgm:spPr/>
    </dgm:pt>
    <dgm:pt modelId="{85B17C22-144C-498D-8BD1-081256D1845A}" type="pres">
      <dgm:prSet presAssocID="{C2B5E71E-2DA7-4D59-8168-3AB7214CADBA}" presName="Name9" presStyleLbl="parChTrans1D2" presStyleIdx="5" presStyleCnt="6"/>
      <dgm:spPr/>
    </dgm:pt>
    <dgm:pt modelId="{7C119B12-6E1C-4F08-A76B-90A0E68FA987}" type="pres">
      <dgm:prSet presAssocID="{C2B5E71E-2DA7-4D59-8168-3AB7214CADBA}" presName="connTx" presStyleLbl="parChTrans1D2" presStyleIdx="5" presStyleCnt="6"/>
      <dgm:spPr/>
    </dgm:pt>
    <dgm:pt modelId="{25DA9CFF-6A97-421E-A1B0-76DF7D30A8D2}" type="pres">
      <dgm:prSet presAssocID="{2845DBB3-687A-4A53-B536-EB3083BFE34E}" presName="node" presStyleLbl="node1" presStyleIdx="5" presStyleCnt="6" custScaleX="123847" custScaleY="119462">
        <dgm:presLayoutVars>
          <dgm:bulletEnabled val="1"/>
        </dgm:presLayoutVars>
      </dgm:prSet>
      <dgm:spPr/>
    </dgm:pt>
  </dgm:ptLst>
  <dgm:cxnLst>
    <dgm:cxn modelId="{DE41700C-AC0B-4CF9-978C-76336D6C1927}" type="presOf" srcId="{C863BA74-6EF6-4880-89F1-19845A5D688D}" destId="{2D90D794-C07F-48B5-A904-870A9D0C016A}" srcOrd="1" destOrd="0" presId="urn:microsoft.com/office/officeart/2005/8/layout/radial1"/>
    <dgm:cxn modelId="{474F7B0E-EA04-40DC-9367-C0D78464B089}" srcId="{3DD26903-3C2A-4778-96F4-289EA78B8915}" destId="{2845DBB3-687A-4A53-B536-EB3083BFE34E}" srcOrd="5" destOrd="0" parTransId="{C2B5E71E-2DA7-4D59-8168-3AB7214CADBA}" sibTransId="{8E95C490-80C1-45F5-B4F2-CB39C3BC34C9}"/>
    <dgm:cxn modelId="{1BD57316-004F-4FAB-BDB1-A64B3BEA92AD}" type="presOf" srcId="{6CEC6F43-4BF9-41F2-9B2D-1604152C73F0}" destId="{DD34C23E-424B-4CC0-BACD-5EB28F48298A}" srcOrd="0" destOrd="0" presId="urn:microsoft.com/office/officeart/2005/8/layout/radial1"/>
    <dgm:cxn modelId="{B0597F1C-B2A9-43D5-8A5B-91EB9743173F}" type="presOf" srcId="{F2C144FF-35FD-41E5-B408-6C324CF1CEBE}" destId="{2E39607D-B555-4BB0-BAF5-91CC5E310428}" srcOrd="0" destOrd="0" presId="urn:microsoft.com/office/officeart/2005/8/layout/radial1"/>
    <dgm:cxn modelId="{96303B26-AD6D-4445-9554-A9532A577B5C}" type="presOf" srcId="{390916FF-30E3-4E21-82A5-87080C95AF4A}" destId="{3AE65D5A-1C5B-402D-A437-82D6EBC444E2}" srcOrd="0" destOrd="0" presId="urn:microsoft.com/office/officeart/2005/8/layout/radial1"/>
    <dgm:cxn modelId="{587DD728-1805-4E9D-B24B-D812EDD06EC3}" type="presOf" srcId="{41B049C0-38DD-4DB0-857D-5435140F27D1}" destId="{A85190CF-DDE8-4F6B-9876-20C2DC108E9F}" srcOrd="0" destOrd="0" presId="urn:microsoft.com/office/officeart/2005/8/layout/radial1"/>
    <dgm:cxn modelId="{C57CAC2F-3C00-4AF6-85AF-285625264ED6}" srcId="{3DD26903-3C2A-4778-96F4-289EA78B8915}" destId="{390916FF-30E3-4E21-82A5-87080C95AF4A}" srcOrd="3" destOrd="0" parTransId="{C82C83D4-D239-4321-BA8E-A1155905D799}" sibTransId="{61418D08-A32D-4A0D-AB2A-0F46136CA906}"/>
    <dgm:cxn modelId="{9495283D-410A-42F4-9116-097B0AD6149A}" type="presOf" srcId="{C9FBDF1C-78A2-4A16-BE21-69D596CF9F22}" destId="{8E94B51F-B684-463B-AD10-892CC58C46B8}" srcOrd="0" destOrd="0" presId="urn:microsoft.com/office/officeart/2005/8/layout/radial1"/>
    <dgm:cxn modelId="{06F28F3E-9C99-4412-8ADA-A0164876E9C8}" type="presOf" srcId="{F2C144FF-35FD-41E5-B408-6C324CF1CEBE}" destId="{BEA66EDD-BD72-4E5D-94D6-09D2A717C523}" srcOrd="1" destOrd="0" presId="urn:microsoft.com/office/officeart/2005/8/layout/radial1"/>
    <dgm:cxn modelId="{570BAE3E-C398-49E3-A498-D231E4CCA3C6}" type="presOf" srcId="{2845DBB3-687A-4A53-B536-EB3083BFE34E}" destId="{25DA9CFF-6A97-421E-A1B0-76DF7D30A8D2}" srcOrd="0" destOrd="0" presId="urn:microsoft.com/office/officeart/2005/8/layout/radial1"/>
    <dgm:cxn modelId="{13E6F55B-A7A0-4DB2-91C7-9A592814F1A4}" type="presOf" srcId="{C863BA74-6EF6-4880-89F1-19845A5D688D}" destId="{158C4818-DB9D-406C-9E7D-BFE79B45B7C7}" srcOrd="0" destOrd="0" presId="urn:microsoft.com/office/officeart/2005/8/layout/radial1"/>
    <dgm:cxn modelId="{EB0B4F61-573C-4AFC-80E2-17462C51E399}" type="presOf" srcId="{C9FBDF1C-78A2-4A16-BE21-69D596CF9F22}" destId="{95A10A5A-6DE3-4ACA-A934-353F8602A008}" srcOrd="1" destOrd="0" presId="urn:microsoft.com/office/officeart/2005/8/layout/radial1"/>
    <dgm:cxn modelId="{7DD55441-5581-44AC-90AC-CDF87EE2F7C9}" srcId="{3DD26903-3C2A-4778-96F4-289EA78B8915}" destId="{942F923F-5FC8-409E-8A52-6678E110C8CC}" srcOrd="0" destOrd="0" parTransId="{41B049C0-38DD-4DB0-857D-5435140F27D1}" sibTransId="{5A2AA71E-F5A5-46C1-B76E-64B47D7F0971}"/>
    <dgm:cxn modelId="{2ED43A42-9B3B-41E5-8EB1-9C8DF50EAC14}" type="presOf" srcId="{BC938659-7908-4ECA-8B61-755DB7F251B0}" destId="{766063B0-39EE-494A-B273-3E28AD2A17D7}" srcOrd="0" destOrd="0" presId="urn:microsoft.com/office/officeart/2005/8/layout/radial1"/>
    <dgm:cxn modelId="{57AEA169-2E9E-488B-8C1A-54C4D0A433B9}" srcId="{3DD26903-3C2A-4778-96F4-289EA78B8915}" destId="{BC938659-7908-4ECA-8B61-755DB7F251B0}" srcOrd="2" destOrd="0" parTransId="{C9FBDF1C-78A2-4A16-BE21-69D596CF9F22}" sibTransId="{68114E8E-DA36-4EF1-AB9B-70CC857D19D4}"/>
    <dgm:cxn modelId="{23259776-DDE0-4768-A5B0-D9D8609D7AA2}" type="presOf" srcId="{C82C83D4-D239-4321-BA8E-A1155905D799}" destId="{6FB65462-6453-4FA3-A251-367FDDC00873}" srcOrd="1" destOrd="0" presId="urn:microsoft.com/office/officeart/2005/8/layout/radial1"/>
    <dgm:cxn modelId="{1B54A358-3BAB-4B0D-8F93-2105CD30B7DE}" type="presOf" srcId="{5A8C5459-3C07-4B6E-B806-8AD49DF7F177}" destId="{76E0835C-04F4-48AA-91E0-A603A4E300F9}" srcOrd="0" destOrd="0" presId="urn:microsoft.com/office/officeart/2005/8/layout/radial1"/>
    <dgm:cxn modelId="{1C67B578-41DC-4BF6-B462-BDEF0BE0EEBE}" type="presOf" srcId="{41B049C0-38DD-4DB0-857D-5435140F27D1}" destId="{47AB8CD8-0E15-4D55-9FF9-A079D3190898}" srcOrd="1" destOrd="0" presId="urn:microsoft.com/office/officeart/2005/8/layout/radial1"/>
    <dgm:cxn modelId="{828E487A-4064-476C-AAD2-289AF3E6DD2F}" type="presOf" srcId="{B516CC8C-6F6E-4AEB-BD7F-A6ACC2EF14D6}" destId="{E8FDD808-8B11-4B65-95C4-7F22F2441143}" srcOrd="0" destOrd="0" presId="urn:microsoft.com/office/officeart/2005/8/layout/radial1"/>
    <dgm:cxn modelId="{46944391-E8FA-465F-92D0-6AA4A1EBFA32}" type="presOf" srcId="{C82C83D4-D239-4321-BA8E-A1155905D799}" destId="{E39DE690-EDF8-421A-BB95-9D3C00C6A1D1}" srcOrd="0" destOrd="0" presId="urn:microsoft.com/office/officeart/2005/8/layout/radial1"/>
    <dgm:cxn modelId="{3D941BAE-F4DB-4B95-8A0E-4A08007E0E90}" type="presOf" srcId="{C2B5E71E-2DA7-4D59-8168-3AB7214CADBA}" destId="{7C119B12-6E1C-4F08-A76B-90A0E68FA987}" srcOrd="1" destOrd="0" presId="urn:microsoft.com/office/officeart/2005/8/layout/radial1"/>
    <dgm:cxn modelId="{A1781ABA-A608-4269-9458-87F70434AEE3}" type="presOf" srcId="{3DD26903-3C2A-4778-96F4-289EA78B8915}" destId="{EBBE04F0-F830-4BB9-8C1F-1B6CEEE9F09E}" srcOrd="0" destOrd="0" presId="urn:microsoft.com/office/officeart/2005/8/layout/radial1"/>
    <dgm:cxn modelId="{66C8E8D9-1AB2-48C3-8D30-E36AAF8087DC}" srcId="{3DD26903-3C2A-4778-96F4-289EA78B8915}" destId="{6CEC6F43-4BF9-41F2-9B2D-1604152C73F0}" srcOrd="1" destOrd="0" parTransId="{C863BA74-6EF6-4880-89F1-19845A5D688D}" sibTransId="{4F0C029E-56D4-47B7-B328-C14E2FE79B5B}"/>
    <dgm:cxn modelId="{A36477E7-D1B2-4EEF-AEFA-70C50A470EB5}" srcId="{3DD26903-3C2A-4778-96F4-289EA78B8915}" destId="{5A8C5459-3C07-4B6E-B806-8AD49DF7F177}" srcOrd="4" destOrd="0" parTransId="{F2C144FF-35FD-41E5-B408-6C324CF1CEBE}" sibTransId="{E3A2B0CC-566F-47F3-AC1F-EC2BFDE1E39D}"/>
    <dgm:cxn modelId="{58DB54EB-4FE4-4DFB-B4D2-F6A75FF18944}" type="presOf" srcId="{942F923F-5FC8-409E-8A52-6678E110C8CC}" destId="{F4A79B14-BC1A-4216-B0BB-A49828BAC07E}" srcOrd="0" destOrd="0" presId="urn:microsoft.com/office/officeart/2005/8/layout/radial1"/>
    <dgm:cxn modelId="{A937FFF6-FE39-4D35-BD51-E73518B092CC}" srcId="{B516CC8C-6F6E-4AEB-BD7F-A6ACC2EF14D6}" destId="{3DD26903-3C2A-4778-96F4-289EA78B8915}" srcOrd="0" destOrd="0" parTransId="{83659455-752A-46D5-B97B-BDC197E5D9AD}" sibTransId="{50C9A67A-52FA-4944-9149-F4BAB589B97E}"/>
    <dgm:cxn modelId="{F8AC8EFA-4D40-4CA2-9EF0-940140CE3E94}" type="presOf" srcId="{C2B5E71E-2DA7-4D59-8168-3AB7214CADBA}" destId="{85B17C22-144C-498D-8BD1-081256D1845A}" srcOrd="0" destOrd="0" presId="urn:microsoft.com/office/officeart/2005/8/layout/radial1"/>
    <dgm:cxn modelId="{007E8D17-6439-499E-A531-8A8675A2302F}" type="presParOf" srcId="{E8FDD808-8B11-4B65-95C4-7F22F2441143}" destId="{EBBE04F0-F830-4BB9-8C1F-1B6CEEE9F09E}" srcOrd="0" destOrd="0" presId="urn:microsoft.com/office/officeart/2005/8/layout/radial1"/>
    <dgm:cxn modelId="{FDC6C51D-A405-4C0A-B5C1-143DDB1AA1B2}" type="presParOf" srcId="{E8FDD808-8B11-4B65-95C4-7F22F2441143}" destId="{A85190CF-DDE8-4F6B-9876-20C2DC108E9F}" srcOrd="1" destOrd="0" presId="urn:microsoft.com/office/officeart/2005/8/layout/radial1"/>
    <dgm:cxn modelId="{C1200265-6AD6-4D6A-B773-C694F57448EA}" type="presParOf" srcId="{A85190CF-DDE8-4F6B-9876-20C2DC108E9F}" destId="{47AB8CD8-0E15-4D55-9FF9-A079D3190898}" srcOrd="0" destOrd="0" presId="urn:microsoft.com/office/officeart/2005/8/layout/radial1"/>
    <dgm:cxn modelId="{4A7713FD-023C-480F-98C0-EB0D559E057B}" type="presParOf" srcId="{E8FDD808-8B11-4B65-95C4-7F22F2441143}" destId="{F4A79B14-BC1A-4216-B0BB-A49828BAC07E}" srcOrd="2" destOrd="0" presId="urn:microsoft.com/office/officeart/2005/8/layout/radial1"/>
    <dgm:cxn modelId="{4922F937-0955-492E-92DB-71F7CEC0BF21}" type="presParOf" srcId="{E8FDD808-8B11-4B65-95C4-7F22F2441143}" destId="{158C4818-DB9D-406C-9E7D-BFE79B45B7C7}" srcOrd="3" destOrd="0" presId="urn:microsoft.com/office/officeart/2005/8/layout/radial1"/>
    <dgm:cxn modelId="{3B7440B0-E573-4064-8C17-F6F6BD7180F1}" type="presParOf" srcId="{158C4818-DB9D-406C-9E7D-BFE79B45B7C7}" destId="{2D90D794-C07F-48B5-A904-870A9D0C016A}" srcOrd="0" destOrd="0" presId="urn:microsoft.com/office/officeart/2005/8/layout/radial1"/>
    <dgm:cxn modelId="{98C0F395-FC35-433A-96B7-2BFA85895F0E}" type="presParOf" srcId="{E8FDD808-8B11-4B65-95C4-7F22F2441143}" destId="{DD34C23E-424B-4CC0-BACD-5EB28F48298A}" srcOrd="4" destOrd="0" presId="urn:microsoft.com/office/officeart/2005/8/layout/radial1"/>
    <dgm:cxn modelId="{BFCBC885-037A-4000-B8E3-8A01C4E3D134}" type="presParOf" srcId="{E8FDD808-8B11-4B65-95C4-7F22F2441143}" destId="{8E94B51F-B684-463B-AD10-892CC58C46B8}" srcOrd="5" destOrd="0" presId="urn:microsoft.com/office/officeart/2005/8/layout/radial1"/>
    <dgm:cxn modelId="{3A5A98CC-9B0F-4E67-8DC6-15416C4E03DD}" type="presParOf" srcId="{8E94B51F-B684-463B-AD10-892CC58C46B8}" destId="{95A10A5A-6DE3-4ACA-A934-353F8602A008}" srcOrd="0" destOrd="0" presId="urn:microsoft.com/office/officeart/2005/8/layout/radial1"/>
    <dgm:cxn modelId="{11520F1B-0034-4634-B73C-E98D2E495E8F}" type="presParOf" srcId="{E8FDD808-8B11-4B65-95C4-7F22F2441143}" destId="{766063B0-39EE-494A-B273-3E28AD2A17D7}" srcOrd="6" destOrd="0" presId="urn:microsoft.com/office/officeart/2005/8/layout/radial1"/>
    <dgm:cxn modelId="{CCCD1EC3-9D93-46AD-A57D-C48B1C0E36F1}" type="presParOf" srcId="{E8FDD808-8B11-4B65-95C4-7F22F2441143}" destId="{E39DE690-EDF8-421A-BB95-9D3C00C6A1D1}" srcOrd="7" destOrd="0" presId="urn:microsoft.com/office/officeart/2005/8/layout/radial1"/>
    <dgm:cxn modelId="{7CEAA39A-84D6-4CD2-8058-3F42256A6168}" type="presParOf" srcId="{E39DE690-EDF8-421A-BB95-9D3C00C6A1D1}" destId="{6FB65462-6453-4FA3-A251-367FDDC00873}" srcOrd="0" destOrd="0" presId="urn:microsoft.com/office/officeart/2005/8/layout/radial1"/>
    <dgm:cxn modelId="{78CA3E9C-8367-4BA7-A0A9-DCF51AC17C8F}" type="presParOf" srcId="{E8FDD808-8B11-4B65-95C4-7F22F2441143}" destId="{3AE65D5A-1C5B-402D-A437-82D6EBC444E2}" srcOrd="8" destOrd="0" presId="urn:microsoft.com/office/officeart/2005/8/layout/radial1"/>
    <dgm:cxn modelId="{4FBEE75B-EAD1-4C59-B49C-3C7678941786}" type="presParOf" srcId="{E8FDD808-8B11-4B65-95C4-7F22F2441143}" destId="{2E39607D-B555-4BB0-BAF5-91CC5E310428}" srcOrd="9" destOrd="0" presId="urn:microsoft.com/office/officeart/2005/8/layout/radial1"/>
    <dgm:cxn modelId="{B4348358-9E0A-4FC5-9179-471BAD6A4A0B}" type="presParOf" srcId="{2E39607D-B555-4BB0-BAF5-91CC5E310428}" destId="{BEA66EDD-BD72-4E5D-94D6-09D2A717C523}" srcOrd="0" destOrd="0" presId="urn:microsoft.com/office/officeart/2005/8/layout/radial1"/>
    <dgm:cxn modelId="{9BD62646-60FE-44EC-94C3-3FF2738A8824}" type="presParOf" srcId="{E8FDD808-8B11-4B65-95C4-7F22F2441143}" destId="{76E0835C-04F4-48AA-91E0-A603A4E300F9}" srcOrd="10" destOrd="0" presId="urn:microsoft.com/office/officeart/2005/8/layout/radial1"/>
    <dgm:cxn modelId="{9C3AD972-0D89-41A4-8040-69A7BE956ED3}" type="presParOf" srcId="{E8FDD808-8B11-4B65-95C4-7F22F2441143}" destId="{85B17C22-144C-498D-8BD1-081256D1845A}" srcOrd="11" destOrd="0" presId="urn:microsoft.com/office/officeart/2005/8/layout/radial1"/>
    <dgm:cxn modelId="{5B38F19E-01F0-40C5-936C-3BCF50021A27}" type="presParOf" srcId="{85B17C22-144C-498D-8BD1-081256D1845A}" destId="{7C119B12-6E1C-4F08-A76B-90A0E68FA987}" srcOrd="0" destOrd="0" presId="urn:microsoft.com/office/officeart/2005/8/layout/radial1"/>
    <dgm:cxn modelId="{357BA590-2F24-44B5-9C82-4E07E80627E9}" type="presParOf" srcId="{E8FDD808-8B11-4B65-95C4-7F22F2441143}" destId="{25DA9CFF-6A97-421E-A1B0-76DF7D30A8D2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E04F0-F830-4BB9-8C1F-1B6CEEE9F09E}">
      <dsp:nvSpPr>
        <dsp:cNvPr id="0" name=""/>
        <dsp:cNvSpPr/>
      </dsp:nvSpPr>
      <dsp:spPr>
        <a:xfrm>
          <a:off x="3020764" y="1673476"/>
          <a:ext cx="1566913" cy="1515964"/>
        </a:xfrm>
        <a:prstGeom prst="ellipse">
          <a:avLst/>
        </a:prstGeom>
        <a:solidFill>
          <a:srgbClr val="30B08C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UHC2030 PSC Core Action Group</a:t>
          </a:r>
        </a:p>
      </dsp:txBody>
      <dsp:txXfrm>
        <a:off x="3250233" y="1895484"/>
        <a:ext cx="1107975" cy="1071948"/>
      </dsp:txXfrm>
    </dsp:sp>
    <dsp:sp modelId="{A85190CF-DDE8-4F6B-9876-20C2DC108E9F}">
      <dsp:nvSpPr>
        <dsp:cNvPr id="0" name=""/>
        <dsp:cNvSpPr/>
      </dsp:nvSpPr>
      <dsp:spPr>
        <a:xfrm rot="16115976">
          <a:off x="3700634" y="1574728"/>
          <a:ext cx="166064" cy="31904"/>
        </a:xfrm>
        <a:custGeom>
          <a:avLst/>
          <a:gdLst/>
          <a:ahLst/>
          <a:cxnLst/>
          <a:rect l="0" t="0" r="0" b="0"/>
          <a:pathLst>
            <a:path>
              <a:moveTo>
                <a:pt x="0" y="15952"/>
              </a:moveTo>
              <a:lnTo>
                <a:pt x="166064" y="159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79515" y="1586529"/>
        <a:ext cx="8303" cy="8303"/>
      </dsp:txXfrm>
    </dsp:sp>
    <dsp:sp modelId="{F4A79B14-BC1A-4216-B0BB-A49828BAC07E}">
      <dsp:nvSpPr>
        <dsp:cNvPr id="0" name=""/>
        <dsp:cNvSpPr/>
      </dsp:nvSpPr>
      <dsp:spPr>
        <a:xfrm>
          <a:off x="2926871" y="-103127"/>
          <a:ext cx="1670159" cy="16110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Pharma, Biopharma &amp; Biosimilars</a:t>
          </a:r>
        </a:p>
      </dsp:txBody>
      <dsp:txXfrm>
        <a:off x="3171460" y="132802"/>
        <a:ext cx="1180981" cy="1139166"/>
      </dsp:txXfrm>
    </dsp:sp>
    <dsp:sp modelId="{158C4818-DB9D-406C-9E7D-BFE79B45B7C7}">
      <dsp:nvSpPr>
        <dsp:cNvPr id="0" name=""/>
        <dsp:cNvSpPr/>
      </dsp:nvSpPr>
      <dsp:spPr>
        <a:xfrm rot="19771812">
          <a:off x="4464922" y="1989725"/>
          <a:ext cx="126007" cy="31904"/>
        </a:xfrm>
        <a:custGeom>
          <a:avLst/>
          <a:gdLst/>
          <a:ahLst/>
          <a:cxnLst/>
          <a:rect l="0" t="0" r="0" b="0"/>
          <a:pathLst>
            <a:path>
              <a:moveTo>
                <a:pt x="0" y="15952"/>
              </a:moveTo>
              <a:lnTo>
                <a:pt x="126007" y="159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4775" y="2002527"/>
        <a:ext cx="6300" cy="6300"/>
      </dsp:txXfrm>
    </dsp:sp>
    <dsp:sp modelId="{DD34C23E-424B-4CC0-BACD-5EB28F48298A}">
      <dsp:nvSpPr>
        <dsp:cNvPr id="0" name=""/>
        <dsp:cNvSpPr/>
      </dsp:nvSpPr>
      <dsp:spPr>
        <a:xfrm>
          <a:off x="4460080" y="748773"/>
          <a:ext cx="1670159" cy="16110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Medical Technology (MedTech)</a:t>
          </a:r>
        </a:p>
      </dsp:txBody>
      <dsp:txXfrm>
        <a:off x="4704669" y="984702"/>
        <a:ext cx="1180981" cy="1139166"/>
      </dsp:txXfrm>
    </dsp:sp>
    <dsp:sp modelId="{8E94B51F-B684-463B-AD10-892CC58C46B8}">
      <dsp:nvSpPr>
        <dsp:cNvPr id="0" name=""/>
        <dsp:cNvSpPr/>
      </dsp:nvSpPr>
      <dsp:spPr>
        <a:xfrm rot="1800000">
          <a:off x="4473497" y="2816969"/>
          <a:ext cx="52155" cy="31904"/>
        </a:xfrm>
        <a:custGeom>
          <a:avLst/>
          <a:gdLst/>
          <a:ahLst/>
          <a:cxnLst/>
          <a:rect l="0" t="0" r="0" b="0"/>
          <a:pathLst>
            <a:path>
              <a:moveTo>
                <a:pt x="0" y="15952"/>
              </a:moveTo>
              <a:lnTo>
                <a:pt x="52155" y="159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8270" y="2831617"/>
        <a:ext cx="2607" cy="2607"/>
      </dsp:txXfrm>
    </dsp:sp>
    <dsp:sp modelId="{766063B0-39EE-494A-B273-3E28AD2A17D7}">
      <dsp:nvSpPr>
        <dsp:cNvPr id="0" name=""/>
        <dsp:cNvSpPr/>
      </dsp:nvSpPr>
      <dsp:spPr>
        <a:xfrm>
          <a:off x="4403614" y="2454139"/>
          <a:ext cx="1670159" cy="16110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Service Provision </a:t>
          </a:r>
        </a:p>
      </dsp:txBody>
      <dsp:txXfrm>
        <a:off x="4648203" y="2690068"/>
        <a:ext cx="1180981" cy="1139166"/>
      </dsp:txXfrm>
    </dsp:sp>
    <dsp:sp modelId="{E39DE690-EDF8-421A-BB95-9D3C00C6A1D1}">
      <dsp:nvSpPr>
        <dsp:cNvPr id="0" name=""/>
        <dsp:cNvSpPr/>
      </dsp:nvSpPr>
      <dsp:spPr>
        <a:xfrm rot="5400000">
          <a:off x="3708858" y="3268850"/>
          <a:ext cx="190725" cy="31904"/>
        </a:xfrm>
        <a:custGeom>
          <a:avLst/>
          <a:gdLst/>
          <a:ahLst/>
          <a:cxnLst/>
          <a:rect l="0" t="0" r="0" b="0"/>
          <a:pathLst>
            <a:path>
              <a:moveTo>
                <a:pt x="0" y="15952"/>
              </a:moveTo>
              <a:lnTo>
                <a:pt x="190725" y="159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9452" y="3280035"/>
        <a:ext cx="9536" cy="9536"/>
      </dsp:txXfrm>
    </dsp:sp>
    <dsp:sp modelId="{3AE65D5A-1C5B-402D-A437-82D6EBC444E2}">
      <dsp:nvSpPr>
        <dsp:cNvPr id="0" name=""/>
        <dsp:cNvSpPr/>
      </dsp:nvSpPr>
      <dsp:spPr>
        <a:xfrm>
          <a:off x="2969141" y="3380165"/>
          <a:ext cx="1670159" cy="16110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Health Insurance</a:t>
          </a:r>
        </a:p>
      </dsp:txBody>
      <dsp:txXfrm>
        <a:off x="3213730" y="3616094"/>
        <a:ext cx="1180981" cy="1139166"/>
      </dsp:txXfrm>
    </dsp:sp>
    <dsp:sp modelId="{2E39607D-B555-4BB0-BAF5-91CC5E310428}">
      <dsp:nvSpPr>
        <dsp:cNvPr id="0" name=""/>
        <dsp:cNvSpPr/>
      </dsp:nvSpPr>
      <dsp:spPr>
        <a:xfrm rot="9000000">
          <a:off x="2991510" y="2841427"/>
          <a:ext cx="149988" cy="31904"/>
        </a:xfrm>
        <a:custGeom>
          <a:avLst/>
          <a:gdLst/>
          <a:ahLst/>
          <a:cxnLst/>
          <a:rect l="0" t="0" r="0" b="0"/>
          <a:pathLst>
            <a:path>
              <a:moveTo>
                <a:pt x="0" y="15952"/>
              </a:moveTo>
              <a:lnTo>
                <a:pt x="149988" y="159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62754" y="2853629"/>
        <a:ext cx="7499" cy="7499"/>
      </dsp:txXfrm>
    </dsp:sp>
    <dsp:sp modelId="{76E0835C-04F4-48AA-91E0-A603A4E300F9}">
      <dsp:nvSpPr>
        <dsp:cNvPr id="0" name=""/>
        <dsp:cNvSpPr/>
      </dsp:nvSpPr>
      <dsp:spPr>
        <a:xfrm>
          <a:off x="1449942" y="2503055"/>
          <a:ext cx="1670159" cy="16110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Supply Chain</a:t>
          </a:r>
        </a:p>
      </dsp:txBody>
      <dsp:txXfrm>
        <a:off x="1694531" y="2738984"/>
        <a:ext cx="1180981" cy="1139166"/>
      </dsp:txXfrm>
    </dsp:sp>
    <dsp:sp modelId="{85B17C22-144C-498D-8BD1-081256D1845A}">
      <dsp:nvSpPr>
        <dsp:cNvPr id="0" name=""/>
        <dsp:cNvSpPr/>
      </dsp:nvSpPr>
      <dsp:spPr>
        <a:xfrm rot="12600000">
          <a:off x="2991510" y="1989585"/>
          <a:ext cx="149988" cy="31904"/>
        </a:xfrm>
        <a:custGeom>
          <a:avLst/>
          <a:gdLst/>
          <a:ahLst/>
          <a:cxnLst/>
          <a:rect l="0" t="0" r="0" b="0"/>
          <a:pathLst>
            <a:path>
              <a:moveTo>
                <a:pt x="0" y="15952"/>
              </a:moveTo>
              <a:lnTo>
                <a:pt x="149988" y="159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62754" y="2001787"/>
        <a:ext cx="7499" cy="7499"/>
      </dsp:txXfrm>
    </dsp:sp>
    <dsp:sp modelId="{25DA9CFF-6A97-421E-A1B0-76DF7D30A8D2}">
      <dsp:nvSpPr>
        <dsp:cNvPr id="0" name=""/>
        <dsp:cNvSpPr/>
      </dsp:nvSpPr>
      <dsp:spPr>
        <a:xfrm>
          <a:off x="1449942" y="748836"/>
          <a:ext cx="1670159" cy="16110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Disruptive Technology </a:t>
          </a:r>
        </a:p>
      </dsp:txBody>
      <dsp:txXfrm>
        <a:off x="1694531" y="984765"/>
        <a:ext cx="1180981" cy="1139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E04F0-F830-4BB9-8C1F-1B6CEEE9F09E}">
      <dsp:nvSpPr>
        <dsp:cNvPr id="0" name=""/>
        <dsp:cNvSpPr/>
      </dsp:nvSpPr>
      <dsp:spPr>
        <a:xfrm>
          <a:off x="4293806" y="1767739"/>
          <a:ext cx="1637524" cy="1584279"/>
        </a:xfrm>
        <a:prstGeom prst="ellipse">
          <a:avLst/>
        </a:prstGeom>
        <a:solidFill>
          <a:srgbClr val="30B08C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UHC2030 PSC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Core Action Group</a:t>
          </a:r>
        </a:p>
      </dsp:txBody>
      <dsp:txXfrm>
        <a:off x="4533616" y="1999751"/>
        <a:ext cx="1157904" cy="1120255"/>
      </dsp:txXfrm>
    </dsp:sp>
    <dsp:sp modelId="{A85190CF-DDE8-4F6B-9876-20C2DC108E9F}">
      <dsp:nvSpPr>
        <dsp:cNvPr id="0" name=""/>
        <dsp:cNvSpPr/>
      </dsp:nvSpPr>
      <dsp:spPr>
        <a:xfrm rot="16115976">
          <a:off x="5003423" y="1667938"/>
          <a:ext cx="17528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5287" y="1240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086684" y="1675961"/>
        <a:ext cx="8764" cy="8764"/>
      </dsp:txXfrm>
    </dsp:sp>
    <dsp:sp modelId="{F4A79B14-BC1A-4216-B0BB-A49828BAC07E}">
      <dsp:nvSpPr>
        <dsp:cNvPr id="0" name=""/>
        <dsp:cNvSpPr/>
      </dsp:nvSpPr>
      <dsp:spPr>
        <a:xfrm>
          <a:off x="4195639" y="-90663"/>
          <a:ext cx="1745423" cy="1683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Arial" panose="020B0604020202020204" pitchFamily="34" charset="0"/>
              <a:cs typeface="Arial" panose="020B0604020202020204" pitchFamily="34" charset="0"/>
            </a:rPr>
            <a:t>Pharma, Biopharma &amp; Biosimilars</a:t>
          </a:r>
        </a:p>
      </dsp:txBody>
      <dsp:txXfrm>
        <a:off x="4451250" y="155898"/>
        <a:ext cx="1234201" cy="1190501"/>
      </dsp:txXfrm>
    </dsp:sp>
    <dsp:sp modelId="{158C4818-DB9D-406C-9E7D-BFE79B45B7C7}">
      <dsp:nvSpPr>
        <dsp:cNvPr id="0" name=""/>
        <dsp:cNvSpPr/>
      </dsp:nvSpPr>
      <dsp:spPr>
        <a:xfrm rot="19771812">
          <a:off x="5802923" y="2102065"/>
          <a:ext cx="13342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33425" y="1240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6300" y="2111134"/>
        <a:ext cx="6671" cy="6671"/>
      </dsp:txXfrm>
    </dsp:sp>
    <dsp:sp modelId="{DD34C23E-424B-4CC0-BACD-5EB28F48298A}">
      <dsp:nvSpPr>
        <dsp:cNvPr id="0" name=""/>
        <dsp:cNvSpPr/>
      </dsp:nvSpPr>
      <dsp:spPr>
        <a:xfrm>
          <a:off x="5799483" y="800484"/>
          <a:ext cx="1745423" cy="1683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Arial" panose="020B0604020202020204" pitchFamily="34" charset="0"/>
              <a:cs typeface="Arial" panose="020B0604020202020204" pitchFamily="34" charset="0"/>
            </a:rPr>
            <a:t>Medical Technology (MedTech)</a:t>
          </a:r>
        </a:p>
      </dsp:txBody>
      <dsp:txXfrm>
        <a:off x="6055094" y="1047045"/>
        <a:ext cx="1234201" cy="1190501"/>
      </dsp:txXfrm>
    </dsp:sp>
    <dsp:sp modelId="{8E94B51F-B684-463B-AD10-892CC58C46B8}">
      <dsp:nvSpPr>
        <dsp:cNvPr id="0" name=""/>
        <dsp:cNvSpPr/>
      </dsp:nvSpPr>
      <dsp:spPr>
        <a:xfrm rot="1800000">
          <a:off x="5811893" y="2967445"/>
          <a:ext cx="5617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56171" y="1240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8574" y="2978445"/>
        <a:ext cx="2808" cy="2808"/>
      </dsp:txXfrm>
    </dsp:sp>
    <dsp:sp modelId="{766063B0-39EE-494A-B273-3E28AD2A17D7}">
      <dsp:nvSpPr>
        <dsp:cNvPr id="0" name=""/>
        <dsp:cNvSpPr/>
      </dsp:nvSpPr>
      <dsp:spPr>
        <a:xfrm>
          <a:off x="5740415" y="2584415"/>
          <a:ext cx="1745423" cy="1683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Arial" panose="020B0604020202020204" pitchFamily="34" charset="0"/>
              <a:cs typeface="Arial" panose="020B0604020202020204" pitchFamily="34" charset="0"/>
            </a:rPr>
            <a:t>Service Provision </a:t>
          </a:r>
        </a:p>
      </dsp:txBody>
      <dsp:txXfrm>
        <a:off x="5996026" y="2830976"/>
        <a:ext cx="1234201" cy="1190501"/>
      </dsp:txXfrm>
    </dsp:sp>
    <dsp:sp modelId="{E39DE690-EDF8-421A-BB95-9D3C00C6A1D1}">
      <dsp:nvSpPr>
        <dsp:cNvPr id="0" name=""/>
        <dsp:cNvSpPr/>
      </dsp:nvSpPr>
      <dsp:spPr>
        <a:xfrm rot="5400000">
          <a:off x="5012026" y="3440156"/>
          <a:ext cx="20108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084" y="1240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7541" y="3447534"/>
        <a:ext cx="10054" cy="10054"/>
      </dsp:txXfrm>
    </dsp:sp>
    <dsp:sp modelId="{3AE65D5A-1C5B-402D-A437-82D6EBC444E2}">
      <dsp:nvSpPr>
        <dsp:cNvPr id="0" name=""/>
        <dsp:cNvSpPr/>
      </dsp:nvSpPr>
      <dsp:spPr>
        <a:xfrm>
          <a:off x="4239856" y="3553103"/>
          <a:ext cx="1745423" cy="1683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Arial" panose="020B0604020202020204" pitchFamily="34" charset="0"/>
              <a:cs typeface="Arial" panose="020B0604020202020204" pitchFamily="34" charset="0"/>
            </a:rPr>
            <a:t>Health Insurance</a:t>
          </a:r>
        </a:p>
      </dsp:txBody>
      <dsp:txXfrm>
        <a:off x="4495467" y="3799664"/>
        <a:ext cx="1234201" cy="1190501"/>
      </dsp:txXfrm>
    </dsp:sp>
    <dsp:sp modelId="{2E39607D-B555-4BB0-BAF5-91CC5E310428}">
      <dsp:nvSpPr>
        <dsp:cNvPr id="0" name=""/>
        <dsp:cNvSpPr/>
      </dsp:nvSpPr>
      <dsp:spPr>
        <a:xfrm rot="9000000">
          <a:off x="4261587" y="2993030"/>
          <a:ext cx="15851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8511" y="1240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336880" y="3001472"/>
        <a:ext cx="7925" cy="7925"/>
      </dsp:txXfrm>
    </dsp:sp>
    <dsp:sp modelId="{76E0835C-04F4-48AA-91E0-A603A4E300F9}">
      <dsp:nvSpPr>
        <dsp:cNvPr id="0" name=""/>
        <dsp:cNvSpPr/>
      </dsp:nvSpPr>
      <dsp:spPr>
        <a:xfrm>
          <a:off x="2650669" y="2635585"/>
          <a:ext cx="1745423" cy="1683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Arial" panose="020B0604020202020204" pitchFamily="34" charset="0"/>
              <a:cs typeface="Arial" panose="020B0604020202020204" pitchFamily="34" charset="0"/>
            </a:rPr>
            <a:t>Supply Chain</a:t>
          </a:r>
        </a:p>
      </dsp:txBody>
      <dsp:txXfrm>
        <a:off x="2906280" y="2882146"/>
        <a:ext cx="1234201" cy="1190501"/>
      </dsp:txXfrm>
    </dsp:sp>
    <dsp:sp modelId="{85B17C22-144C-498D-8BD1-081256D1845A}">
      <dsp:nvSpPr>
        <dsp:cNvPr id="0" name=""/>
        <dsp:cNvSpPr/>
      </dsp:nvSpPr>
      <dsp:spPr>
        <a:xfrm rot="12600000">
          <a:off x="4261587" y="2101919"/>
          <a:ext cx="15851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8511" y="1240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336880" y="2110361"/>
        <a:ext cx="7925" cy="7925"/>
      </dsp:txXfrm>
    </dsp:sp>
    <dsp:sp modelId="{25DA9CFF-6A97-421E-A1B0-76DF7D30A8D2}">
      <dsp:nvSpPr>
        <dsp:cNvPr id="0" name=""/>
        <dsp:cNvSpPr/>
      </dsp:nvSpPr>
      <dsp:spPr>
        <a:xfrm>
          <a:off x="2650669" y="800549"/>
          <a:ext cx="1745423" cy="1683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Arial" panose="020B0604020202020204" pitchFamily="34" charset="0"/>
              <a:cs typeface="Arial" panose="020B0604020202020204" pitchFamily="34" charset="0"/>
            </a:rPr>
            <a:t>Disruptive Technology </a:t>
          </a:r>
        </a:p>
      </dsp:txBody>
      <dsp:txXfrm>
        <a:off x="2906280" y="1047110"/>
        <a:ext cx="1234201" cy="1190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39693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35" y="0"/>
            <a:ext cx="4301752" cy="339693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CE95C0AF-6407-1743-9379-B1A05E715808}" type="datetime1">
              <a:rPr lang="fr-CH" smtClean="0"/>
              <a:t>20.06.2019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028"/>
            <a:ext cx="4301752" cy="339693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35" y="6457028"/>
            <a:ext cx="4301752" cy="339693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0112C58F-C356-0444-9BD6-0C8617ED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39693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39693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123E2702-91E3-8E4A-ADAC-E9CB073D295E}" type="datetime1">
              <a:rPr lang="fr-CH" smtClean="0"/>
              <a:t>20.06.2019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291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51" y="3228991"/>
            <a:ext cx="7941937" cy="3059145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39693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39693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B37CBEF4-2BC8-B84F-A131-BEB98808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898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8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8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8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66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0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CBFC-987C-7F46-BD1D-E8829D36B811}" type="datetime1">
              <a:rPr lang="fr-CH" smtClean="0"/>
              <a:t>20.06.2019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6666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A06E-5B22-314F-A093-ADC90F468E08}" type="datetime1">
              <a:rPr lang="fr-CH" smtClean="0"/>
              <a:t>20.06.2019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6666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2C47-4989-0D46-A1EC-8B80363F9171}" type="datetime1">
              <a:rPr lang="fr-CH" smtClean="0"/>
              <a:t>20.06.2019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23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11860" y="2845584"/>
            <a:ext cx="5480377" cy="5617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6666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6417-2B3B-824E-BA65-DAC42013044B}" type="datetime1">
              <a:rPr lang="fr-CH" smtClean="0"/>
              <a:t>20.06.2019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F08B-3B01-5747-B9CB-52BF5394AFE7}" type="datetime1">
              <a:rPr lang="fr-CH" smtClean="0"/>
              <a:t>20.06.2019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9631505" y="-1228229"/>
            <a:ext cx="184731" cy="54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968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0" y="9369237"/>
            <a:ext cx="4246313" cy="1437476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13363" y="727522"/>
            <a:ext cx="19138397" cy="2808718"/>
          </a:xfrm>
          <a:prstGeom prst="rect">
            <a:avLst/>
          </a:prstGeom>
        </p:spPr>
        <p:txBody>
          <a:bodyPr/>
          <a:lstStyle>
            <a:lvl1pPr marL="0" marR="0" indent="0" algn="l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772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0143" y="3890801"/>
            <a:ext cx="18981619" cy="2791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2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753923" indent="0">
              <a:buNone/>
              <a:defRPr sz="362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1507846" indent="0">
              <a:buNone/>
              <a:defRPr sz="362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2261768" indent="0">
              <a:buNone/>
              <a:defRPr sz="362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3015691" indent="0">
              <a:buNone/>
              <a:defRPr sz="362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90517" y="3083664"/>
            <a:ext cx="19161244" cy="6090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3060194" algn="l"/>
              </a:tabLst>
              <a:defRPr sz="3958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09872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747" y="1737588"/>
            <a:ext cx="18356604" cy="149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666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880408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880408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B3E0-4B8A-4B46-826A-0A72BC197D9C}" type="datetime1">
              <a:rPr lang="fr-CH" smtClean="0"/>
              <a:t>20.06.2019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880408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t_1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4054475"/>
            <a:ext cx="19366992" cy="63337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12750" y="38258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_WEF_WHITE_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50" y="246432"/>
            <a:ext cx="2700403" cy="2767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850" y="2301875"/>
            <a:ext cx="1564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D0D0D"/>
                </a:solidFill>
                <a:latin typeface="Helvetica"/>
                <a:cs typeface="Helvetica"/>
              </a:rPr>
              <a:t>UHC2030 Private Sector Constituency: 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Building a Healthier World Together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4150" y="1060767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World Economic Forum ®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A1A17-92D8-4AA6-BCB5-288A44537C29}"/>
              </a:ext>
            </a:extLst>
          </p:cNvPr>
          <p:cNvSpPr txBox="1"/>
          <p:nvPr/>
        </p:nvSpPr>
        <p:spPr>
          <a:xfrm>
            <a:off x="907034" y="4547260"/>
            <a:ext cx="15625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elvetica"/>
                <a:cs typeface="Helvetica"/>
              </a:rPr>
              <a:t>Update for the Steering Committee </a:t>
            </a:r>
            <a:endParaRPr lang="en-US" sz="4000" dirty="0">
              <a:latin typeface="Helvetica"/>
              <a:cs typeface="Helvetica"/>
            </a:endParaRPr>
          </a:p>
          <a:p>
            <a:r>
              <a:rPr lang="en-US" sz="4000" dirty="0">
                <a:latin typeface="Helvetica"/>
                <a:cs typeface="Helvetica"/>
              </a:rPr>
              <a:t>June 19-20, 2019</a:t>
            </a:r>
          </a:p>
          <a:p>
            <a:endParaRPr lang="en-US" sz="4000" dirty="0">
              <a:latin typeface="Helvetica"/>
              <a:cs typeface="Helvetica"/>
            </a:endParaRPr>
          </a:p>
          <a:p>
            <a:endParaRPr lang="en-US" sz="4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405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850" y="625475"/>
            <a:ext cx="1449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Discussion points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Steering Committee Decision points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4150" y="1060767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World Economic Forum ®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FBB7B2-0F15-489C-9EC6-6836C5605283}"/>
              </a:ext>
            </a:extLst>
          </p:cNvPr>
          <p:cNvSpPr/>
          <p:nvPr/>
        </p:nvSpPr>
        <p:spPr>
          <a:xfrm>
            <a:off x="835026" y="2368140"/>
            <a:ext cx="17713968" cy="6125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the Steering Committee </a:t>
            </a:r>
            <a:r>
              <a:rPr lang="en-US" sz="3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approve the proposed Governance Structure 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Private Sector Constituency (PSC)?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the Steering Committee </a:t>
            </a:r>
            <a:r>
              <a:rPr lang="en-US" sz="3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the overall direction of the PSC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(vision, objectives, composition, intent for SC representation)?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 the Steering Committee members </a:t>
            </a:r>
            <a:r>
              <a:rPr lang="en-US" sz="3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encourage more companies 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more diverse sectors and more regions apply to join the PSC ? </a:t>
            </a:r>
            <a:endParaRPr lang="en-US" sz="30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850" y="625475"/>
            <a:ext cx="1449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Presentation Objective 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Steering Committee Decision points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4150" y="1060767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World Economic Forum ®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3800F-F3CD-4C44-B2EE-2590E9F2B3DC}"/>
              </a:ext>
            </a:extLst>
          </p:cNvPr>
          <p:cNvSpPr/>
          <p:nvPr/>
        </p:nvSpPr>
        <p:spPr>
          <a:xfrm>
            <a:off x="835026" y="2368140"/>
            <a:ext cx="17713968" cy="493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the Steering Committee </a:t>
            </a:r>
            <a:r>
              <a:rPr lang="en-US" sz="3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approve the proposed Governance Structure 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Private Sector Constituency (PSC)?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the Steering Committee </a:t>
            </a:r>
            <a:r>
              <a:rPr lang="en-US" sz="3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the overall direction of the PSC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(vision, objectives, composition, etc.)?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1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95066" y="3062387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Who we are </a:t>
            </a:r>
          </a:p>
          <a:p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Our proposed governance </a:t>
            </a:r>
          </a:p>
          <a:p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Moving forward  </a:t>
            </a:r>
          </a:p>
          <a:p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850" y="625475"/>
            <a:ext cx="1449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Discussion Points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Overview of private sector constituency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4150" y="1060767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World Economic Forum ®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850" y="625475"/>
            <a:ext cx="1449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Who We Are </a:t>
            </a:r>
          </a:p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Private Sector Constituency Vision and Objectives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3800F-F3CD-4C44-B2EE-2590E9F2B3DC}"/>
              </a:ext>
            </a:extLst>
          </p:cNvPr>
          <p:cNvSpPr/>
          <p:nvPr/>
        </p:nvSpPr>
        <p:spPr>
          <a:xfrm>
            <a:off x="691010" y="2990379"/>
            <a:ext cx="10585176" cy="746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be the trusted “go to” community for advice , advocacy </a:t>
            </a:r>
            <a:r>
              <a:rPr lang="en-GB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(and eventually joint action)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issues related to private sector engagement in UHC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Objectives 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(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trust, (ii) mutual understanding around the UHC concept and (iii) the role of private sector in it 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serve as a Platform for private sector engagement in UHC, i.e. for knowledge sharing, policy dialogue, showcasing member activities, promotion of principles,  match-making 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contribute to the work of UHC2030:  (</a:t>
            </a:r>
            <a:r>
              <a:rPr lang="en-GB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plug into the new workplan; 2) co-develop and provide feedback on UHC2030 Partnership on its products, technical working groups, etc.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FDD84-BFB3-45E8-BBEE-37610C31FE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780242" y="4142507"/>
            <a:ext cx="6958614" cy="4608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E81A4F-417D-462A-A7CA-1C2B94C625F1}"/>
              </a:ext>
            </a:extLst>
          </p:cNvPr>
          <p:cNvSpPr txBox="1"/>
          <p:nvPr/>
        </p:nvSpPr>
        <p:spPr>
          <a:xfrm>
            <a:off x="12500322" y="2868992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30 Constituency Organizations 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132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7514" y="2528845"/>
            <a:ext cx="18409511" cy="4185761"/>
          </a:xfrm>
        </p:spPr>
        <p:txBody>
          <a:bodyPr/>
          <a:lstStyle/>
          <a:p>
            <a:pPr marL="565442" indent="-565442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Membership: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UHC2030 Private Sector Constituency (PSC) has been established</a:t>
            </a:r>
          </a:p>
          <a:p>
            <a:pPr marL="1319365" lvl="1" indent="-565442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members (22 companies and 8 associations)  </a:t>
            </a: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442" indent="-565442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Selection criteria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for-profit entities from 6 healthcare sectors across the value chain as well as industry associations. </a:t>
            </a:r>
            <a:r>
              <a:rPr lang="en-US" sz="3200" dirty="0"/>
              <a:t>Publicly commit to supporting UHC outcomes.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Need to pass the due diligence process. 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442" indent="-565442">
              <a:buFont typeface="Arial" panose="020B0604020202020204" pitchFamily="34" charset="0"/>
              <a:buChar char="•"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442" indent="-565442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Host: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World Economic Forum (WEF) for the next 2 years (pro bono)</a:t>
            </a:r>
          </a:p>
          <a:p>
            <a:pPr marL="565442" indent="-565442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442" indent="-565442"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December 6, 2018 (first virtual meeting of first cohort of PCS)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41DED-99E7-4F5E-A302-F64665C515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09422" y="-7487348"/>
            <a:ext cx="9481906" cy="5256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F2E34-5916-45C1-A6D6-B0D01B8C93D6}"/>
              </a:ext>
            </a:extLst>
          </p:cNvPr>
          <p:cNvSpPr txBox="1"/>
          <p:nvPr/>
        </p:nvSpPr>
        <p:spPr>
          <a:xfrm>
            <a:off x="450850" y="625475"/>
            <a:ext cx="1449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Summary 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Overview of private sector constituency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ED5D57-E27C-4273-914F-88B46A235963}"/>
              </a:ext>
            </a:extLst>
          </p:cNvPr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9C70F2B-E3CD-4320-9543-5173D526D25B}"/>
              </a:ext>
            </a:extLst>
          </p:cNvPr>
          <p:cNvSpPr/>
          <p:nvPr/>
        </p:nvSpPr>
        <p:spPr>
          <a:xfrm>
            <a:off x="258962" y="9183067"/>
            <a:ext cx="525658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2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51050" y="2342307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30 Constituency Organizations 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850" y="625475"/>
            <a:ext cx="17018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Who we are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Private sector constituency members and their support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13" name="Shape 1553">
            <a:extLst>
              <a:ext uri="{FF2B5EF4-FFF2-40B4-BE49-F238E27FC236}">
                <a16:creationId xmlns:a16="http://schemas.microsoft.com/office/drawing/2014/main" id="{8A8A5D22-DFD4-4FB8-A03F-0F02C18A4D1E}"/>
              </a:ext>
            </a:extLst>
          </p:cNvPr>
          <p:cNvSpPr txBox="1">
            <a:spLocks/>
          </p:cNvSpPr>
          <p:nvPr/>
        </p:nvSpPr>
        <p:spPr>
          <a:xfrm>
            <a:off x="10340082" y="2619306"/>
            <a:ext cx="8938477" cy="37385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PSC members want to be integral part of UHC2030 &amp; receive mandates for its work from the Steering Committee,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what deliverables would you like to see from the constituency  </a:t>
            </a:r>
          </a:p>
          <a:p>
            <a:pPr defTabSz="914400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PSC members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eager to take 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in countries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make impact  beyond advocacy  </a:t>
            </a:r>
          </a:p>
          <a:p>
            <a:pPr defTabSz="91440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sectors </a:t>
            </a: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in categorizing companies by sector: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have multiple business lines and hard to map to a sector</a:t>
            </a:r>
          </a:p>
          <a:p>
            <a:pPr defTabSz="91440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due to “for-profit” requirement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many service providers and health insurance registered as “not-for-profit” </a:t>
            </a:r>
          </a:p>
          <a:p>
            <a:pPr defTabSz="914400"/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Non-health companies working on health interested to join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consumer companies, financial services (banks, private equity)  and consulting…  </a:t>
            </a:r>
          </a:p>
          <a:p>
            <a:pPr defTabSz="91440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879AF75-EFF6-4B76-91E2-22F197DCAFC0}"/>
              </a:ext>
            </a:extLst>
          </p:cNvPr>
          <p:cNvSpPr/>
          <p:nvPr/>
        </p:nvSpPr>
        <p:spPr>
          <a:xfrm rot="5400000">
            <a:off x="6379353" y="6254111"/>
            <a:ext cx="6206810" cy="6874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37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CDC812-9165-458C-A4B4-2AEFEF236E49}"/>
              </a:ext>
            </a:extLst>
          </p:cNvPr>
          <p:cNvSpPr txBox="1"/>
          <p:nvPr/>
        </p:nvSpPr>
        <p:spPr>
          <a:xfrm>
            <a:off x="412750" y="10880408"/>
            <a:ext cx="2069797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New members from May 2019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BD838FB-E5DC-4CF2-8A7A-61D552781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489129"/>
              </p:ext>
            </p:extLst>
          </p:nvPr>
        </p:nvGraphicFramePr>
        <p:xfrm>
          <a:off x="-821158" y="4527163"/>
          <a:ext cx="7608442" cy="486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hape 1553">
            <a:extLst>
              <a:ext uri="{FF2B5EF4-FFF2-40B4-BE49-F238E27FC236}">
                <a16:creationId xmlns:a16="http://schemas.microsoft.com/office/drawing/2014/main" id="{A501E53E-9CCB-4635-9CC7-89E678991FB3}"/>
              </a:ext>
            </a:extLst>
          </p:cNvPr>
          <p:cNvSpPr txBox="1">
            <a:spLocks/>
          </p:cNvSpPr>
          <p:nvPr/>
        </p:nvSpPr>
        <p:spPr>
          <a:xfrm>
            <a:off x="1361317" y="3406411"/>
            <a:ext cx="7608441" cy="8246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Companies from 4 sectors  +  10 Associations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55D7BC-9773-467C-BAC4-D36EBB7E3F56}"/>
              </a:ext>
            </a:extLst>
          </p:cNvPr>
          <p:cNvSpPr/>
          <p:nvPr/>
        </p:nvSpPr>
        <p:spPr>
          <a:xfrm>
            <a:off x="5898670" y="6196406"/>
            <a:ext cx="1656184" cy="7717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77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850" y="625475"/>
            <a:ext cx="17018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Who we are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Private sector constituency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Shape 1553">
            <a:extLst>
              <a:ext uri="{FF2B5EF4-FFF2-40B4-BE49-F238E27FC236}">
                <a16:creationId xmlns:a16="http://schemas.microsoft.com/office/drawing/2014/main" id="{8A8A5D22-DFD4-4FB8-A03F-0F02C18A4D1E}"/>
              </a:ext>
            </a:extLst>
          </p:cNvPr>
          <p:cNvSpPr txBox="1">
            <a:spLocks/>
          </p:cNvSpPr>
          <p:nvPr/>
        </p:nvSpPr>
        <p:spPr>
          <a:xfrm>
            <a:off x="5227980" y="3804069"/>
            <a:ext cx="5906419" cy="37385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 </a:t>
            </a:r>
          </a:p>
          <a:p>
            <a:pPr marL="342900" indent="-342900" defTabSz="914400">
              <a:buFontTx/>
              <a:buChar char="-"/>
            </a:pP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global companies (Sanofi, Merck, JNJ, Novo, Pfizer, Takeda, Novartis, GSK)</a:t>
            </a:r>
          </a:p>
          <a:p>
            <a:pPr marL="342900" indent="-342900" defTabSz="914400">
              <a:buFontTx/>
              <a:buChar char="-"/>
            </a:pP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Branded Drug Associations (Kenya - 1, India, Japan, International) </a:t>
            </a:r>
          </a:p>
          <a:p>
            <a:pPr marL="342900" indent="-342900" defTabSz="914400">
              <a:buFontTx/>
              <a:buChar char="-"/>
            </a:pP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Generic 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Self-Medication Industry)</a:t>
            </a:r>
            <a:endParaRPr lang="en-US" sz="20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Tech</a:t>
            </a:r>
          </a:p>
          <a:p>
            <a:pPr marL="342900" indent="-342900" defTabSz="914400">
              <a:buFontTx/>
              <a:buChar char="-"/>
            </a:pP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global companies (Philips, Henry Schein, 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Ottobock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BD, Sumitomo, 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MEDx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 Healthcare) </a:t>
            </a:r>
          </a:p>
          <a:p>
            <a:pPr marL="342900" indent="-342900" defTabSz="914400">
              <a:buFontTx/>
              <a:buChar char="-"/>
            </a:pP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(DITTA)</a:t>
            </a:r>
          </a:p>
          <a:p>
            <a:pPr defTabSz="914400"/>
            <a:r>
              <a:rPr 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  <a:p>
            <a:pPr marL="342900" indent="-342900" defTabSz="914400">
              <a:buFontTx/>
              <a:buChar char="-"/>
            </a:pP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companies (Apollo, AQHS, Fullerton) </a:t>
            </a:r>
          </a:p>
          <a:p>
            <a:pPr marL="342900" indent="-342900" defTabSz="914400">
              <a:buFontTx/>
              <a:buChar char="-"/>
            </a:pP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Association (Kenya -1)</a:t>
            </a:r>
          </a:p>
          <a:p>
            <a:pPr defTabSz="914400"/>
            <a:r>
              <a:rPr 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Disruptive technology</a:t>
            </a:r>
          </a:p>
          <a:p>
            <a:pPr marL="342900" indent="-342900" defTabSz="914400">
              <a:buFontTx/>
              <a:buChar char="-"/>
            </a:pP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companies (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Amref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Enterprises, Mission &amp; Co) </a:t>
            </a:r>
          </a:p>
          <a:p>
            <a:pPr defTabSz="914400"/>
            <a:r>
              <a:rPr 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Other:</a:t>
            </a:r>
          </a:p>
          <a:p>
            <a:pPr defTabSz="914400"/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3 associations 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Federation of Nigeria, Allied World Asia, German Healthcare Partnership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defTabSz="914400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Tx/>
              <a:buChar char="-"/>
            </a:pPr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28575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D87522-899F-4080-9E51-6AF1FD1C1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317473"/>
              </p:ext>
            </p:extLst>
          </p:nvPr>
        </p:nvGraphicFramePr>
        <p:xfrm>
          <a:off x="-101078" y="3319028"/>
          <a:ext cx="5184576" cy="456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28CE6E-7369-433F-A96C-5036BD14BE56}"/>
              </a:ext>
            </a:extLst>
          </p:cNvPr>
          <p:cNvCxnSpPr>
            <a:cxnSpLocks/>
          </p:cNvCxnSpPr>
          <p:nvPr/>
        </p:nvCxnSpPr>
        <p:spPr>
          <a:xfrm flipV="1">
            <a:off x="1976766" y="3839977"/>
            <a:ext cx="1712540" cy="105401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5EED70-4BA8-4A7E-BE58-30434CAD1637}"/>
              </a:ext>
            </a:extLst>
          </p:cNvPr>
          <p:cNvCxnSpPr>
            <a:cxnSpLocks/>
          </p:cNvCxnSpPr>
          <p:nvPr/>
        </p:nvCxnSpPr>
        <p:spPr>
          <a:xfrm>
            <a:off x="2337700" y="8226934"/>
            <a:ext cx="2191438" cy="102814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Shape 1553">
            <a:extLst>
              <a:ext uri="{FF2B5EF4-FFF2-40B4-BE49-F238E27FC236}">
                <a16:creationId xmlns:a16="http://schemas.microsoft.com/office/drawing/2014/main" id="{A9CE0A47-76B2-4A37-893D-3AA5902A81DF}"/>
              </a:ext>
            </a:extLst>
          </p:cNvPr>
          <p:cNvSpPr txBox="1">
            <a:spLocks/>
          </p:cNvSpPr>
          <p:nvPr/>
        </p:nvSpPr>
        <p:spPr>
          <a:xfrm>
            <a:off x="13314264" y="4092580"/>
            <a:ext cx="6238943" cy="11440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participation from 4 sectors </a:t>
            </a:r>
            <a:r>
              <a:rPr lang="en-US" sz="24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target from 6 sector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 40% of companies still represent the branded pharma sector) </a:t>
            </a:r>
          </a:p>
          <a:p>
            <a:pPr defTabSz="914400"/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representation from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country-based companies / health SME; (ii) generic pharma, (iii) insurance and (iv) supply chain </a:t>
            </a:r>
          </a:p>
          <a:p>
            <a:pPr defTabSz="914400"/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revisit sector categories after HLM: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possibly include more sectors and providers / insurers registered as “not-for-profit”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Shape 1553">
            <a:extLst>
              <a:ext uri="{FF2B5EF4-FFF2-40B4-BE49-F238E27FC236}">
                <a16:creationId xmlns:a16="http://schemas.microsoft.com/office/drawing/2014/main" id="{E1030403-BD82-4CFB-A1ED-5937FDA5B34A}"/>
              </a:ext>
            </a:extLst>
          </p:cNvPr>
          <p:cNvSpPr txBox="1">
            <a:spLocks/>
          </p:cNvSpPr>
          <p:nvPr/>
        </p:nvSpPr>
        <p:spPr>
          <a:xfrm>
            <a:off x="5263200" y="2778891"/>
            <a:ext cx="5184573" cy="8246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COMPOSITION 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1E67529-506E-4EFD-ABDE-CE751BA9E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230372"/>
              </p:ext>
            </p:extLst>
          </p:nvPr>
        </p:nvGraphicFramePr>
        <p:xfrm>
          <a:off x="-559060" y="4664623"/>
          <a:ext cx="4572000" cy="379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88442E9-A18F-4E3C-B8F7-65FF90BEA04C}"/>
              </a:ext>
            </a:extLst>
          </p:cNvPr>
          <p:cNvSpPr/>
          <p:nvPr/>
        </p:nvSpPr>
        <p:spPr>
          <a:xfrm rot="5400000">
            <a:off x="10294672" y="6364092"/>
            <a:ext cx="4673579" cy="3994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37"/>
          </a:p>
        </p:txBody>
      </p:sp>
    </p:spTree>
    <p:extLst>
      <p:ext uri="{BB962C8B-B14F-4D97-AF65-F5344CB8AC3E}">
        <p14:creationId xmlns:p14="http://schemas.microsoft.com/office/powerpoint/2010/main" val="115099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FAE16-67B9-4F15-9069-10E7206022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0970" y="3134395"/>
            <a:ext cx="19316700" cy="6032421"/>
          </a:xfrm>
        </p:spPr>
        <p:txBody>
          <a:bodyPr/>
          <a:lstStyle/>
          <a:p>
            <a:pPr marL="753923" indent="-753923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Core Action Group: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determines the general directives and responsible for the strategic management of the Constituency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19365" lvl="1" indent="-56544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Setting the annual vision</a:t>
            </a:r>
          </a:p>
          <a:p>
            <a:pPr marL="1319365" lvl="1" indent="-56544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Setting the work plan and deliverables</a:t>
            </a:r>
          </a:p>
          <a:p>
            <a:pPr marL="1319365" lvl="1" indent="-56544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Guiding key products (e.g., Multi-stakeholder statement)  </a:t>
            </a:r>
          </a:p>
          <a:p>
            <a:pPr marL="1319365" lvl="1" indent="-56544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Providing strategic input to key initiatives of UHC2030</a:t>
            </a:r>
          </a:p>
          <a:p>
            <a:pPr marL="2073288" lvl="2" indent="-565442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Core Action Group Membership</a:t>
            </a:r>
          </a:p>
          <a:p>
            <a:pPr marL="2827211" lvl="3" indent="-565442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Nomination: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self-nominate or nominated by other members</a:t>
            </a:r>
          </a:p>
          <a:p>
            <a:pPr marL="2827211" lvl="3" indent="-565442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Term: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standard term is one year and renewable once (2 years max) </a:t>
            </a:r>
          </a:p>
          <a:p>
            <a:pPr marL="2827211" lvl="3" indent="-565442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Composition: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up to two companies per sector and (ii) Two Associations (different sectors) </a:t>
            </a:r>
          </a:p>
          <a:p>
            <a:pPr marL="753923" indent="-753923">
              <a:buFont typeface="+mj-lt"/>
              <a:buAutoNum type="arabicPeriod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3923" indent="-753923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Consultative Group: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contribute 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exchange 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collaborate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towards achieving UHC. The Consultative Group will also provide strategic input to the DMG on activities such as: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workplan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annual vision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strategic initiatives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Champions individual  company activities &amp; invites other PSC members to join in.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F4DEC-85FA-4D76-B97B-BEDFFC944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206" y="2414315"/>
            <a:ext cx="19161244" cy="861774"/>
          </a:xfrm>
        </p:spPr>
        <p:txBody>
          <a:bodyPr/>
          <a:lstStyle/>
          <a:p>
            <a:r>
              <a:rPr lang="en-US" sz="2800" b="1" dirty="0"/>
              <a:t>UHC2030 PSC is made up of two bodies: </a:t>
            </a:r>
          </a:p>
          <a:p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6EC23-0CB8-4A5E-B4AE-B7A91B2D730B}"/>
              </a:ext>
            </a:extLst>
          </p:cNvPr>
          <p:cNvSpPr txBox="1"/>
          <p:nvPr/>
        </p:nvSpPr>
        <p:spPr>
          <a:xfrm>
            <a:off x="318836" y="626091"/>
            <a:ext cx="17018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How we plan to work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Proposed Governance Arrangements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DD907D-8D4E-406E-B761-2E5B1CA40EF7}"/>
              </a:ext>
            </a:extLst>
          </p:cNvPr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26A9FAC-E792-451F-91E8-C964F7436AD7}"/>
              </a:ext>
            </a:extLst>
          </p:cNvPr>
          <p:cNvSpPr/>
          <p:nvPr/>
        </p:nvSpPr>
        <p:spPr>
          <a:xfrm>
            <a:off x="258962" y="9183067"/>
            <a:ext cx="525658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8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B318752-5A9E-4205-91B5-5C6123A5F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780064"/>
              </p:ext>
            </p:extLst>
          </p:nvPr>
        </p:nvGraphicFramePr>
        <p:xfrm>
          <a:off x="-2261319" y="3638451"/>
          <a:ext cx="10225137" cy="511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0" descr="Image result for international federation of pharmaceutical manufacturers &amp; associations">
            <a:extLst>
              <a:ext uri="{FF2B5EF4-FFF2-40B4-BE49-F238E27FC236}">
                <a16:creationId xmlns:a16="http://schemas.microsoft.com/office/drawing/2014/main" id="{D3A8EAEE-9E2A-4CA6-BB74-2DAAD3A5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98" y="6378566"/>
            <a:ext cx="928103" cy="92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johnson and johnson">
            <a:extLst>
              <a:ext uri="{FF2B5EF4-FFF2-40B4-BE49-F238E27FC236}">
                <a16:creationId xmlns:a16="http://schemas.microsoft.com/office/drawing/2014/main" id="{B9C0EC57-7847-457E-A92E-6C88E6B4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0" b="27320"/>
          <a:stretch/>
        </p:blipFill>
        <p:spPr bwMode="auto">
          <a:xfrm>
            <a:off x="2112238" y="4718571"/>
            <a:ext cx="1596781" cy="34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Image result for merck msd logo">
            <a:extLst>
              <a:ext uri="{FF2B5EF4-FFF2-40B4-BE49-F238E27FC236}">
                <a16:creationId xmlns:a16="http://schemas.microsoft.com/office/drawing/2014/main" id="{4B2FA1A9-CF0C-4FE2-8C9E-9369077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56" y="3700322"/>
            <a:ext cx="1226586" cy="4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apollo hospitals enterprise">
            <a:extLst>
              <a:ext uri="{FF2B5EF4-FFF2-40B4-BE49-F238E27FC236}">
                <a16:creationId xmlns:a16="http://schemas.microsoft.com/office/drawing/2014/main" id="{17EED919-4E0A-49A1-A3F9-1BF50F966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 bwMode="auto">
          <a:xfrm>
            <a:off x="3787354" y="6374481"/>
            <a:ext cx="1197982" cy="62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becton dickinson and company">
            <a:extLst>
              <a:ext uri="{FF2B5EF4-FFF2-40B4-BE49-F238E27FC236}">
                <a16:creationId xmlns:a16="http://schemas.microsoft.com/office/drawing/2014/main" id="{A7FF6E3A-003C-473E-A4B7-77150D3E1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r="8491" b="16978"/>
          <a:stretch/>
        </p:blipFill>
        <p:spPr bwMode="auto">
          <a:xfrm>
            <a:off x="3911635" y="4619236"/>
            <a:ext cx="1012320" cy="63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u-care medical centre">
            <a:extLst>
              <a:ext uri="{FF2B5EF4-FFF2-40B4-BE49-F238E27FC236}">
                <a16:creationId xmlns:a16="http://schemas.microsoft.com/office/drawing/2014/main" id="{1CCAB2CE-4B3C-4A65-9017-7BDDBDAE0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58" y="7663424"/>
            <a:ext cx="1302451" cy="4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74594-8560-432F-9255-B7E510BD914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t="7156" r="4042"/>
          <a:stretch/>
        </p:blipFill>
        <p:spPr>
          <a:xfrm>
            <a:off x="711022" y="4303519"/>
            <a:ext cx="1269481" cy="68274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C9912D-9AAC-4D48-BE57-D75D6CB3F2F5}"/>
              </a:ext>
            </a:extLst>
          </p:cNvPr>
          <p:cNvSpPr/>
          <p:nvPr/>
        </p:nvSpPr>
        <p:spPr>
          <a:xfrm>
            <a:off x="6662022" y="5188229"/>
            <a:ext cx="1656184" cy="7717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Associations </a:t>
            </a:r>
            <a:endParaRPr lang="en-GB" dirty="0"/>
          </a:p>
        </p:txBody>
      </p:sp>
      <p:sp>
        <p:nvSpPr>
          <p:cNvPr id="21" name="Shape 1553">
            <a:extLst>
              <a:ext uri="{FF2B5EF4-FFF2-40B4-BE49-F238E27FC236}">
                <a16:creationId xmlns:a16="http://schemas.microsoft.com/office/drawing/2014/main" id="{0BBFF4FB-962A-4322-B12E-839506C3F797}"/>
              </a:ext>
            </a:extLst>
          </p:cNvPr>
          <p:cNvSpPr txBox="1">
            <a:spLocks/>
          </p:cNvSpPr>
          <p:nvPr/>
        </p:nvSpPr>
        <p:spPr>
          <a:xfrm>
            <a:off x="10866033" y="3020556"/>
            <a:ext cx="8475049" cy="37385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</a:t>
            </a:r>
          </a:p>
          <a:p>
            <a:pPr defTabSz="914400"/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sector can be represented by 2 entities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sectors have full representation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sectors no representation </a:t>
            </a: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 can be represented by 2 sectors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Association (1 on wait list for next cycle, same sector) </a:t>
            </a:r>
          </a:p>
          <a:p>
            <a:pPr defTabSz="914400"/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 must be Senior Executives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(Vice President or above)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1 deputy</a:t>
            </a:r>
          </a:p>
          <a:p>
            <a:pPr defTabSz="914400"/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COMMITTEE REPRESENTATION </a:t>
            </a:r>
          </a:p>
          <a:p>
            <a:pPr lvl="0"/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decided last year for WEF to represent PSC</a:t>
            </a:r>
          </a:p>
          <a:p>
            <a:pPr lvl="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PSC is now organized and would like 1-2 more companies to sit on the SC (given the 30+ member companies) </a:t>
            </a:r>
          </a:p>
          <a:p>
            <a:pPr lvl="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next SC meeting, PSC 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propose an arrangement for approval for additional PSC members to sit on the SC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(nomination and rotation) 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1F2C7FB7-4261-45DA-BC9A-55D6C4652608}"/>
              </a:ext>
            </a:extLst>
          </p:cNvPr>
          <p:cNvSpPr/>
          <p:nvPr/>
        </p:nvSpPr>
        <p:spPr>
          <a:xfrm rot="5400000">
            <a:off x="7161145" y="5674194"/>
            <a:ext cx="4728284" cy="4172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37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24982A-A5EE-4486-9856-15BCEFD36AB9}"/>
              </a:ext>
            </a:extLst>
          </p:cNvPr>
          <p:cNvCxnSpPr/>
          <p:nvPr/>
        </p:nvCxnSpPr>
        <p:spPr>
          <a:xfrm>
            <a:off x="402978" y="20542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44F8FEC-7E3E-4F12-B2BF-D7D5E7DAA967}"/>
              </a:ext>
            </a:extLst>
          </p:cNvPr>
          <p:cNvSpPr txBox="1"/>
          <p:nvPr/>
        </p:nvSpPr>
        <p:spPr>
          <a:xfrm>
            <a:off x="318836" y="626091"/>
            <a:ext cx="17018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Governance proposal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Proposed Core Action Group Composition </a:t>
            </a:r>
          </a:p>
        </p:txBody>
      </p:sp>
      <p:sp>
        <p:nvSpPr>
          <p:cNvPr id="25" name="Shape 1553">
            <a:extLst>
              <a:ext uri="{FF2B5EF4-FFF2-40B4-BE49-F238E27FC236}">
                <a16:creationId xmlns:a16="http://schemas.microsoft.com/office/drawing/2014/main" id="{8AED384D-13F3-4240-9521-3BE90CA61A9D}"/>
              </a:ext>
            </a:extLst>
          </p:cNvPr>
          <p:cNvSpPr txBox="1">
            <a:spLocks/>
          </p:cNvSpPr>
          <p:nvPr/>
        </p:nvSpPr>
        <p:spPr>
          <a:xfrm>
            <a:off x="619002" y="2755387"/>
            <a:ext cx="8476932" cy="8246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Companies from 6 sectors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+          </a:t>
            </a:r>
            <a:r>
              <a:rPr lang="en-US" sz="24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Associations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4C09B8-B19D-41CC-A4F1-46573EE184B7}"/>
              </a:ext>
            </a:extLst>
          </p:cNvPr>
          <p:cNvSpPr/>
          <p:nvPr/>
        </p:nvSpPr>
        <p:spPr>
          <a:xfrm>
            <a:off x="258962" y="9183067"/>
            <a:ext cx="525658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672C1D-9679-4A71-84C7-141CF5C2942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9398" t="39176" r="7020" b="52547"/>
          <a:stretch/>
        </p:blipFill>
        <p:spPr>
          <a:xfrm>
            <a:off x="4943489" y="5225949"/>
            <a:ext cx="720080" cy="936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DF884B-1204-4895-9755-EC19A14CEF42}"/>
              </a:ext>
            </a:extLst>
          </p:cNvPr>
          <p:cNvPicPr/>
          <p:nvPr/>
        </p:nvPicPr>
        <p:blipFill rotWithShape="1">
          <a:blip r:embed="rId15"/>
          <a:srcRect t="84375" r="75165"/>
          <a:stretch/>
        </p:blipFill>
        <p:spPr>
          <a:xfrm>
            <a:off x="763018" y="5547954"/>
            <a:ext cx="864096" cy="4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44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F_Template_2017-2018.potx" id="{1511F59B-0711-4AF2-B462-D4E6A5EC1134}" vid="{C883908F-811D-47FD-91F8-3A8299906E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28695</TotalTime>
  <Words>1053</Words>
  <Application>Microsoft Office PowerPoint</Application>
  <PresentationFormat>Custom</PresentationFormat>
  <Paragraphs>156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</vt:lpstr>
      <vt:lpstr>Nunito</vt:lpstr>
      <vt:lpstr>Nunito Sans</vt:lpstr>
      <vt:lpstr>Nunito Sans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Dessislava Dimitrova</dc:creator>
  <cp:lastModifiedBy>Dessislava Dimitrova</cp:lastModifiedBy>
  <cp:revision>143</cp:revision>
  <cp:lastPrinted>2019-06-18T07:47:05Z</cp:lastPrinted>
  <dcterms:created xsi:type="dcterms:W3CDTF">2018-11-22T12:49:41Z</dcterms:created>
  <dcterms:modified xsi:type="dcterms:W3CDTF">2019-06-20T08:27:34Z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2017-09-25T00:00:00Z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2017-09-28T00:00:00Z</vt:filetime>
  </property>
</Properties>
</file>