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3" r:id="rId5"/>
    <p:sldId id="307" r:id="rId6"/>
    <p:sldId id="308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9791"/>
    <a:srgbClr val="30B08C"/>
    <a:srgbClr val="3CA5DD"/>
    <a:srgbClr val="223E4C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1" autoAdjust="0"/>
    <p:restoredTop sz="9271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38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C2DD-67A5-684E-B4B0-295735A1ED00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7FC9-6883-E444-8AF6-14248BDB2C72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761A7-A2BA-47D2-AD51-0F8FA6616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013" y="1405781"/>
            <a:ext cx="11930062" cy="1994186"/>
          </a:xfrm>
        </p:spPr>
        <p:txBody>
          <a:bodyPr/>
          <a:lstStyle/>
          <a:p>
            <a:r>
              <a:rPr lang="en-US" dirty="0"/>
              <a:t>Session 3 ‘Working arrangements’</a:t>
            </a:r>
          </a:p>
          <a:p>
            <a:r>
              <a:rPr lang="en-US" i="1" dirty="0"/>
              <a:t>3.1 – membership and constituencies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0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3304" y="866515"/>
            <a:ext cx="10414434" cy="407409"/>
          </a:xfrm>
        </p:spPr>
        <p:txBody>
          <a:bodyPr/>
          <a:lstStyle/>
          <a:p>
            <a:r>
              <a:rPr lang="en-US" sz="6000" i="1" dirty="0"/>
              <a:t>“making UHC2030 work for its membership, and the membership work for UHC2030”</a:t>
            </a:r>
            <a:endParaRPr lang="en-GB" sz="6000" i="1" dirty="0"/>
          </a:p>
        </p:txBody>
      </p:sp>
    </p:spTree>
    <p:extLst>
      <p:ext uri="{BB962C8B-B14F-4D97-AF65-F5344CB8AC3E}">
        <p14:creationId xmlns:p14="http://schemas.microsoft.com/office/powerpoint/2010/main" val="267257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sz="3600" dirty="0"/>
              <a:t>Do we have everyone’s voice?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119" y="1035669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Steering Committee composition: countries; </a:t>
            </a:r>
            <a:r>
              <a:rPr lang="en-US" sz="3200" dirty="0" err="1"/>
              <a:t>intn’l</a:t>
            </a:r>
            <a:r>
              <a:rPr lang="en-US" sz="3200" dirty="0"/>
              <a:t> </a:t>
            </a:r>
            <a:r>
              <a:rPr lang="en-US" sz="3200" dirty="0" err="1"/>
              <a:t>organisations</a:t>
            </a:r>
            <a:r>
              <a:rPr lang="en-US" sz="3200" dirty="0"/>
              <a:t>; philanthropic foundations; civil society; private sector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Mobilisation</a:t>
            </a:r>
            <a:r>
              <a:rPr lang="en-US" sz="3200" dirty="0"/>
              <a:t> of other stakeholders through related initiatives: health workforce(GHWN), academia (HSG, alliance, </a:t>
            </a:r>
            <a:r>
              <a:rPr lang="en-US" sz="3200" dirty="0" err="1"/>
              <a:t>gov</a:t>
            </a:r>
            <a:r>
              <a:rPr lang="en-US" sz="32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Mobilisation</a:t>
            </a:r>
            <a:r>
              <a:rPr lang="en-US" sz="3200" dirty="0"/>
              <a:t> of  stakeholders through our work:  parliaments and media (budget advocacy), Elders, youth,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about: providers? unions? anyone else?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Representation: consider opening a few additional SC seats?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889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sz="3600" dirty="0"/>
              <a:t>How to make current arrangements work better?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119" y="1035669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Consolidate working arrangements for each constituency (representation, coordination and rotation)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Strengthen the knowledge &amp; network function of UHC2030: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good dynamics among related initiatives; knowledge hub in progress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more explicit “offer” for collaboration beyond health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Protect our unique identity: consensus vs individual constituency voice; support from our “principals” for greater traction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Adopt a conflict of interest policy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Review rationale/functioning of working groups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51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761A7-A2BA-47D2-AD51-0F8FA6616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013" y="1405781"/>
            <a:ext cx="11930062" cy="1994186"/>
          </a:xfrm>
        </p:spPr>
        <p:txBody>
          <a:bodyPr/>
          <a:lstStyle/>
          <a:p>
            <a:r>
              <a:rPr lang="en-US" dirty="0"/>
              <a:t>Session 3 ‘Working arrangements’</a:t>
            </a:r>
          </a:p>
          <a:p>
            <a:r>
              <a:rPr lang="en-US" i="1" dirty="0"/>
              <a:t>3.2 – use us or lose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1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 UHC2030 value proposal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119" y="1035669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More focused strategic narrative articulated around a compelling offer: voice, working better together, knowledge &amp;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Results framework that articulates how our success looks like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Initial promising progress in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Time to take the necessary steps to ensure we give ourselves the means of our ambitions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22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 Current financial situation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119" y="1035669"/>
            <a:ext cx="11620211" cy="407409"/>
          </a:xfrm>
        </p:spPr>
        <p:txBody>
          <a:bodyPr/>
          <a:lstStyle/>
          <a:p>
            <a:r>
              <a:rPr lang="en-US" sz="3200" b="1" dirty="0"/>
              <a:t>How to make current arrangements work better?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Minimum annual budget: USD 3 million – on average around USD 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Budget for 2019 scaled down at USD 4.449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Current income situation: USD 2.722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Need to </a:t>
            </a:r>
            <a:r>
              <a:rPr lang="en-US" sz="2800" dirty="0" err="1"/>
              <a:t>mobilise</a:t>
            </a:r>
            <a:r>
              <a:rPr lang="en-US" sz="2800" dirty="0"/>
              <a:t> at least USD 1.727 + multi-year commitments (beyond grants from EC and Luxembourg)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Way forward: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Outreach to potential donors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Trust fund – greater flexibility + mobilization of new funding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Every constituency to take responsibility in helping </a:t>
            </a:r>
            <a:r>
              <a:rPr lang="en-US" sz="2800" dirty="0" err="1"/>
              <a:t>mobilise</a:t>
            </a:r>
            <a:r>
              <a:rPr lang="en-US" sz="2800" dirty="0"/>
              <a:t> funds</a:t>
            </a:r>
          </a:p>
        </p:txBody>
      </p:sp>
    </p:spTree>
    <p:extLst>
      <p:ext uri="{BB962C8B-B14F-4D97-AF65-F5344CB8AC3E}">
        <p14:creationId xmlns:p14="http://schemas.microsoft.com/office/powerpoint/2010/main" val="238855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66E65C-4F2D-42F8-BAD1-9EBA7550C26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344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Nunito</vt:lpstr>
      <vt:lpstr>Nunito Sans</vt:lpstr>
      <vt:lpstr>Nunito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NICOD, Marjolaine</cp:lastModifiedBy>
  <cp:revision>158</cp:revision>
  <dcterms:created xsi:type="dcterms:W3CDTF">2017-04-12T16:02:46Z</dcterms:created>
  <dcterms:modified xsi:type="dcterms:W3CDTF">2019-06-20T11:33:33Z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