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711" r:id="rId2"/>
    <p:sldId id="717" r:id="rId3"/>
    <p:sldId id="719" r:id="rId4"/>
    <p:sldId id="720" r:id="rId5"/>
    <p:sldId id="718" r:id="rId6"/>
    <p:sldId id="713" r:id="rId7"/>
    <p:sldId id="712" r:id="rId8"/>
    <p:sldId id="723" r:id="rId9"/>
    <p:sldId id="724" r:id="rId10"/>
    <p:sldId id="727"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027" autoAdjust="0"/>
    <p:restoredTop sz="92982" autoAdjust="0"/>
  </p:normalViewPr>
  <p:slideViewPr>
    <p:cSldViewPr snapToGrid="0">
      <p:cViewPr varScale="1">
        <p:scale>
          <a:sx n="106" d="100"/>
          <a:sy n="106" d="100"/>
        </p:scale>
        <p:origin x="618" y="15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060245-8850-4EBF-8286-A87EC195296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B71DF552-0286-4833-B4A5-7C8712162B8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3AAC7073-A6C9-462B-BEB5-7ED046749692}"/>
              </a:ext>
            </a:extLst>
          </p:cNvPr>
          <p:cNvSpPr>
            <a:spLocks noGrp="1"/>
          </p:cNvSpPr>
          <p:nvPr>
            <p:ph type="dt" sz="half" idx="10"/>
          </p:nvPr>
        </p:nvSpPr>
        <p:spPr/>
        <p:txBody>
          <a:bodyPr/>
          <a:lstStyle/>
          <a:p>
            <a:fld id="{BDEA27EE-2C3F-4D7A-A5E8-CFD688A257D2}" type="datetimeFigureOut">
              <a:rPr lang="en-GB" smtClean="0"/>
              <a:t>04/07/2019</a:t>
            </a:fld>
            <a:endParaRPr lang="en-GB"/>
          </a:p>
        </p:txBody>
      </p:sp>
      <p:sp>
        <p:nvSpPr>
          <p:cNvPr id="5" name="Footer Placeholder 4">
            <a:extLst>
              <a:ext uri="{FF2B5EF4-FFF2-40B4-BE49-F238E27FC236}">
                <a16:creationId xmlns:a16="http://schemas.microsoft.com/office/drawing/2014/main" id="{FC0A7FCB-FB21-48AF-B698-3F6052409AA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88A8AA8-D8E8-416E-AD4A-3F015306752A}"/>
              </a:ext>
            </a:extLst>
          </p:cNvPr>
          <p:cNvSpPr>
            <a:spLocks noGrp="1"/>
          </p:cNvSpPr>
          <p:nvPr>
            <p:ph type="sldNum" sz="quarter" idx="12"/>
          </p:nvPr>
        </p:nvSpPr>
        <p:spPr/>
        <p:txBody>
          <a:bodyPr/>
          <a:lstStyle/>
          <a:p>
            <a:fld id="{1E7B6103-A0B1-4D64-A2AA-A06B33AE17D1}" type="slidenum">
              <a:rPr lang="en-GB" smtClean="0"/>
              <a:t>‹#›</a:t>
            </a:fld>
            <a:endParaRPr lang="en-GB"/>
          </a:p>
        </p:txBody>
      </p:sp>
    </p:spTree>
    <p:extLst>
      <p:ext uri="{BB962C8B-B14F-4D97-AF65-F5344CB8AC3E}">
        <p14:creationId xmlns:p14="http://schemas.microsoft.com/office/powerpoint/2010/main" val="910169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DA3832-63A5-4424-B8BF-386640E1CFB4}"/>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DD5664AF-B408-4BFC-9FE7-1418CAF6D5D8}"/>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EFAAB45-A054-4959-B555-578AF51E0866}"/>
              </a:ext>
            </a:extLst>
          </p:cNvPr>
          <p:cNvSpPr>
            <a:spLocks noGrp="1"/>
          </p:cNvSpPr>
          <p:nvPr>
            <p:ph type="dt" sz="half" idx="10"/>
          </p:nvPr>
        </p:nvSpPr>
        <p:spPr/>
        <p:txBody>
          <a:bodyPr/>
          <a:lstStyle/>
          <a:p>
            <a:fld id="{BDEA27EE-2C3F-4D7A-A5E8-CFD688A257D2}" type="datetimeFigureOut">
              <a:rPr lang="en-GB" smtClean="0"/>
              <a:t>04/07/2019</a:t>
            </a:fld>
            <a:endParaRPr lang="en-GB"/>
          </a:p>
        </p:txBody>
      </p:sp>
      <p:sp>
        <p:nvSpPr>
          <p:cNvPr id="5" name="Footer Placeholder 4">
            <a:extLst>
              <a:ext uri="{FF2B5EF4-FFF2-40B4-BE49-F238E27FC236}">
                <a16:creationId xmlns:a16="http://schemas.microsoft.com/office/drawing/2014/main" id="{0729FFCA-DB67-41D2-B980-A288DA8504B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102A31B-366B-46B9-9E49-1D4E87B0D9E5}"/>
              </a:ext>
            </a:extLst>
          </p:cNvPr>
          <p:cNvSpPr>
            <a:spLocks noGrp="1"/>
          </p:cNvSpPr>
          <p:nvPr>
            <p:ph type="sldNum" sz="quarter" idx="12"/>
          </p:nvPr>
        </p:nvSpPr>
        <p:spPr/>
        <p:txBody>
          <a:bodyPr/>
          <a:lstStyle/>
          <a:p>
            <a:fld id="{1E7B6103-A0B1-4D64-A2AA-A06B33AE17D1}" type="slidenum">
              <a:rPr lang="en-GB" smtClean="0"/>
              <a:t>‹#›</a:t>
            </a:fld>
            <a:endParaRPr lang="en-GB"/>
          </a:p>
        </p:txBody>
      </p:sp>
    </p:spTree>
    <p:extLst>
      <p:ext uri="{BB962C8B-B14F-4D97-AF65-F5344CB8AC3E}">
        <p14:creationId xmlns:p14="http://schemas.microsoft.com/office/powerpoint/2010/main" val="21703947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C1A06F9-F4CD-4E4C-A3DD-15307E052392}"/>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C7D2815E-D80E-4230-BA37-E778B169FD96}"/>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B0933C1-7CDB-439A-AEC8-65A8000EA6DC}"/>
              </a:ext>
            </a:extLst>
          </p:cNvPr>
          <p:cNvSpPr>
            <a:spLocks noGrp="1"/>
          </p:cNvSpPr>
          <p:nvPr>
            <p:ph type="dt" sz="half" idx="10"/>
          </p:nvPr>
        </p:nvSpPr>
        <p:spPr/>
        <p:txBody>
          <a:bodyPr/>
          <a:lstStyle/>
          <a:p>
            <a:fld id="{BDEA27EE-2C3F-4D7A-A5E8-CFD688A257D2}" type="datetimeFigureOut">
              <a:rPr lang="en-GB" smtClean="0"/>
              <a:t>04/07/2019</a:t>
            </a:fld>
            <a:endParaRPr lang="en-GB"/>
          </a:p>
        </p:txBody>
      </p:sp>
      <p:sp>
        <p:nvSpPr>
          <p:cNvPr id="5" name="Footer Placeholder 4">
            <a:extLst>
              <a:ext uri="{FF2B5EF4-FFF2-40B4-BE49-F238E27FC236}">
                <a16:creationId xmlns:a16="http://schemas.microsoft.com/office/drawing/2014/main" id="{E97FFB7F-2A55-49B1-8FFB-9FF7DA3DE71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771A5DE-C6AC-445B-BA27-7DD79DA1C812}"/>
              </a:ext>
            </a:extLst>
          </p:cNvPr>
          <p:cNvSpPr>
            <a:spLocks noGrp="1"/>
          </p:cNvSpPr>
          <p:nvPr>
            <p:ph type="sldNum" sz="quarter" idx="12"/>
          </p:nvPr>
        </p:nvSpPr>
        <p:spPr/>
        <p:txBody>
          <a:bodyPr/>
          <a:lstStyle/>
          <a:p>
            <a:fld id="{1E7B6103-A0B1-4D64-A2AA-A06B33AE17D1}" type="slidenum">
              <a:rPr lang="en-GB" smtClean="0"/>
              <a:t>‹#›</a:t>
            </a:fld>
            <a:endParaRPr lang="en-GB"/>
          </a:p>
        </p:txBody>
      </p:sp>
    </p:spTree>
    <p:extLst>
      <p:ext uri="{BB962C8B-B14F-4D97-AF65-F5344CB8AC3E}">
        <p14:creationId xmlns:p14="http://schemas.microsoft.com/office/powerpoint/2010/main" val="95211562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le Page_1">
    <p:bg>
      <p:bgPr>
        <a:gradFill>
          <a:gsLst>
            <a:gs pos="0">
              <a:srgbClr val="48B5E4">
                <a:lumMod val="0"/>
                <a:lumOff val="100000"/>
                <a:alpha val="30000"/>
              </a:srgbClr>
            </a:gs>
            <a:gs pos="0">
              <a:srgbClr val="30B08C"/>
            </a:gs>
            <a:gs pos="100000">
              <a:srgbClr val="48B5E4"/>
            </a:gs>
          </a:gsLst>
          <a:lin ang="0" scaled="0"/>
        </a:gradFill>
        <a:effectLst/>
      </p:bgPr>
    </p:bg>
    <p:spTree>
      <p:nvGrpSpPr>
        <p:cNvPr id="1" name=""/>
        <p:cNvGrpSpPr/>
        <p:nvPr/>
      </p:nvGrpSpPr>
      <p:grpSpPr>
        <a:xfrm>
          <a:off x="0" y="0"/>
          <a:ext cx="0" cy="0"/>
          <a:chOff x="0" y="0"/>
          <a:chExt cx="0" cy="0"/>
        </a:xfrm>
      </p:grpSpPr>
      <p:sp>
        <p:nvSpPr>
          <p:cNvPr id="12" name="TextBox 11"/>
          <p:cNvSpPr txBox="1"/>
          <p:nvPr userDrawn="1"/>
        </p:nvSpPr>
        <p:spPr>
          <a:xfrm>
            <a:off x="5840963" y="-744800"/>
            <a:ext cx="184731" cy="369332"/>
          </a:xfrm>
          <a:prstGeom prst="rect">
            <a:avLst/>
          </a:prstGeom>
          <a:noFill/>
        </p:spPr>
        <p:txBody>
          <a:bodyPr wrap="none" rtlCol="0">
            <a:spAutoFit/>
          </a:bodyPr>
          <a:lstStyle/>
          <a:p>
            <a:endParaRPr lang="en-US" dirty="0"/>
          </a:p>
        </p:txBody>
      </p:sp>
      <p:sp>
        <p:nvSpPr>
          <p:cNvPr id="19" name="Text Placeholder 18"/>
          <p:cNvSpPr>
            <a:spLocks noGrp="1"/>
          </p:cNvSpPr>
          <p:nvPr>
            <p:ph type="body" sz="quarter" idx="10" hasCustomPrompt="1"/>
          </p:nvPr>
        </p:nvSpPr>
        <p:spPr>
          <a:xfrm>
            <a:off x="334964" y="1405781"/>
            <a:ext cx="11522074" cy="1994186"/>
          </a:xfrm>
          <a:prstGeom prst="rect">
            <a:avLst/>
          </a:prstGeom>
        </p:spPr>
        <p:txBody>
          <a:bodyPr/>
          <a:lstStyle>
            <a:lvl1pPr marL="0" marR="0" indent="0" algn="ctr" defTabSz="914400" rtl="0" eaLnBrk="1" fontAlgn="auto" latinLnBrk="0" hangingPunct="1">
              <a:lnSpc>
                <a:spcPct val="90000"/>
              </a:lnSpc>
              <a:spcBef>
                <a:spcPts val="1000"/>
              </a:spcBef>
              <a:spcAft>
                <a:spcPts val="0"/>
              </a:spcAft>
              <a:buClrTx/>
              <a:buSzTx/>
              <a:buFont typeface="Arial"/>
              <a:buNone/>
              <a:tabLst/>
              <a:defRPr sz="7000" b="1" i="0" baseline="0">
                <a:solidFill>
                  <a:schemeClr val="bg1"/>
                </a:solidFill>
                <a:latin typeface="Nunito Sans Black" charset="0"/>
                <a:ea typeface="Nunito Sans Black" charset="0"/>
                <a:cs typeface="Nunito Sans Black" charset="0"/>
              </a:defRPr>
            </a:lvl1pPr>
          </a:lstStyle>
          <a:p>
            <a:pPr lvl="0"/>
            <a:r>
              <a:rPr lang="en-US" dirty="0"/>
              <a:t>Title in sentence case</a:t>
            </a:r>
          </a:p>
          <a:p>
            <a:pPr marL="0" marR="0" lvl="0" indent="0" algn="ctr" defTabSz="914400" rtl="0" eaLnBrk="1" fontAlgn="auto" latinLnBrk="0" hangingPunct="1">
              <a:lnSpc>
                <a:spcPct val="90000"/>
              </a:lnSpc>
              <a:spcBef>
                <a:spcPts val="1000"/>
              </a:spcBef>
              <a:spcAft>
                <a:spcPts val="0"/>
              </a:spcAft>
              <a:buClrTx/>
              <a:buSzTx/>
              <a:buFont typeface="Arial"/>
              <a:buNone/>
              <a:tabLst/>
              <a:defRPr/>
            </a:pPr>
            <a:r>
              <a:rPr lang="en-US" dirty="0"/>
              <a:t>Title in sentence case</a:t>
            </a:r>
          </a:p>
          <a:p>
            <a:pPr lvl="0"/>
            <a:endParaRPr lang="en-US" dirty="0"/>
          </a:p>
        </p:txBody>
      </p:sp>
      <p:sp>
        <p:nvSpPr>
          <p:cNvPr id="22" name="Text Placeholder 18"/>
          <p:cNvSpPr>
            <a:spLocks noGrp="1"/>
          </p:cNvSpPr>
          <p:nvPr>
            <p:ph type="body" sz="quarter" idx="11" hasCustomPrompt="1"/>
          </p:nvPr>
        </p:nvSpPr>
        <p:spPr>
          <a:xfrm>
            <a:off x="334964" y="3677663"/>
            <a:ext cx="11522074" cy="952556"/>
          </a:xfrm>
          <a:prstGeom prst="rect">
            <a:avLst/>
          </a:prstGeom>
        </p:spPr>
        <p:txBody>
          <a:bodyPr/>
          <a:lstStyle>
            <a:lvl1pPr marL="0" indent="0" algn="ctr">
              <a:buNone/>
              <a:defRPr sz="2400" b="1" i="0" baseline="0">
                <a:solidFill>
                  <a:schemeClr val="bg1"/>
                </a:solidFill>
                <a:latin typeface="Nunito Sans" charset="0"/>
                <a:ea typeface="Nunito Sans" charset="0"/>
                <a:cs typeface="Nunito Sans" charset="0"/>
              </a:defRPr>
            </a:lvl1pPr>
          </a:lstStyle>
          <a:p>
            <a:pPr lvl="0"/>
            <a:r>
              <a:rPr lang="en-US" dirty="0"/>
              <a:t>Subtitle in sentence case</a:t>
            </a:r>
          </a:p>
        </p:txBody>
      </p:sp>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20450" y="5681512"/>
            <a:ext cx="2575149" cy="871689"/>
          </a:xfrm>
          <a:prstGeom prst="rect">
            <a:avLst/>
          </a:prstGeom>
        </p:spPr>
      </p:pic>
    </p:spTree>
    <p:extLst>
      <p:ext uri="{BB962C8B-B14F-4D97-AF65-F5344CB8AC3E}">
        <p14:creationId xmlns:p14="http://schemas.microsoft.com/office/powerpoint/2010/main" val="30505919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Text Page_2">
    <p:bg>
      <p:bgPr>
        <a:solidFill>
          <a:schemeClr val="bg1"/>
        </a:solidFill>
        <a:effectLst/>
      </p:bgPr>
    </p:bg>
    <p:spTree>
      <p:nvGrpSpPr>
        <p:cNvPr id="1" name=""/>
        <p:cNvGrpSpPr/>
        <p:nvPr/>
      </p:nvGrpSpPr>
      <p:grpSpPr>
        <a:xfrm>
          <a:off x="0" y="0"/>
          <a:ext cx="0" cy="0"/>
          <a:chOff x="0" y="0"/>
          <a:chExt cx="0" cy="0"/>
        </a:xfrm>
      </p:grpSpPr>
      <p:sp>
        <p:nvSpPr>
          <p:cNvPr id="12" name="TextBox 11"/>
          <p:cNvSpPr txBox="1"/>
          <p:nvPr userDrawn="1"/>
        </p:nvSpPr>
        <p:spPr>
          <a:xfrm>
            <a:off x="5840963" y="-744800"/>
            <a:ext cx="184731" cy="369332"/>
          </a:xfrm>
          <a:prstGeom prst="rect">
            <a:avLst/>
          </a:prstGeom>
          <a:noFill/>
        </p:spPr>
        <p:txBody>
          <a:bodyPr wrap="none" rtlCol="0">
            <a:spAutoFit/>
          </a:bodyPr>
          <a:lstStyle/>
          <a:p>
            <a:endParaRPr lang="en-US" dirty="0"/>
          </a:p>
        </p:txBody>
      </p:sp>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20450" y="5681513"/>
            <a:ext cx="2575149" cy="871687"/>
          </a:xfrm>
          <a:prstGeom prst="rect">
            <a:avLst/>
          </a:prstGeom>
        </p:spPr>
      </p:pic>
      <p:sp>
        <p:nvSpPr>
          <p:cNvPr id="8" name="Text Placeholder 18"/>
          <p:cNvSpPr>
            <a:spLocks noGrp="1"/>
          </p:cNvSpPr>
          <p:nvPr>
            <p:ph type="body" sz="quarter" idx="11" hasCustomPrompt="1"/>
          </p:nvPr>
        </p:nvSpPr>
        <p:spPr>
          <a:xfrm>
            <a:off x="250681" y="441170"/>
            <a:ext cx="11606356" cy="1106280"/>
          </a:xfrm>
          <a:prstGeom prst="rect">
            <a:avLst/>
          </a:prstGeom>
        </p:spPr>
        <p:txBody>
          <a:bodyPr/>
          <a:lstStyle>
            <a:lvl1pPr marL="0" marR="0" indent="0" algn="l" defTabSz="914400" rtl="0" eaLnBrk="1" fontAlgn="auto" latinLnBrk="0" hangingPunct="1">
              <a:lnSpc>
                <a:spcPct val="90000"/>
              </a:lnSpc>
              <a:spcBef>
                <a:spcPts val="1000"/>
              </a:spcBef>
              <a:spcAft>
                <a:spcPts val="0"/>
              </a:spcAft>
              <a:buClrTx/>
              <a:buSzTx/>
              <a:buFont typeface="Arial"/>
              <a:buNone/>
              <a:tabLst/>
              <a:defRPr sz="3500" b="1" i="0" baseline="0">
                <a:solidFill>
                  <a:srgbClr val="223E4C"/>
                </a:solidFill>
                <a:latin typeface="Nunito Sans Black" charset="0"/>
                <a:ea typeface="Nunito Sans Black" charset="0"/>
                <a:cs typeface="Nunito Sans Black" charset="0"/>
              </a:defRPr>
            </a:lvl1pPr>
          </a:lstStyle>
          <a:p>
            <a:pPr lvl="0"/>
            <a:r>
              <a:rPr lang="en-US" dirty="0"/>
              <a:t>Title in sentence case</a:t>
            </a:r>
          </a:p>
          <a:p>
            <a:pPr marL="0" marR="0" lvl="0" indent="0" algn="l" defTabSz="914400" rtl="0" eaLnBrk="1" fontAlgn="auto" latinLnBrk="0" hangingPunct="1">
              <a:lnSpc>
                <a:spcPct val="90000"/>
              </a:lnSpc>
              <a:spcBef>
                <a:spcPts val="1000"/>
              </a:spcBef>
              <a:spcAft>
                <a:spcPts val="0"/>
              </a:spcAft>
              <a:buClrTx/>
              <a:buSzTx/>
              <a:buFont typeface="Arial"/>
              <a:buNone/>
              <a:tabLst/>
              <a:defRPr/>
            </a:pPr>
            <a:r>
              <a:rPr lang="en-US" dirty="0"/>
              <a:t>Title in sentence case</a:t>
            </a:r>
          </a:p>
          <a:p>
            <a:pPr lvl="0"/>
            <a:endParaRPr lang="en-US" dirty="0"/>
          </a:p>
        </p:txBody>
      </p:sp>
      <p:sp>
        <p:nvSpPr>
          <p:cNvPr id="9" name="Text Placeholder 8"/>
          <p:cNvSpPr>
            <a:spLocks noGrp="1"/>
          </p:cNvSpPr>
          <p:nvPr>
            <p:ph type="body" sz="quarter" idx="12"/>
          </p:nvPr>
        </p:nvSpPr>
        <p:spPr>
          <a:xfrm>
            <a:off x="345759" y="2359385"/>
            <a:ext cx="11511279" cy="3409590"/>
          </a:xfrm>
          <a:prstGeom prst="rect">
            <a:avLst/>
          </a:prstGeom>
        </p:spPr>
        <p:txBody>
          <a:bodyPr/>
          <a:lstStyle>
            <a:lvl1pPr marL="0" indent="0">
              <a:buNone/>
              <a:defRPr sz="2200" b="0" i="0">
                <a:solidFill>
                  <a:srgbClr val="706F6F"/>
                </a:solidFill>
                <a:latin typeface="Nunito" charset="0"/>
                <a:ea typeface="Nunito" charset="0"/>
                <a:cs typeface="Nunito" charset="0"/>
              </a:defRPr>
            </a:lvl1pPr>
            <a:lvl2pPr marL="457200" indent="0">
              <a:buNone/>
              <a:defRPr sz="2200" b="0" i="0">
                <a:solidFill>
                  <a:srgbClr val="706F6F"/>
                </a:solidFill>
                <a:latin typeface="Nunito" charset="0"/>
                <a:ea typeface="Nunito" charset="0"/>
                <a:cs typeface="Nunito" charset="0"/>
              </a:defRPr>
            </a:lvl2pPr>
            <a:lvl3pPr marL="914400" indent="0">
              <a:buNone/>
              <a:defRPr sz="2200" b="0" i="0">
                <a:solidFill>
                  <a:srgbClr val="706F6F"/>
                </a:solidFill>
                <a:latin typeface="Nunito" charset="0"/>
                <a:ea typeface="Nunito" charset="0"/>
                <a:cs typeface="Nunito" charset="0"/>
              </a:defRPr>
            </a:lvl3pPr>
            <a:lvl4pPr marL="1371600" indent="0">
              <a:buNone/>
              <a:defRPr sz="2200" b="0" i="0">
                <a:solidFill>
                  <a:srgbClr val="706F6F"/>
                </a:solidFill>
                <a:latin typeface="Nunito" charset="0"/>
                <a:ea typeface="Nunito" charset="0"/>
                <a:cs typeface="Nunito" charset="0"/>
              </a:defRPr>
            </a:lvl4pPr>
            <a:lvl5pPr marL="1828800" indent="0">
              <a:buNone/>
              <a:defRPr sz="2200" b="0" i="0">
                <a:solidFill>
                  <a:srgbClr val="706F6F"/>
                </a:solidFill>
                <a:latin typeface="Nunito" charset="0"/>
                <a:ea typeface="Nunito" charset="0"/>
                <a:cs typeface="Nunito"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5" name="Text Placeholder 18"/>
          <p:cNvSpPr>
            <a:spLocks noGrp="1"/>
          </p:cNvSpPr>
          <p:nvPr>
            <p:ph type="body" sz="quarter" idx="13" hasCustomPrompt="1"/>
          </p:nvPr>
        </p:nvSpPr>
        <p:spPr>
          <a:xfrm>
            <a:off x="236826" y="1869936"/>
            <a:ext cx="11620211" cy="407409"/>
          </a:xfrm>
          <a:prstGeom prst="rect">
            <a:avLst/>
          </a:prstGeom>
        </p:spPr>
        <p:txBody>
          <a:bodyPr/>
          <a:lstStyle>
            <a:lvl1pPr marL="0" indent="0" algn="l">
              <a:buNone/>
              <a:tabLst>
                <a:tab pos="1855788" algn="l"/>
              </a:tabLst>
              <a:defRPr sz="2400" b="0" i="0" baseline="0">
                <a:solidFill>
                  <a:srgbClr val="289791"/>
                </a:solidFill>
                <a:latin typeface="Nunito Sans" charset="0"/>
                <a:ea typeface="Nunito Sans" charset="0"/>
                <a:cs typeface="Nunito Sans" charset="0"/>
              </a:defRPr>
            </a:lvl1pPr>
          </a:lstStyle>
          <a:p>
            <a:pPr lvl="0"/>
            <a:r>
              <a:rPr lang="en-US" dirty="0"/>
              <a:t>Subtitle in sentence case</a:t>
            </a:r>
          </a:p>
        </p:txBody>
      </p:sp>
    </p:spTree>
    <p:extLst>
      <p:ext uri="{BB962C8B-B14F-4D97-AF65-F5344CB8AC3E}">
        <p14:creationId xmlns:p14="http://schemas.microsoft.com/office/powerpoint/2010/main" val="10398957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8D7B78-5337-43AE-A47E-90ACEBC54A30}"/>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0B399260-CA98-4049-B13B-B5D1F5DDBC68}"/>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EE3DB1D-A570-47C2-B674-701001A4D6F6}"/>
              </a:ext>
            </a:extLst>
          </p:cNvPr>
          <p:cNvSpPr>
            <a:spLocks noGrp="1"/>
          </p:cNvSpPr>
          <p:nvPr>
            <p:ph type="dt" sz="half" idx="10"/>
          </p:nvPr>
        </p:nvSpPr>
        <p:spPr/>
        <p:txBody>
          <a:bodyPr/>
          <a:lstStyle/>
          <a:p>
            <a:fld id="{BDEA27EE-2C3F-4D7A-A5E8-CFD688A257D2}" type="datetimeFigureOut">
              <a:rPr lang="en-GB" smtClean="0"/>
              <a:t>04/07/2019</a:t>
            </a:fld>
            <a:endParaRPr lang="en-GB"/>
          </a:p>
        </p:txBody>
      </p:sp>
      <p:sp>
        <p:nvSpPr>
          <p:cNvPr id="5" name="Footer Placeholder 4">
            <a:extLst>
              <a:ext uri="{FF2B5EF4-FFF2-40B4-BE49-F238E27FC236}">
                <a16:creationId xmlns:a16="http://schemas.microsoft.com/office/drawing/2014/main" id="{54FE112E-A407-45AB-B960-C95DDC46F08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F01795E-6B24-41F8-A3C4-FC3801756591}"/>
              </a:ext>
            </a:extLst>
          </p:cNvPr>
          <p:cNvSpPr>
            <a:spLocks noGrp="1"/>
          </p:cNvSpPr>
          <p:nvPr>
            <p:ph type="sldNum" sz="quarter" idx="12"/>
          </p:nvPr>
        </p:nvSpPr>
        <p:spPr/>
        <p:txBody>
          <a:bodyPr/>
          <a:lstStyle/>
          <a:p>
            <a:fld id="{1E7B6103-A0B1-4D64-A2AA-A06B33AE17D1}" type="slidenum">
              <a:rPr lang="en-GB" smtClean="0"/>
              <a:t>‹#›</a:t>
            </a:fld>
            <a:endParaRPr lang="en-GB"/>
          </a:p>
        </p:txBody>
      </p:sp>
    </p:spTree>
    <p:extLst>
      <p:ext uri="{BB962C8B-B14F-4D97-AF65-F5344CB8AC3E}">
        <p14:creationId xmlns:p14="http://schemas.microsoft.com/office/powerpoint/2010/main" val="4150542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C047D2-C53F-4B11-8613-890115F024B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1F280FDD-2637-44A2-BD3B-252543A88A9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70D05703-5F96-4546-B80E-7243938EFD98}"/>
              </a:ext>
            </a:extLst>
          </p:cNvPr>
          <p:cNvSpPr>
            <a:spLocks noGrp="1"/>
          </p:cNvSpPr>
          <p:nvPr>
            <p:ph type="dt" sz="half" idx="10"/>
          </p:nvPr>
        </p:nvSpPr>
        <p:spPr/>
        <p:txBody>
          <a:bodyPr/>
          <a:lstStyle/>
          <a:p>
            <a:fld id="{BDEA27EE-2C3F-4D7A-A5E8-CFD688A257D2}" type="datetimeFigureOut">
              <a:rPr lang="en-GB" smtClean="0"/>
              <a:t>04/07/2019</a:t>
            </a:fld>
            <a:endParaRPr lang="en-GB"/>
          </a:p>
        </p:txBody>
      </p:sp>
      <p:sp>
        <p:nvSpPr>
          <p:cNvPr id="5" name="Footer Placeholder 4">
            <a:extLst>
              <a:ext uri="{FF2B5EF4-FFF2-40B4-BE49-F238E27FC236}">
                <a16:creationId xmlns:a16="http://schemas.microsoft.com/office/drawing/2014/main" id="{3730CA67-73BE-4B78-99A2-47CBD632B56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9591F02-5706-4CEB-80C3-73B219AC8FC2}"/>
              </a:ext>
            </a:extLst>
          </p:cNvPr>
          <p:cNvSpPr>
            <a:spLocks noGrp="1"/>
          </p:cNvSpPr>
          <p:nvPr>
            <p:ph type="sldNum" sz="quarter" idx="12"/>
          </p:nvPr>
        </p:nvSpPr>
        <p:spPr/>
        <p:txBody>
          <a:bodyPr/>
          <a:lstStyle/>
          <a:p>
            <a:fld id="{1E7B6103-A0B1-4D64-A2AA-A06B33AE17D1}" type="slidenum">
              <a:rPr lang="en-GB" smtClean="0"/>
              <a:t>‹#›</a:t>
            </a:fld>
            <a:endParaRPr lang="en-GB"/>
          </a:p>
        </p:txBody>
      </p:sp>
    </p:spTree>
    <p:extLst>
      <p:ext uri="{BB962C8B-B14F-4D97-AF65-F5344CB8AC3E}">
        <p14:creationId xmlns:p14="http://schemas.microsoft.com/office/powerpoint/2010/main" val="38012885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EC291F-2EE0-4A30-B199-420CEE7E0119}"/>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BD36B54E-7C68-44DA-87C7-D949B8F7B8A5}"/>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10C2C6CD-3553-4964-AFFD-7A206FFA6C1B}"/>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B1C5BDA3-F561-4A8E-9E5D-D4C16C2B7174}"/>
              </a:ext>
            </a:extLst>
          </p:cNvPr>
          <p:cNvSpPr>
            <a:spLocks noGrp="1"/>
          </p:cNvSpPr>
          <p:nvPr>
            <p:ph type="dt" sz="half" idx="10"/>
          </p:nvPr>
        </p:nvSpPr>
        <p:spPr/>
        <p:txBody>
          <a:bodyPr/>
          <a:lstStyle/>
          <a:p>
            <a:fld id="{BDEA27EE-2C3F-4D7A-A5E8-CFD688A257D2}" type="datetimeFigureOut">
              <a:rPr lang="en-GB" smtClean="0"/>
              <a:t>04/07/2019</a:t>
            </a:fld>
            <a:endParaRPr lang="en-GB"/>
          </a:p>
        </p:txBody>
      </p:sp>
      <p:sp>
        <p:nvSpPr>
          <p:cNvPr id="6" name="Footer Placeholder 5">
            <a:extLst>
              <a:ext uri="{FF2B5EF4-FFF2-40B4-BE49-F238E27FC236}">
                <a16:creationId xmlns:a16="http://schemas.microsoft.com/office/drawing/2014/main" id="{B216337F-B2E4-4859-BD9C-AC721DBD15E5}"/>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8146E7B3-D173-4C7F-8C60-0F1B3C5DE810}"/>
              </a:ext>
            </a:extLst>
          </p:cNvPr>
          <p:cNvSpPr>
            <a:spLocks noGrp="1"/>
          </p:cNvSpPr>
          <p:nvPr>
            <p:ph type="sldNum" sz="quarter" idx="12"/>
          </p:nvPr>
        </p:nvSpPr>
        <p:spPr/>
        <p:txBody>
          <a:bodyPr/>
          <a:lstStyle/>
          <a:p>
            <a:fld id="{1E7B6103-A0B1-4D64-A2AA-A06B33AE17D1}" type="slidenum">
              <a:rPr lang="en-GB" smtClean="0"/>
              <a:t>‹#›</a:t>
            </a:fld>
            <a:endParaRPr lang="en-GB"/>
          </a:p>
        </p:txBody>
      </p:sp>
    </p:spTree>
    <p:extLst>
      <p:ext uri="{BB962C8B-B14F-4D97-AF65-F5344CB8AC3E}">
        <p14:creationId xmlns:p14="http://schemas.microsoft.com/office/powerpoint/2010/main" val="21504960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16C440-DC29-40B3-B40D-5066A544FE2B}"/>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32EC3087-CE77-406E-BD34-88F195ECEF0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2DD97B39-FA24-46D7-B63A-487BA7D3123D}"/>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3DF9994F-242B-4226-A675-B06EC936BF2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B0930ADA-52EA-427A-8685-2E013D9ED0DC}"/>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C95C85D1-6A6D-4828-BE05-21FD92935FEE}"/>
              </a:ext>
            </a:extLst>
          </p:cNvPr>
          <p:cNvSpPr>
            <a:spLocks noGrp="1"/>
          </p:cNvSpPr>
          <p:nvPr>
            <p:ph type="dt" sz="half" idx="10"/>
          </p:nvPr>
        </p:nvSpPr>
        <p:spPr/>
        <p:txBody>
          <a:bodyPr/>
          <a:lstStyle/>
          <a:p>
            <a:fld id="{BDEA27EE-2C3F-4D7A-A5E8-CFD688A257D2}" type="datetimeFigureOut">
              <a:rPr lang="en-GB" smtClean="0"/>
              <a:t>04/07/2019</a:t>
            </a:fld>
            <a:endParaRPr lang="en-GB"/>
          </a:p>
        </p:txBody>
      </p:sp>
      <p:sp>
        <p:nvSpPr>
          <p:cNvPr id="8" name="Footer Placeholder 7">
            <a:extLst>
              <a:ext uri="{FF2B5EF4-FFF2-40B4-BE49-F238E27FC236}">
                <a16:creationId xmlns:a16="http://schemas.microsoft.com/office/drawing/2014/main" id="{A3BE69C2-4074-40FB-85F7-6570F532D644}"/>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263234EC-91BA-4E87-A794-C28BC013BA30}"/>
              </a:ext>
            </a:extLst>
          </p:cNvPr>
          <p:cNvSpPr>
            <a:spLocks noGrp="1"/>
          </p:cNvSpPr>
          <p:nvPr>
            <p:ph type="sldNum" sz="quarter" idx="12"/>
          </p:nvPr>
        </p:nvSpPr>
        <p:spPr/>
        <p:txBody>
          <a:bodyPr/>
          <a:lstStyle/>
          <a:p>
            <a:fld id="{1E7B6103-A0B1-4D64-A2AA-A06B33AE17D1}" type="slidenum">
              <a:rPr lang="en-GB" smtClean="0"/>
              <a:t>‹#›</a:t>
            </a:fld>
            <a:endParaRPr lang="en-GB"/>
          </a:p>
        </p:txBody>
      </p:sp>
    </p:spTree>
    <p:extLst>
      <p:ext uri="{BB962C8B-B14F-4D97-AF65-F5344CB8AC3E}">
        <p14:creationId xmlns:p14="http://schemas.microsoft.com/office/powerpoint/2010/main" val="40507106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55F4D5-F030-4C08-A627-5D5E7D38D7F9}"/>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D4D3F869-3EBA-43F0-84BD-4819028E5A69}"/>
              </a:ext>
            </a:extLst>
          </p:cNvPr>
          <p:cNvSpPr>
            <a:spLocks noGrp="1"/>
          </p:cNvSpPr>
          <p:nvPr>
            <p:ph type="dt" sz="half" idx="10"/>
          </p:nvPr>
        </p:nvSpPr>
        <p:spPr/>
        <p:txBody>
          <a:bodyPr/>
          <a:lstStyle/>
          <a:p>
            <a:fld id="{BDEA27EE-2C3F-4D7A-A5E8-CFD688A257D2}" type="datetimeFigureOut">
              <a:rPr lang="en-GB" smtClean="0"/>
              <a:t>04/07/2019</a:t>
            </a:fld>
            <a:endParaRPr lang="en-GB"/>
          </a:p>
        </p:txBody>
      </p:sp>
      <p:sp>
        <p:nvSpPr>
          <p:cNvPr id="4" name="Footer Placeholder 3">
            <a:extLst>
              <a:ext uri="{FF2B5EF4-FFF2-40B4-BE49-F238E27FC236}">
                <a16:creationId xmlns:a16="http://schemas.microsoft.com/office/drawing/2014/main" id="{10848FC9-C86A-4CED-8B93-CAE0703C0147}"/>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24536CFA-1E04-4CB0-B3EB-9E55149FAFC4}"/>
              </a:ext>
            </a:extLst>
          </p:cNvPr>
          <p:cNvSpPr>
            <a:spLocks noGrp="1"/>
          </p:cNvSpPr>
          <p:nvPr>
            <p:ph type="sldNum" sz="quarter" idx="12"/>
          </p:nvPr>
        </p:nvSpPr>
        <p:spPr/>
        <p:txBody>
          <a:bodyPr/>
          <a:lstStyle/>
          <a:p>
            <a:fld id="{1E7B6103-A0B1-4D64-A2AA-A06B33AE17D1}" type="slidenum">
              <a:rPr lang="en-GB" smtClean="0"/>
              <a:t>‹#›</a:t>
            </a:fld>
            <a:endParaRPr lang="en-GB"/>
          </a:p>
        </p:txBody>
      </p:sp>
    </p:spTree>
    <p:extLst>
      <p:ext uri="{BB962C8B-B14F-4D97-AF65-F5344CB8AC3E}">
        <p14:creationId xmlns:p14="http://schemas.microsoft.com/office/powerpoint/2010/main" val="19986908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4EC6FAA-DAB7-490A-8879-39CFC0E0ECA8}"/>
              </a:ext>
            </a:extLst>
          </p:cNvPr>
          <p:cNvSpPr>
            <a:spLocks noGrp="1"/>
          </p:cNvSpPr>
          <p:nvPr>
            <p:ph type="dt" sz="half" idx="10"/>
          </p:nvPr>
        </p:nvSpPr>
        <p:spPr/>
        <p:txBody>
          <a:bodyPr/>
          <a:lstStyle/>
          <a:p>
            <a:fld id="{BDEA27EE-2C3F-4D7A-A5E8-CFD688A257D2}" type="datetimeFigureOut">
              <a:rPr lang="en-GB" smtClean="0"/>
              <a:t>04/07/2019</a:t>
            </a:fld>
            <a:endParaRPr lang="en-GB"/>
          </a:p>
        </p:txBody>
      </p:sp>
      <p:sp>
        <p:nvSpPr>
          <p:cNvPr id="3" name="Footer Placeholder 2">
            <a:extLst>
              <a:ext uri="{FF2B5EF4-FFF2-40B4-BE49-F238E27FC236}">
                <a16:creationId xmlns:a16="http://schemas.microsoft.com/office/drawing/2014/main" id="{2FE77A98-56A0-414A-ABBC-321CA9E90083}"/>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2A199882-333E-43CD-B42D-1022184A5103}"/>
              </a:ext>
            </a:extLst>
          </p:cNvPr>
          <p:cNvSpPr>
            <a:spLocks noGrp="1"/>
          </p:cNvSpPr>
          <p:nvPr>
            <p:ph type="sldNum" sz="quarter" idx="12"/>
          </p:nvPr>
        </p:nvSpPr>
        <p:spPr/>
        <p:txBody>
          <a:bodyPr/>
          <a:lstStyle/>
          <a:p>
            <a:fld id="{1E7B6103-A0B1-4D64-A2AA-A06B33AE17D1}" type="slidenum">
              <a:rPr lang="en-GB" smtClean="0"/>
              <a:t>‹#›</a:t>
            </a:fld>
            <a:endParaRPr lang="en-GB"/>
          </a:p>
        </p:txBody>
      </p:sp>
    </p:spTree>
    <p:extLst>
      <p:ext uri="{BB962C8B-B14F-4D97-AF65-F5344CB8AC3E}">
        <p14:creationId xmlns:p14="http://schemas.microsoft.com/office/powerpoint/2010/main" val="39235384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06E691-2E03-4700-B5B8-1568EC45E87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C5F59886-26E5-457D-A17E-A96779D586D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D779EB11-C5C1-47E0-B19E-106429B9135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DD5CC1D0-E9A8-4A6A-9C05-4D7B9AD1A706}"/>
              </a:ext>
            </a:extLst>
          </p:cNvPr>
          <p:cNvSpPr>
            <a:spLocks noGrp="1"/>
          </p:cNvSpPr>
          <p:nvPr>
            <p:ph type="dt" sz="half" idx="10"/>
          </p:nvPr>
        </p:nvSpPr>
        <p:spPr/>
        <p:txBody>
          <a:bodyPr/>
          <a:lstStyle/>
          <a:p>
            <a:fld id="{BDEA27EE-2C3F-4D7A-A5E8-CFD688A257D2}" type="datetimeFigureOut">
              <a:rPr lang="en-GB" smtClean="0"/>
              <a:t>04/07/2019</a:t>
            </a:fld>
            <a:endParaRPr lang="en-GB"/>
          </a:p>
        </p:txBody>
      </p:sp>
      <p:sp>
        <p:nvSpPr>
          <p:cNvPr id="6" name="Footer Placeholder 5">
            <a:extLst>
              <a:ext uri="{FF2B5EF4-FFF2-40B4-BE49-F238E27FC236}">
                <a16:creationId xmlns:a16="http://schemas.microsoft.com/office/drawing/2014/main" id="{E81E9551-1E6A-4A4A-8149-627802DA07F0}"/>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7BE58134-21DD-4695-AE01-372843251FAA}"/>
              </a:ext>
            </a:extLst>
          </p:cNvPr>
          <p:cNvSpPr>
            <a:spLocks noGrp="1"/>
          </p:cNvSpPr>
          <p:nvPr>
            <p:ph type="sldNum" sz="quarter" idx="12"/>
          </p:nvPr>
        </p:nvSpPr>
        <p:spPr/>
        <p:txBody>
          <a:bodyPr/>
          <a:lstStyle/>
          <a:p>
            <a:fld id="{1E7B6103-A0B1-4D64-A2AA-A06B33AE17D1}" type="slidenum">
              <a:rPr lang="en-GB" smtClean="0"/>
              <a:t>‹#›</a:t>
            </a:fld>
            <a:endParaRPr lang="en-GB"/>
          </a:p>
        </p:txBody>
      </p:sp>
    </p:spTree>
    <p:extLst>
      <p:ext uri="{BB962C8B-B14F-4D97-AF65-F5344CB8AC3E}">
        <p14:creationId xmlns:p14="http://schemas.microsoft.com/office/powerpoint/2010/main" val="16800260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B0B310-E770-4B7B-910C-92A82077612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CEF5994D-ACDB-4A1C-B9E4-9674362F35C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EA6F85DC-7D54-476E-869A-6394D190A61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B0E2C7AF-1583-4123-87FC-BA197BB492B0}"/>
              </a:ext>
            </a:extLst>
          </p:cNvPr>
          <p:cNvSpPr>
            <a:spLocks noGrp="1"/>
          </p:cNvSpPr>
          <p:nvPr>
            <p:ph type="dt" sz="half" idx="10"/>
          </p:nvPr>
        </p:nvSpPr>
        <p:spPr/>
        <p:txBody>
          <a:bodyPr/>
          <a:lstStyle/>
          <a:p>
            <a:fld id="{BDEA27EE-2C3F-4D7A-A5E8-CFD688A257D2}" type="datetimeFigureOut">
              <a:rPr lang="en-GB" smtClean="0"/>
              <a:t>04/07/2019</a:t>
            </a:fld>
            <a:endParaRPr lang="en-GB"/>
          </a:p>
        </p:txBody>
      </p:sp>
      <p:sp>
        <p:nvSpPr>
          <p:cNvPr id="6" name="Footer Placeholder 5">
            <a:extLst>
              <a:ext uri="{FF2B5EF4-FFF2-40B4-BE49-F238E27FC236}">
                <a16:creationId xmlns:a16="http://schemas.microsoft.com/office/drawing/2014/main" id="{A8D9D979-144B-4A2F-B012-AB1722E8827B}"/>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03CDB693-7DEE-45FB-A080-0936518BA683}"/>
              </a:ext>
            </a:extLst>
          </p:cNvPr>
          <p:cNvSpPr>
            <a:spLocks noGrp="1"/>
          </p:cNvSpPr>
          <p:nvPr>
            <p:ph type="sldNum" sz="quarter" idx="12"/>
          </p:nvPr>
        </p:nvSpPr>
        <p:spPr/>
        <p:txBody>
          <a:bodyPr/>
          <a:lstStyle/>
          <a:p>
            <a:fld id="{1E7B6103-A0B1-4D64-A2AA-A06B33AE17D1}" type="slidenum">
              <a:rPr lang="en-GB" smtClean="0"/>
              <a:t>‹#›</a:t>
            </a:fld>
            <a:endParaRPr lang="en-GB"/>
          </a:p>
        </p:txBody>
      </p:sp>
    </p:spTree>
    <p:extLst>
      <p:ext uri="{BB962C8B-B14F-4D97-AF65-F5344CB8AC3E}">
        <p14:creationId xmlns:p14="http://schemas.microsoft.com/office/powerpoint/2010/main" val="39950699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EE3D53E-61A1-4733-8B67-B7F0CD1573F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BEEEB98F-0600-4333-B587-7ECCC7BE826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18279DB-F6B6-47AA-9463-162F9525B7D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DEA27EE-2C3F-4D7A-A5E8-CFD688A257D2}" type="datetimeFigureOut">
              <a:rPr lang="en-GB" smtClean="0"/>
              <a:t>04/07/2019</a:t>
            </a:fld>
            <a:endParaRPr lang="en-GB"/>
          </a:p>
        </p:txBody>
      </p:sp>
      <p:sp>
        <p:nvSpPr>
          <p:cNvPr id="5" name="Footer Placeholder 4">
            <a:extLst>
              <a:ext uri="{FF2B5EF4-FFF2-40B4-BE49-F238E27FC236}">
                <a16:creationId xmlns:a16="http://schemas.microsoft.com/office/drawing/2014/main" id="{7EAEF46F-5CF7-4D79-94D6-A7D986384B4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B23893DC-EA17-468E-957C-40FB245BE2E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E7B6103-A0B1-4D64-A2AA-A06B33AE17D1}" type="slidenum">
              <a:rPr lang="en-GB" smtClean="0"/>
              <a:t>‹#›</a:t>
            </a:fld>
            <a:endParaRPr lang="en-GB"/>
          </a:p>
        </p:txBody>
      </p:sp>
    </p:spTree>
    <p:extLst>
      <p:ext uri="{BB962C8B-B14F-4D97-AF65-F5344CB8AC3E}">
        <p14:creationId xmlns:p14="http://schemas.microsoft.com/office/powerpoint/2010/main" val="23231131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334964" y="1405780"/>
            <a:ext cx="11522074" cy="3921593"/>
          </a:xfrm>
        </p:spPr>
        <p:txBody>
          <a:bodyPr>
            <a:normAutofit/>
          </a:bodyPr>
          <a:lstStyle/>
          <a:p>
            <a:r>
              <a:rPr lang="en-US" sz="7200" dirty="0"/>
              <a:t>UHC2030 Steering Committee</a:t>
            </a:r>
          </a:p>
          <a:p>
            <a:r>
              <a:rPr lang="en-GB" sz="4800" dirty="0"/>
              <a:t>Summary Points</a:t>
            </a:r>
          </a:p>
          <a:p>
            <a:endParaRPr lang="en-GB" sz="1600" dirty="0"/>
          </a:p>
          <a:p>
            <a:r>
              <a:rPr lang="en-GB" sz="2800" dirty="0"/>
              <a:t>June 2019, UHC2030 Steering Committee </a:t>
            </a:r>
            <a:endParaRPr lang="en-US" sz="2800" dirty="0"/>
          </a:p>
          <a:p>
            <a:endParaRPr lang="en-US" dirty="0"/>
          </a:p>
        </p:txBody>
      </p:sp>
    </p:spTree>
    <p:extLst>
      <p:ext uri="{BB962C8B-B14F-4D97-AF65-F5344CB8AC3E}">
        <p14:creationId xmlns:p14="http://schemas.microsoft.com/office/powerpoint/2010/main" val="316071995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5563CB95-D62C-43D9-9BCE-828109705326}"/>
              </a:ext>
            </a:extLst>
          </p:cNvPr>
          <p:cNvSpPr>
            <a:spLocks noGrp="1"/>
          </p:cNvSpPr>
          <p:nvPr>
            <p:ph type="body" sz="quarter" idx="11"/>
          </p:nvPr>
        </p:nvSpPr>
        <p:spPr/>
        <p:txBody>
          <a:bodyPr/>
          <a:lstStyle/>
          <a:p>
            <a:r>
              <a:rPr lang="en-US" dirty="0"/>
              <a:t>3.2 Use us or lose us</a:t>
            </a:r>
            <a:endParaRPr lang="en-GB" dirty="0"/>
          </a:p>
        </p:txBody>
      </p:sp>
      <p:sp>
        <p:nvSpPr>
          <p:cNvPr id="3" name="Text Placeholder 2">
            <a:extLst>
              <a:ext uri="{FF2B5EF4-FFF2-40B4-BE49-F238E27FC236}">
                <a16:creationId xmlns:a16="http://schemas.microsoft.com/office/drawing/2014/main" id="{EDB3771C-B499-4B8B-9869-D4BE898DE3CE}"/>
              </a:ext>
            </a:extLst>
          </p:cNvPr>
          <p:cNvSpPr>
            <a:spLocks noGrp="1"/>
          </p:cNvSpPr>
          <p:nvPr>
            <p:ph type="body" sz="quarter" idx="12"/>
          </p:nvPr>
        </p:nvSpPr>
        <p:spPr>
          <a:xfrm>
            <a:off x="345759" y="1547450"/>
            <a:ext cx="11511279" cy="4221525"/>
          </a:xfrm>
        </p:spPr>
        <p:txBody>
          <a:bodyPr>
            <a:normAutofit/>
          </a:bodyPr>
          <a:lstStyle/>
          <a:p>
            <a:pPr marL="342900" indent="-342900">
              <a:buFont typeface="Arial" panose="020B0604020202020204" pitchFamily="34" charset="0"/>
              <a:buChar char="•"/>
            </a:pPr>
            <a:r>
              <a:rPr lang="en-US" dirty="0"/>
              <a:t>Important for every constituency to help identify ways to address the funding gap and </a:t>
            </a:r>
            <a:r>
              <a:rPr lang="en-US" dirty="0" err="1"/>
              <a:t>mobilise</a:t>
            </a:r>
            <a:r>
              <a:rPr lang="en-US" dirty="0"/>
              <a:t> resources not just to carry out activities but to support UHC2030 as a platform</a:t>
            </a:r>
            <a:endParaRPr lang="en-US" u="sng" dirty="0"/>
          </a:p>
          <a:p>
            <a:r>
              <a:rPr lang="en-US" u="sng" dirty="0"/>
              <a:t>Next steps</a:t>
            </a:r>
            <a:r>
              <a:rPr lang="en-US" dirty="0"/>
              <a:t>: </a:t>
            </a:r>
          </a:p>
          <a:p>
            <a:pPr marL="342900" indent="-342900">
              <a:buFont typeface="Arial" panose="020B0604020202020204" pitchFamily="34" charset="0"/>
              <a:buChar char="•"/>
            </a:pPr>
            <a:r>
              <a:rPr lang="en-US" dirty="0"/>
              <a:t>Consolidate results framework with feedback of members received so far o and use it for reporting on implementation and developing work plan 2020-2021.</a:t>
            </a:r>
          </a:p>
          <a:p>
            <a:pPr marL="342900" indent="-342900">
              <a:buFont typeface="Arial" panose="020B0604020202020204" pitchFamily="34" charset="0"/>
              <a:buChar char="•"/>
            </a:pPr>
            <a:r>
              <a:rPr lang="en-US" dirty="0"/>
              <a:t>Establish SC subgroup on fund raising and explore options, incl. an overhead budget line in programmatic support and a trust fund for greater flexibility in mobilizing funding from new donors or private organizations.  </a:t>
            </a:r>
          </a:p>
          <a:p>
            <a:pPr marL="342900" indent="-342900">
              <a:buFont typeface="Arial" panose="020B0604020202020204" pitchFamily="34" charset="0"/>
              <a:buChar char="•"/>
            </a:pPr>
            <a:r>
              <a:rPr lang="en-US" dirty="0"/>
              <a:t>The EC proposed to host next SC session in Brussels to meet decision makers from around Europe. </a:t>
            </a:r>
          </a:p>
          <a:p>
            <a:pPr marL="342900" indent="-342900">
              <a:buFont typeface="Arial" panose="020B0604020202020204" pitchFamily="34" charset="0"/>
              <a:buChar char="•"/>
            </a:pPr>
            <a:endParaRPr lang="en-US" dirty="0"/>
          </a:p>
          <a:p>
            <a:endParaRPr lang="en-GB" dirty="0"/>
          </a:p>
        </p:txBody>
      </p:sp>
    </p:spTree>
    <p:extLst>
      <p:ext uri="{BB962C8B-B14F-4D97-AF65-F5344CB8AC3E}">
        <p14:creationId xmlns:p14="http://schemas.microsoft.com/office/powerpoint/2010/main" val="1252676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40542C67-2BCF-4F0D-BF2D-B0206D892442}"/>
              </a:ext>
            </a:extLst>
          </p:cNvPr>
          <p:cNvSpPr>
            <a:spLocks noGrp="1"/>
          </p:cNvSpPr>
          <p:nvPr>
            <p:ph type="body" sz="quarter" idx="11"/>
          </p:nvPr>
        </p:nvSpPr>
        <p:spPr/>
        <p:txBody>
          <a:bodyPr/>
          <a:lstStyle/>
          <a:p>
            <a:r>
              <a:rPr lang="en-US" dirty="0"/>
              <a:t>1.1 Key Asks</a:t>
            </a:r>
            <a:endParaRPr lang="en-GB" dirty="0"/>
          </a:p>
        </p:txBody>
      </p:sp>
      <p:sp>
        <p:nvSpPr>
          <p:cNvPr id="3" name="Text Placeholder 2">
            <a:extLst>
              <a:ext uri="{FF2B5EF4-FFF2-40B4-BE49-F238E27FC236}">
                <a16:creationId xmlns:a16="http://schemas.microsoft.com/office/drawing/2014/main" id="{718300AE-4B10-4D99-8CBD-FC5B6894BB12}"/>
              </a:ext>
            </a:extLst>
          </p:cNvPr>
          <p:cNvSpPr>
            <a:spLocks noGrp="1"/>
          </p:cNvSpPr>
          <p:nvPr>
            <p:ph type="body" sz="quarter" idx="12"/>
          </p:nvPr>
        </p:nvSpPr>
        <p:spPr>
          <a:xfrm>
            <a:off x="345759" y="1404730"/>
            <a:ext cx="11511279" cy="4364245"/>
          </a:xfrm>
        </p:spPr>
        <p:txBody>
          <a:bodyPr/>
          <a:lstStyle/>
          <a:p>
            <a:pPr marL="342900" lvl="0" indent="-342900">
              <a:buFont typeface="Arial" panose="020B0604020202020204" pitchFamily="34" charset="0"/>
              <a:buChar char="•"/>
            </a:pPr>
            <a:r>
              <a:rPr lang="en-US" dirty="0"/>
              <a:t>Use the Key Asks as a basis for our advocacy efforts and coherent messaging beyond UN HLM, and reconfirm decision not to reopen key asks discussion this stage. </a:t>
            </a:r>
            <a:endParaRPr lang="en-GB" dirty="0"/>
          </a:p>
          <a:p>
            <a:pPr marL="342900" lvl="0" indent="-342900">
              <a:buFont typeface="Arial" panose="020B0604020202020204" pitchFamily="34" charset="0"/>
              <a:buChar char="•"/>
            </a:pPr>
            <a:r>
              <a:rPr lang="en-US" dirty="0"/>
              <a:t>Reaffirm SC’s e-mail based endorsement in mid-May of explicitly promoting gender equality for UHC achievement as a cross-cutting commitment across the Key Asks and action agenda, as described on the updated Key Asks document</a:t>
            </a:r>
          </a:p>
          <a:p>
            <a:endParaRPr lang="en-GB" dirty="0"/>
          </a:p>
        </p:txBody>
      </p:sp>
    </p:spTree>
    <p:extLst>
      <p:ext uri="{BB962C8B-B14F-4D97-AF65-F5344CB8AC3E}">
        <p14:creationId xmlns:p14="http://schemas.microsoft.com/office/powerpoint/2010/main" val="26995823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20D62CF3-417F-486F-B86D-8BD89D9C376A}"/>
              </a:ext>
            </a:extLst>
          </p:cNvPr>
          <p:cNvSpPr>
            <a:spLocks noGrp="1"/>
          </p:cNvSpPr>
          <p:nvPr>
            <p:ph type="body" sz="quarter" idx="11"/>
          </p:nvPr>
        </p:nvSpPr>
        <p:spPr/>
        <p:txBody>
          <a:bodyPr/>
          <a:lstStyle/>
          <a:p>
            <a:r>
              <a:rPr lang="en-US" dirty="0"/>
              <a:t>1.1 Political Declaration (1)</a:t>
            </a:r>
            <a:endParaRPr lang="en-GB" dirty="0"/>
          </a:p>
        </p:txBody>
      </p:sp>
      <p:sp>
        <p:nvSpPr>
          <p:cNvPr id="3" name="Text Placeholder 2">
            <a:extLst>
              <a:ext uri="{FF2B5EF4-FFF2-40B4-BE49-F238E27FC236}">
                <a16:creationId xmlns:a16="http://schemas.microsoft.com/office/drawing/2014/main" id="{68470EB2-1C0F-4532-AD26-6D02655353C5}"/>
              </a:ext>
            </a:extLst>
          </p:cNvPr>
          <p:cNvSpPr>
            <a:spLocks noGrp="1"/>
          </p:cNvSpPr>
          <p:nvPr>
            <p:ph type="body" sz="quarter" idx="12"/>
          </p:nvPr>
        </p:nvSpPr>
        <p:spPr>
          <a:xfrm>
            <a:off x="345759" y="1547450"/>
            <a:ext cx="11511279" cy="4221525"/>
          </a:xfrm>
        </p:spPr>
        <p:txBody>
          <a:bodyPr>
            <a:normAutofit fontScale="55000" lnSpcReduction="20000"/>
          </a:bodyPr>
          <a:lstStyle/>
          <a:p>
            <a:pPr>
              <a:lnSpc>
                <a:spcPct val="110000"/>
              </a:lnSpc>
            </a:pPr>
            <a:r>
              <a:rPr lang="en-GB" sz="4600" dirty="0"/>
              <a:t>SC discussed how Key Asks are reflected in the current draft of the Political Declaration and suggested to promote specific points below with member states: </a:t>
            </a:r>
            <a:endParaRPr lang="en-US" sz="4600" dirty="0"/>
          </a:p>
          <a:p>
            <a:pPr>
              <a:lnSpc>
                <a:spcPct val="110000"/>
              </a:lnSpc>
            </a:pPr>
            <a:r>
              <a:rPr lang="en-GB" sz="4600" dirty="0"/>
              <a:t>Targets by 2030 :</a:t>
            </a:r>
            <a:endParaRPr lang="en-US" sz="4600" dirty="0"/>
          </a:p>
          <a:p>
            <a:pPr marL="342900" indent="-342900">
              <a:lnSpc>
                <a:spcPct val="110000"/>
              </a:lnSpc>
              <a:buFont typeface="Arial" panose="020B0604020202020204" pitchFamily="34" charset="0"/>
              <a:buChar char="•"/>
            </a:pPr>
            <a:r>
              <a:rPr lang="en-US" sz="4600" dirty="0"/>
              <a:t>Maintain ambitious spending targets while making sure that existing resources are used well (equity and efficiency).</a:t>
            </a:r>
            <a:endParaRPr lang="en-GB" sz="4600" dirty="0"/>
          </a:p>
          <a:p>
            <a:pPr marL="342900" indent="-342900">
              <a:lnSpc>
                <a:spcPct val="110000"/>
              </a:lnSpc>
              <a:buFont typeface="Arial" panose="020B0604020202020204" pitchFamily="34" charset="0"/>
              <a:buChar char="•"/>
            </a:pPr>
            <a:r>
              <a:rPr lang="en-US" sz="4600" dirty="0"/>
              <a:t>Strengthen financial protection targets to protect the underserved population from health-related poverty by adding another target on health impoverishment.  </a:t>
            </a:r>
            <a:endParaRPr lang="en-GB" sz="4600" dirty="0"/>
          </a:p>
          <a:p>
            <a:pPr>
              <a:lnSpc>
                <a:spcPct val="110000"/>
              </a:lnSpc>
            </a:pPr>
            <a:r>
              <a:rPr lang="en-US" sz="4600" dirty="0"/>
              <a:t>Follow up actions: </a:t>
            </a:r>
            <a:endParaRPr lang="en-GB" sz="4600" dirty="0"/>
          </a:p>
          <a:p>
            <a:pPr marL="342900" indent="-342900">
              <a:lnSpc>
                <a:spcPct val="110000"/>
              </a:lnSpc>
              <a:buFont typeface="Arial" panose="020B0604020202020204" pitchFamily="34" charset="0"/>
              <a:buChar char="•"/>
            </a:pPr>
            <a:r>
              <a:rPr lang="en-US" sz="4600" dirty="0"/>
              <a:t>Articulate clear linkage to existing formal accountability mechanisms, such as HLPF voluntary </a:t>
            </a:r>
            <a:r>
              <a:rPr lang="en-US" sz="4600"/>
              <a:t>national reviews </a:t>
            </a:r>
            <a:r>
              <a:rPr lang="en-US" sz="4600" dirty="0"/>
              <a:t>and </a:t>
            </a:r>
            <a:r>
              <a:rPr lang="en-US" sz="4600" dirty="0" err="1"/>
              <a:t>FfD</a:t>
            </a:r>
            <a:r>
              <a:rPr lang="en-US" sz="4600" dirty="0"/>
              <a:t> Forum to make more robust follow up actions</a:t>
            </a:r>
            <a:endParaRPr lang="en-GB" sz="4600" dirty="0"/>
          </a:p>
          <a:p>
            <a:endParaRPr lang="en-GB" dirty="0"/>
          </a:p>
        </p:txBody>
      </p:sp>
    </p:spTree>
    <p:extLst>
      <p:ext uri="{BB962C8B-B14F-4D97-AF65-F5344CB8AC3E}">
        <p14:creationId xmlns:p14="http://schemas.microsoft.com/office/powerpoint/2010/main" val="29668162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AD46D596-C284-4C8A-8BB9-6BA7AB21D3C4}"/>
              </a:ext>
            </a:extLst>
          </p:cNvPr>
          <p:cNvSpPr>
            <a:spLocks noGrp="1"/>
          </p:cNvSpPr>
          <p:nvPr>
            <p:ph type="body" sz="quarter" idx="11"/>
          </p:nvPr>
        </p:nvSpPr>
        <p:spPr/>
        <p:txBody>
          <a:bodyPr/>
          <a:lstStyle/>
          <a:p>
            <a:r>
              <a:rPr lang="en-US" dirty="0"/>
              <a:t>1.1 Political Declaration (2)</a:t>
            </a:r>
            <a:endParaRPr lang="en-GB" dirty="0"/>
          </a:p>
        </p:txBody>
      </p:sp>
      <p:sp>
        <p:nvSpPr>
          <p:cNvPr id="3" name="Text Placeholder 2">
            <a:extLst>
              <a:ext uri="{FF2B5EF4-FFF2-40B4-BE49-F238E27FC236}">
                <a16:creationId xmlns:a16="http://schemas.microsoft.com/office/drawing/2014/main" id="{77CC35F7-262D-4ED9-8A8E-B8951A98BE79}"/>
              </a:ext>
            </a:extLst>
          </p:cNvPr>
          <p:cNvSpPr>
            <a:spLocks noGrp="1"/>
          </p:cNvSpPr>
          <p:nvPr>
            <p:ph type="body" sz="quarter" idx="12"/>
          </p:nvPr>
        </p:nvSpPr>
        <p:spPr>
          <a:xfrm>
            <a:off x="345759" y="1338470"/>
            <a:ext cx="11511279" cy="4430505"/>
          </a:xfrm>
        </p:spPr>
        <p:txBody>
          <a:bodyPr>
            <a:normAutofit fontScale="92500" lnSpcReduction="20000"/>
          </a:bodyPr>
          <a:lstStyle/>
          <a:p>
            <a:pPr>
              <a:lnSpc>
                <a:spcPct val="110000"/>
              </a:lnSpc>
            </a:pPr>
            <a:r>
              <a:rPr lang="en-US" sz="2400" dirty="0"/>
              <a:t>Key elements: </a:t>
            </a:r>
            <a:endParaRPr lang="en-GB" sz="2400" dirty="0"/>
          </a:p>
          <a:p>
            <a:pPr marL="342900" lvl="0" indent="-342900">
              <a:buFont typeface="Arial" panose="020B0604020202020204" pitchFamily="34" charset="0"/>
              <a:buChar char="•"/>
            </a:pPr>
            <a:r>
              <a:rPr lang="en-US" sz="2400" dirty="0"/>
              <a:t>Articulate political messages in a clearer and simpler way as outlined in the UHC Key Asks to make political declaration easy to communicate and remember for heads of states level audience. </a:t>
            </a:r>
            <a:endParaRPr lang="en-GB" sz="2400" dirty="0"/>
          </a:p>
          <a:p>
            <a:pPr marL="342900" lvl="0" indent="-342900">
              <a:buFont typeface="Arial" panose="020B0604020202020204" pitchFamily="34" charset="0"/>
              <a:buChar char="•"/>
            </a:pPr>
            <a:r>
              <a:rPr lang="en-US" sz="2400" dirty="0" err="1"/>
              <a:t>Emphasise</a:t>
            </a:r>
            <a:r>
              <a:rPr lang="en-US" sz="2400" dirty="0"/>
              <a:t> the importance of UHC as a social contract, social accountability mechanisms, equity, </a:t>
            </a:r>
            <a:r>
              <a:rPr lang="en-GB" sz="2400" dirty="0"/>
              <a:t>focus on populations in fragile settings</a:t>
            </a:r>
            <a:r>
              <a:rPr lang="en-US" sz="2400" dirty="0"/>
              <a:t>, financial support to civil society, digital health, stigma reduction and gender equality. </a:t>
            </a:r>
          </a:p>
          <a:p>
            <a:pPr>
              <a:lnSpc>
                <a:spcPct val="110000"/>
              </a:lnSpc>
            </a:pPr>
            <a:r>
              <a:rPr lang="en-US" sz="2400" dirty="0"/>
              <a:t>Next steps: </a:t>
            </a:r>
            <a:endParaRPr lang="en-GB" sz="2400" dirty="0"/>
          </a:p>
          <a:p>
            <a:pPr marL="342900" indent="-342900">
              <a:lnSpc>
                <a:spcPct val="110000"/>
              </a:lnSpc>
              <a:buFont typeface="Arial" panose="020B0604020202020204" pitchFamily="34" charset="0"/>
              <a:buChar char="•"/>
            </a:pPr>
            <a:r>
              <a:rPr lang="en-US" sz="2400" dirty="0"/>
              <a:t>Send co-chair letters to incoming PGA and UNSG to offer UHC2030’s continuing support to the preparation and implementation of UN HLM outcomes. </a:t>
            </a:r>
            <a:endParaRPr lang="en-GB" sz="2400" dirty="0"/>
          </a:p>
          <a:p>
            <a:pPr marL="342900" indent="-342900">
              <a:lnSpc>
                <a:spcPct val="110000"/>
              </a:lnSpc>
              <a:buFont typeface="Arial" panose="020B0604020202020204" pitchFamily="34" charset="0"/>
              <a:buChar char="•"/>
            </a:pPr>
            <a:r>
              <a:rPr lang="en-US" sz="2400" dirty="0"/>
              <a:t>Send co-chair letter to Group of Friends of UHC suggesting to reinforce content of the Political Declaration in selected areas discussed in the session 1.1 using agreed language from the Key Asks.</a:t>
            </a:r>
            <a:endParaRPr lang="en-GB" sz="2400" dirty="0"/>
          </a:p>
          <a:p>
            <a:endParaRPr lang="en-GB" dirty="0"/>
          </a:p>
        </p:txBody>
      </p:sp>
    </p:spTree>
    <p:extLst>
      <p:ext uri="{BB962C8B-B14F-4D97-AF65-F5344CB8AC3E}">
        <p14:creationId xmlns:p14="http://schemas.microsoft.com/office/powerpoint/2010/main" val="14373487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72FEDF1-3A65-4F71-8D18-2F5AB55F8040}"/>
              </a:ext>
            </a:extLst>
          </p:cNvPr>
          <p:cNvSpPr>
            <a:spLocks noGrp="1"/>
          </p:cNvSpPr>
          <p:nvPr>
            <p:ph type="body" sz="quarter" idx="11"/>
          </p:nvPr>
        </p:nvSpPr>
        <p:spPr/>
        <p:txBody>
          <a:bodyPr/>
          <a:lstStyle/>
          <a:p>
            <a:r>
              <a:rPr lang="en-US" dirty="0"/>
              <a:t>1.2 Monitoring &amp; accountability</a:t>
            </a:r>
            <a:endParaRPr lang="en-GB" dirty="0"/>
          </a:p>
        </p:txBody>
      </p:sp>
      <p:sp>
        <p:nvSpPr>
          <p:cNvPr id="3" name="Text Placeholder 2">
            <a:extLst>
              <a:ext uri="{FF2B5EF4-FFF2-40B4-BE49-F238E27FC236}">
                <a16:creationId xmlns:a16="http://schemas.microsoft.com/office/drawing/2014/main" id="{048228E6-B9C1-4573-BF84-4712EE8FB815}"/>
              </a:ext>
            </a:extLst>
          </p:cNvPr>
          <p:cNvSpPr>
            <a:spLocks noGrp="1"/>
          </p:cNvSpPr>
          <p:nvPr>
            <p:ph type="body" sz="quarter" idx="12"/>
          </p:nvPr>
        </p:nvSpPr>
        <p:spPr>
          <a:xfrm>
            <a:off x="345758" y="1547450"/>
            <a:ext cx="11511279" cy="4274534"/>
          </a:xfrm>
        </p:spPr>
        <p:txBody>
          <a:bodyPr/>
          <a:lstStyle/>
          <a:p>
            <a:pPr marL="342900" lvl="0" indent="-342900">
              <a:buFont typeface="Arial" panose="020B0604020202020204" pitchFamily="34" charset="0"/>
              <a:buChar char="•"/>
            </a:pPr>
            <a:r>
              <a:rPr lang="en-US" dirty="0"/>
              <a:t>Leverage the HLM to advocate for social accountability across  health and commitment to funding for civil society and community engagement</a:t>
            </a:r>
            <a:endParaRPr lang="en-GB" dirty="0"/>
          </a:p>
          <a:p>
            <a:pPr marL="342900" indent="-342900">
              <a:buFont typeface="Arial" panose="020B0604020202020204" pitchFamily="34" charset="0"/>
              <a:buChar char="•"/>
            </a:pPr>
            <a:r>
              <a:rPr lang="en-US" dirty="0"/>
              <a:t>Explore flagship report on state of UHC commitments and actions but need more strategic thinking on the value added: bringing to the fore the voices of those at risk of being left behind and reflecting the principle of working together</a:t>
            </a:r>
          </a:p>
          <a:p>
            <a:r>
              <a:rPr lang="en-US" dirty="0"/>
              <a:t>Next steps: </a:t>
            </a:r>
            <a:endParaRPr lang="en-GB" dirty="0"/>
          </a:p>
          <a:p>
            <a:pPr marL="342900" lvl="0" indent="-342900">
              <a:buFont typeface="Arial" panose="020B0604020202020204" pitchFamily="34" charset="0"/>
              <a:buChar char="•"/>
            </a:pPr>
            <a:r>
              <a:rPr lang="en-US" dirty="0"/>
              <a:t>Mobilise range of partners during the HLM to articulate our approach on inclusive social accountability and secure support to take forward the HLM outcomes at country level, focusing on community engagement</a:t>
            </a:r>
            <a:endParaRPr lang="en-GB" dirty="0"/>
          </a:p>
          <a:p>
            <a:pPr marL="342900" lvl="0" indent="-342900">
              <a:buFont typeface="Arial" panose="020B0604020202020204" pitchFamily="34" charset="0"/>
              <a:buChar char="•"/>
            </a:pPr>
            <a:r>
              <a:rPr lang="en-US" dirty="0"/>
              <a:t>Feed into the public consultation for the SDG3 GAP regarding possible joint support to strengthen coordinated country level advocacy efforts and social accountability </a:t>
            </a:r>
            <a:endParaRPr lang="en-GB" dirty="0"/>
          </a:p>
          <a:p>
            <a:pPr marL="342900" indent="-342900">
              <a:buFont typeface="Arial" panose="020B0604020202020204" pitchFamily="34" charset="0"/>
              <a:buChar char="•"/>
            </a:pPr>
            <a:endParaRPr lang="en-GB" dirty="0"/>
          </a:p>
        </p:txBody>
      </p:sp>
    </p:spTree>
    <p:extLst>
      <p:ext uri="{BB962C8B-B14F-4D97-AF65-F5344CB8AC3E}">
        <p14:creationId xmlns:p14="http://schemas.microsoft.com/office/powerpoint/2010/main" val="3042526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9887623E-4E3F-484B-A111-0FA430F7D6E7}"/>
              </a:ext>
            </a:extLst>
          </p:cNvPr>
          <p:cNvSpPr>
            <a:spLocks noGrp="1"/>
          </p:cNvSpPr>
          <p:nvPr>
            <p:ph type="body" sz="quarter" idx="11"/>
          </p:nvPr>
        </p:nvSpPr>
        <p:spPr/>
        <p:txBody>
          <a:bodyPr/>
          <a:lstStyle/>
          <a:p>
            <a:r>
              <a:rPr lang="en-US" dirty="0"/>
              <a:t>1.3 Multistakeholder statement on private sector</a:t>
            </a:r>
            <a:endParaRPr lang="en-GB" dirty="0"/>
          </a:p>
        </p:txBody>
      </p:sp>
      <p:sp>
        <p:nvSpPr>
          <p:cNvPr id="3" name="Text Placeholder 2">
            <a:extLst>
              <a:ext uri="{FF2B5EF4-FFF2-40B4-BE49-F238E27FC236}">
                <a16:creationId xmlns:a16="http://schemas.microsoft.com/office/drawing/2014/main" id="{5A580301-FB63-4AED-AE49-20F8D97021E8}"/>
              </a:ext>
            </a:extLst>
          </p:cNvPr>
          <p:cNvSpPr>
            <a:spLocks noGrp="1"/>
          </p:cNvSpPr>
          <p:nvPr>
            <p:ph type="body" sz="quarter" idx="12"/>
          </p:nvPr>
        </p:nvSpPr>
        <p:spPr>
          <a:xfrm>
            <a:off x="345759" y="1547450"/>
            <a:ext cx="11511279" cy="4221525"/>
          </a:xfrm>
        </p:spPr>
        <p:txBody>
          <a:bodyPr/>
          <a:lstStyle/>
          <a:p>
            <a:pPr marL="342900" lvl="0" indent="-342900">
              <a:buFont typeface="Arial" panose="020B0604020202020204" pitchFamily="34" charset="0"/>
              <a:buChar char="•"/>
            </a:pPr>
            <a:r>
              <a:rPr lang="en-US" dirty="0"/>
              <a:t>Develop private sector statement which provides a useful reference point for a shared vision for how the private sector contributes to UHC, with focus on equity and a people-</a:t>
            </a:r>
            <a:r>
              <a:rPr lang="en-US" dirty="0" err="1"/>
              <a:t>centred</a:t>
            </a:r>
            <a:r>
              <a:rPr lang="en-US" dirty="0"/>
              <a:t> approach.  </a:t>
            </a:r>
            <a:endParaRPr lang="en-GB" dirty="0"/>
          </a:p>
          <a:p>
            <a:r>
              <a:rPr lang="en-US" dirty="0"/>
              <a:t>Next steps: </a:t>
            </a:r>
            <a:endParaRPr lang="en-GB" dirty="0"/>
          </a:p>
          <a:p>
            <a:pPr marL="342900" lvl="0" indent="-342900">
              <a:buFont typeface="Arial" panose="020B0604020202020204" pitchFamily="34" charset="0"/>
              <a:buChar char="•"/>
            </a:pPr>
            <a:r>
              <a:rPr lang="en-US" dirty="0"/>
              <a:t>Take the time to agree on common language and include all voices, and release it after the HLM in response to the political declaration.</a:t>
            </a:r>
            <a:endParaRPr lang="en-GB" dirty="0"/>
          </a:p>
          <a:p>
            <a:pPr marL="342900" indent="-342900">
              <a:buFont typeface="Arial" panose="020B0604020202020204" pitchFamily="34" charset="0"/>
              <a:buChar char="•"/>
            </a:pPr>
            <a:endParaRPr lang="en-GB" dirty="0"/>
          </a:p>
        </p:txBody>
      </p:sp>
    </p:spTree>
    <p:extLst>
      <p:ext uri="{BB962C8B-B14F-4D97-AF65-F5344CB8AC3E}">
        <p14:creationId xmlns:p14="http://schemas.microsoft.com/office/powerpoint/2010/main" val="42933425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379670DA-5F71-4FC5-A235-D1C44766B2AA}"/>
              </a:ext>
            </a:extLst>
          </p:cNvPr>
          <p:cNvSpPr>
            <a:spLocks noGrp="1"/>
          </p:cNvSpPr>
          <p:nvPr>
            <p:ph type="body" sz="quarter" idx="11"/>
          </p:nvPr>
        </p:nvSpPr>
        <p:spPr/>
        <p:txBody>
          <a:bodyPr/>
          <a:lstStyle/>
          <a:p>
            <a:r>
              <a:rPr lang="en-US" dirty="0"/>
              <a:t>2.2 Global architecture/coordination</a:t>
            </a:r>
            <a:endParaRPr lang="en-GB" dirty="0"/>
          </a:p>
        </p:txBody>
      </p:sp>
      <p:sp>
        <p:nvSpPr>
          <p:cNvPr id="3" name="Text Placeholder 2">
            <a:extLst>
              <a:ext uri="{FF2B5EF4-FFF2-40B4-BE49-F238E27FC236}">
                <a16:creationId xmlns:a16="http://schemas.microsoft.com/office/drawing/2014/main" id="{727BB7EC-ECAD-4022-B7FA-9B4A1A1F0FCA}"/>
              </a:ext>
            </a:extLst>
          </p:cNvPr>
          <p:cNvSpPr>
            <a:spLocks noGrp="1"/>
          </p:cNvSpPr>
          <p:nvPr>
            <p:ph type="body" sz="quarter" idx="12"/>
          </p:nvPr>
        </p:nvSpPr>
        <p:spPr>
          <a:xfrm>
            <a:off x="345759" y="1166192"/>
            <a:ext cx="11511279" cy="4602784"/>
          </a:xfrm>
        </p:spPr>
        <p:txBody>
          <a:bodyPr>
            <a:normAutofit fontScale="92500" lnSpcReduction="10000"/>
          </a:bodyPr>
          <a:lstStyle/>
          <a:p>
            <a:pPr marL="342900" lvl="0" indent="-342900">
              <a:buFont typeface="Arial" panose="020B0604020202020204" pitchFamily="34" charset="0"/>
              <a:buChar char="•"/>
            </a:pPr>
            <a:r>
              <a:rPr lang="en-US" dirty="0"/>
              <a:t>GAP increasingly emphasizes using and building on existing mechanisms including UHC2030.</a:t>
            </a:r>
            <a:endParaRPr lang="en-GB" dirty="0"/>
          </a:p>
          <a:p>
            <a:pPr marL="342900" lvl="0" indent="-342900">
              <a:buFont typeface="Arial" panose="020B0604020202020204" pitchFamily="34" charset="0"/>
              <a:buChar char="•"/>
            </a:pPr>
            <a:r>
              <a:rPr lang="en-US" dirty="0"/>
              <a:t>UHC2030 can play role in GAP post-September – overall alignment, </a:t>
            </a:r>
            <a:r>
              <a:rPr lang="en-US" dirty="0" err="1"/>
              <a:t>multistakeholder</a:t>
            </a:r>
            <a:r>
              <a:rPr lang="en-US" dirty="0"/>
              <a:t> engagement - &amp; focus on PHC, civil society, and possibly financing accelerators</a:t>
            </a:r>
            <a:endParaRPr lang="en-GB" dirty="0"/>
          </a:p>
          <a:p>
            <a:pPr marL="342900" lvl="0" indent="-342900">
              <a:buFont typeface="Arial" panose="020B0604020202020204" pitchFamily="34" charset="0"/>
              <a:buChar char="•"/>
            </a:pPr>
            <a:r>
              <a:rPr lang="en-US" dirty="0"/>
              <a:t>UHC2030 has important roles in bringing in different voices, and promoting ways of working (“7 </a:t>
            </a:r>
            <a:r>
              <a:rPr lang="en-US" dirty="0" err="1"/>
              <a:t>Behaviours</a:t>
            </a:r>
            <a:r>
              <a:rPr lang="en-US" dirty="0"/>
              <a:t>”) which most GAP agencies signed up to</a:t>
            </a:r>
            <a:endParaRPr lang="en-GB" dirty="0"/>
          </a:p>
          <a:p>
            <a:r>
              <a:rPr lang="en-US" dirty="0"/>
              <a:t>Next steps:</a:t>
            </a:r>
            <a:endParaRPr lang="en-GB" dirty="0"/>
          </a:p>
          <a:p>
            <a:pPr marL="342900" lvl="0" indent="-342900">
              <a:buFont typeface="Arial" panose="020B0604020202020204" pitchFamily="34" charset="0"/>
              <a:buChar char="•"/>
            </a:pPr>
            <a:r>
              <a:rPr lang="en-US" dirty="0"/>
              <a:t>Feed into the on-line consultation, using the key asks to identify aspects that are missing or need strengthening: e.g. financing vs. funding, consistent/adequate inclusion of LNOB</a:t>
            </a:r>
            <a:endParaRPr lang="en-GB" dirty="0"/>
          </a:p>
          <a:p>
            <a:pPr marL="342900" lvl="0" indent="-342900">
              <a:buFont typeface="Arial" panose="020B0604020202020204" pitchFamily="34" charset="0"/>
              <a:buChar char="•"/>
            </a:pPr>
            <a:r>
              <a:rPr lang="en-US" dirty="0"/>
              <a:t>Propose to GAP how we can help (signed by co-chairs and GAP agencies on the Steering Committee); articulate UHC2030 contribution (“7 </a:t>
            </a:r>
            <a:r>
              <a:rPr lang="en-US" dirty="0" err="1"/>
              <a:t>behaviours</a:t>
            </a:r>
            <a:r>
              <a:rPr lang="en-US" dirty="0"/>
              <a:t>” plus selected accelerators) – &amp; call on UHC2030 members in GAP to promote using UHC2030 where relevant.   </a:t>
            </a:r>
            <a:endParaRPr lang="en-GB" dirty="0"/>
          </a:p>
          <a:p>
            <a:pPr marL="342900" lvl="0" indent="-342900">
              <a:buFont typeface="Arial" panose="020B0604020202020204" pitchFamily="34" charset="0"/>
              <a:buChar char="•"/>
            </a:pPr>
            <a:r>
              <a:rPr lang="en-US" dirty="0"/>
              <a:t>Explore strategic joint discussion on global coordination roles, UHC2030 &amp; GAP, alongside December SC</a:t>
            </a:r>
          </a:p>
          <a:p>
            <a:pPr marL="342900" lvl="0" indent="-342900">
              <a:buFont typeface="Arial" panose="020B0604020202020204" pitchFamily="34" charset="0"/>
              <a:buChar char="•"/>
            </a:pPr>
            <a:r>
              <a:rPr lang="en-US" dirty="0"/>
              <a:t>More broadly – promote use of UHC2030 platform and make it work better for relevant global coordination functions, incl. new initiatives (e.g. as option in G7 PHC knowledge platform proposals)</a:t>
            </a:r>
            <a:endParaRPr lang="en-GB" dirty="0"/>
          </a:p>
          <a:p>
            <a:endParaRPr lang="en-GB" dirty="0"/>
          </a:p>
        </p:txBody>
      </p:sp>
    </p:spTree>
    <p:extLst>
      <p:ext uri="{BB962C8B-B14F-4D97-AF65-F5344CB8AC3E}">
        <p14:creationId xmlns:p14="http://schemas.microsoft.com/office/powerpoint/2010/main" val="17612222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379670DA-5F71-4FC5-A235-D1C44766B2AA}"/>
              </a:ext>
            </a:extLst>
          </p:cNvPr>
          <p:cNvSpPr>
            <a:spLocks noGrp="1"/>
          </p:cNvSpPr>
          <p:nvPr>
            <p:ph type="body" sz="quarter" idx="11"/>
          </p:nvPr>
        </p:nvSpPr>
        <p:spPr/>
        <p:txBody>
          <a:bodyPr/>
          <a:lstStyle/>
          <a:p>
            <a:r>
              <a:rPr lang="en-US" dirty="0"/>
              <a:t>2.1 UHC2030 country offer – alignment &amp; coordination</a:t>
            </a:r>
            <a:endParaRPr lang="en-GB" dirty="0"/>
          </a:p>
        </p:txBody>
      </p:sp>
      <p:sp>
        <p:nvSpPr>
          <p:cNvPr id="3" name="Text Placeholder 2">
            <a:extLst>
              <a:ext uri="{FF2B5EF4-FFF2-40B4-BE49-F238E27FC236}">
                <a16:creationId xmlns:a16="http://schemas.microsoft.com/office/drawing/2014/main" id="{727BB7EC-ECAD-4022-B7FA-9B4A1A1F0FCA}"/>
              </a:ext>
            </a:extLst>
          </p:cNvPr>
          <p:cNvSpPr>
            <a:spLocks noGrp="1"/>
          </p:cNvSpPr>
          <p:nvPr>
            <p:ph type="body" sz="quarter" idx="12"/>
          </p:nvPr>
        </p:nvSpPr>
        <p:spPr>
          <a:xfrm>
            <a:off x="345759" y="1547450"/>
            <a:ext cx="11511279" cy="4221525"/>
          </a:xfrm>
        </p:spPr>
        <p:txBody>
          <a:bodyPr>
            <a:normAutofit lnSpcReduction="10000"/>
          </a:bodyPr>
          <a:lstStyle/>
          <a:p>
            <a:pPr marL="342900" lvl="0" indent="-342900">
              <a:buFont typeface="Arial" panose="020B0604020202020204" pitchFamily="34" charset="0"/>
              <a:buChar char="•"/>
            </a:pPr>
            <a:r>
              <a:rPr lang="en-US" dirty="0"/>
              <a:t>Unfinished – and evolving – agenda around coordination and alignment</a:t>
            </a:r>
          </a:p>
          <a:p>
            <a:pPr marL="342900" lvl="0" indent="-342900">
              <a:buFont typeface="Arial" panose="020B0604020202020204" pitchFamily="34" charset="0"/>
              <a:buChar char="•"/>
            </a:pPr>
            <a:r>
              <a:rPr lang="en-US" dirty="0"/>
              <a:t>Country level: governments in charge of coordination – collective responsibility to support</a:t>
            </a:r>
          </a:p>
          <a:p>
            <a:pPr marL="342900" lvl="0" indent="-342900">
              <a:buFont typeface="Arial" panose="020B0604020202020204" pitchFamily="34" charset="0"/>
              <a:buChar char="•"/>
            </a:pPr>
            <a:r>
              <a:rPr lang="en-US" dirty="0"/>
              <a:t>7 </a:t>
            </a:r>
            <a:r>
              <a:rPr lang="en-US" dirty="0" err="1"/>
              <a:t>Behaviours</a:t>
            </a:r>
            <a:r>
              <a:rPr lang="en-US" dirty="0"/>
              <a:t> remain relevant &amp; important, &amp; UHC2030 role as “guardian” of them.  Promote, document actual practice, share lessons; review for SDG context (with guidance if needed)</a:t>
            </a:r>
            <a:endParaRPr lang="en-GB" dirty="0"/>
          </a:p>
          <a:p>
            <a:pPr marL="342900" lvl="0" indent="-342900">
              <a:buFont typeface="Arial" panose="020B0604020202020204" pitchFamily="34" charset="0"/>
              <a:buChar char="•"/>
            </a:pPr>
            <a:r>
              <a:rPr lang="en-US" dirty="0"/>
              <a:t>Champion involvement of all partners in country mechanisms – civil society, private sector</a:t>
            </a:r>
            <a:endParaRPr lang="en-GB" dirty="0"/>
          </a:p>
          <a:p>
            <a:pPr marL="342900" lvl="0" indent="-342900">
              <a:buFont typeface="Arial" panose="020B0604020202020204" pitchFamily="34" charset="0"/>
              <a:buChar char="•"/>
            </a:pPr>
            <a:r>
              <a:rPr lang="en-US" dirty="0"/>
              <a:t>Learning beyond knowledge hub – platform for exchange, south-south learning, triangulation</a:t>
            </a:r>
            <a:endParaRPr lang="en-GB" dirty="0"/>
          </a:p>
          <a:p>
            <a:pPr marL="342900" indent="-342900">
              <a:buFont typeface="Arial" panose="020B0604020202020204" pitchFamily="34" charset="0"/>
              <a:buChar char="•"/>
            </a:pPr>
            <a:r>
              <a:rPr lang="en-US" dirty="0"/>
              <a:t>Broad support for proposed approach (in concept note), i.e. champion 7 </a:t>
            </a:r>
            <a:r>
              <a:rPr lang="en-US" dirty="0" err="1"/>
              <a:t>Behaviours</a:t>
            </a:r>
            <a:r>
              <a:rPr lang="en-US" dirty="0"/>
              <a:t> and work closely with/through UHC-Partnership and UHC2030 members for country level action.</a:t>
            </a:r>
            <a:endParaRPr lang="en-GB" dirty="0"/>
          </a:p>
          <a:p>
            <a:endParaRPr lang="en-GB" dirty="0"/>
          </a:p>
          <a:p>
            <a:r>
              <a:rPr lang="en-US" dirty="0"/>
              <a:t>Next steps: </a:t>
            </a:r>
            <a:endParaRPr lang="en-GB" dirty="0"/>
          </a:p>
          <a:p>
            <a:pPr marL="342900" lvl="0" indent="-342900">
              <a:buFont typeface="Arial" panose="020B0604020202020204" pitchFamily="34" charset="0"/>
              <a:buChar char="•"/>
            </a:pPr>
            <a:r>
              <a:rPr lang="en-US" dirty="0"/>
              <a:t>Refine proposal and actions to reflect SC feedback. </a:t>
            </a:r>
            <a:endParaRPr lang="en-GB" dirty="0"/>
          </a:p>
          <a:p>
            <a:endParaRPr lang="en-GB" dirty="0"/>
          </a:p>
        </p:txBody>
      </p:sp>
    </p:spTree>
    <p:extLst>
      <p:ext uri="{BB962C8B-B14F-4D97-AF65-F5344CB8AC3E}">
        <p14:creationId xmlns:p14="http://schemas.microsoft.com/office/powerpoint/2010/main" val="16719572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5DF69CBC-FEB2-42A7-BD8C-FAD278CB4F67}"/>
              </a:ext>
            </a:extLst>
          </p:cNvPr>
          <p:cNvSpPr>
            <a:spLocks noGrp="1"/>
          </p:cNvSpPr>
          <p:nvPr>
            <p:ph type="body" sz="quarter" idx="11"/>
          </p:nvPr>
        </p:nvSpPr>
        <p:spPr/>
        <p:txBody>
          <a:bodyPr/>
          <a:lstStyle/>
          <a:p>
            <a:r>
              <a:rPr lang="en-US" dirty="0"/>
              <a:t>3.1 Membership and constituencies</a:t>
            </a:r>
            <a:endParaRPr lang="en-GB" dirty="0"/>
          </a:p>
        </p:txBody>
      </p:sp>
      <p:sp>
        <p:nvSpPr>
          <p:cNvPr id="3" name="Text Placeholder 2">
            <a:extLst>
              <a:ext uri="{FF2B5EF4-FFF2-40B4-BE49-F238E27FC236}">
                <a16:creationId xmlns:a16="http://schemas.microsoft.com/office/drawing/2014/main" id="{71F32673-2925-47EF-81E2-1B9146280815}"/>
              </a:ext>
            </a:extLst>
          </p:cNvPr>
          <p:cNvSpPr>
            <a:spLocks noGrp="1"/>
          </p:cNvSpPr>
          <p:nvPr>
            <p:ph type="body" sz="quarter" idx="12"/>
          </p:nvPr>
        </p:nvSpPr>
        <p:spPr>
          <a:xfrm>
            <a:off x="250681" y="1191489"/>
            <a:ext cx="11511279" cy="4507346"/>
          </a:xfrm>
        </p:spPr>
        <p:txBody>
          <a:bodyPr>
            <a:normAutofit/>
          </a:bodyPr>
          <a:lstStyle/>
          <a:p>
            <a:pPr marL="342900" indent="-342900">
              <a:buFont typeface="Arial" panose="020B0604020202020204" pitchFamily="34" charset="0"/>
              <a:buChar char="•"/>
            </a:pPr>
            <a:r>
              <a:rPr lang="en-US" dirty="0"/>
              <a:t>Need to improve the functioning of constituencies to ensure we have good representation and do not miss any voice (youth groups, not for profit providers, faith-based organizations, parliamentarians, unions, </a:t>
            </a:r>
            <a:r>
              <a:rPr lang="en-US" dirty="0" err="1"/>
              <a:t>etc</a:t>
            </a:r>
            <a:r>
              <a:rPr lang="en-US" dirty="0"/>
              <a:t>). </a:t>
            </a:r>
          </a:p>
          <a:p>
            <a:pPr marL="342900" indent="-342900">
              <a:buFont typeface="Arial" panose="020B0604020202020204" pitchFamily="34" charset="0"/>
              <a:buChar char="•"/>
            </a:pPr>
            <a:r>
              <a:rPr lang="en-US" dirty="0"/>
              <a:t>SC approved proposed governance arrangements for private sector and 2 seats going forth </a:t>
            </a:r>
          </a:p>
          <a:p>
            <a:r>
              <a:rPr lang="en-US" u="sng" dirty="0"/>
              <a:t>Next steps</a:t>
            </a:r>
            <a:r>
              <a:rPr lang="en-US" dirty="0"/>
              <a:t>: </a:t>
            </a:r>
          </a:p>
          <a:p>
            <a:pPr marL="342900" indent="-342900">
              <a:buFont typeface="Arial" panose="020B0604020202020204" pitchFamily="34" charset="0"/>
              <a:buChar char="•"/>
            </a:pPr>
            <a:r>
              <a:rPr lang="en-US" dirty="0"/>
              <a:t>Every constituency to review its arrangements, share feedback with the Core Team and identify possible options for governance adjustment by end September.</a:t>
            </a:r>
          </a:p>
          <a:p>
            <a:pPr marL="342900" indent="-342900">
              <a:buFont typeface="Arial" panose="020B0604020202020204" pitchFamily="34" charset="0"/>
              <a:buChar char="•"/>
            </a:pPr>
            <a:r>
              <a:rPr lang="en-US" dirty="0"/>
              <a:t>Review private sector categories and inclusion criteria to ensure  relevant membership (e.g. whether to include different categories/representation of providers)</a:t>
            </a:r>
          </a:p>
          <a:p>
            <a:pPr marL="342900" indent="-342900">
              <a:buFont typeface="Arial" panose="020B0604020202020204" pitchFamily="34" charset="0"/>
              <a:buChar char="•"/>
            </a:pPr>
            <a:r>
              <a:rPr lang="en-US" dirty="0"/>
              <a:t>Present new SC representation arrangements in December 2019.</a:t>
            </a:r>
          </a:p>
          <a:p>
            <a:pPr marL="342900" indent="-342900">
              <a:buFont typeface="Arial" panose="020B0604020202020204" pitchFamily="34" charset="0"/>
              <a:buChar char="•"/>
            </a:pPr>
            <a:r>
              <a:rPr lang="en-US" dirty="0"/>
              <a:t>Collect feedback and </a:t>
            </a:r>
            <a:r>
              <a:rPr lang="en-US" dirty="0" err="1"/>
              <a:t>finalise</a:t>
            </a:r>
            <a:r>
              <a:rPr lang="en-US" dirty="0"/>
              <a:t> simple conflict of interest policy. </a:t>
            </a:r>
          </a:p>
          <a:p>
            <a:pPr marL="342900" indent="-342900">
              <a:buFont typeface="Arial" panose="020B0604020202020204" pitchFamily="34" charset="0"/>
              <a:buChar char="•"/>
            </a:pPr>
            <a:endParaRPr lang="en-US" dirty="0"/>
          </a:p>
          <a:p>
            <a:pPr marL="342900" indent="-342900">
              <a:buFont typeface="Arial" panose="020B0604020202020204" pitchFamily="34" charset="0"/>
              <a:buChar char="•"/>
            </a:pPr>
            <a:endParaRPr lang="en-US" dirty="0"/>
          </a:p>
          <a:p>
            <a:endParaRPr lang="en-US" dirty="0"/>
          </a:p>
          <a:p>
            <a:endParaRPr lang="en-GB" dirty="0"/>
          </a:p>
        </p:txBody>
      </p:sp>
    </p:spTree>
    <p:extLst>
      <p:ext uri="{BB962C8B-B14F-4D97-AF65-F5344CB8AC3E}">
        <p14:creationId xmlns:p14="http://schemas.microsoft.com/office/powerpoint/2010/main" val="96387539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324</TotalTime>
  <Words>927</Words>
  <Application>Microsoft Office PowerPoint</Application>
  <PresentationFormat>Widescreen</PresentationFormat>
  <Paragraphs>66</Paragraphs>
  <Slides>10</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10</vt:i4>
      </vt:variant>
    </vt:vector>
  </HeadingPairs>
  <TitlesOfParts>
    <vt:vector size="17" baseType="lpstr">
      <vt:lpstr>Arial</vt:lpstr>
      <vt:lpstr>Calibri</vt:lpstr>
      <vt:lpstr>Calibri Light</vt:lpstr>
      <vt:lpstr>Nunito</vt:lpstr>
      <vt:lpstr>Nunito Sans</vt:lpstr>
      <vt:lpstr>Nunito Sans Black</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DÖRR, Shana</dc:creator>
  <cp:lastModifiedBy>NICOD, Marjolaine</cp:lastModifiedBy>
  <cp:revision>23</cp:revision>
  <dcterms:created xsi:type="dcterms:W3CDTF">2019-06-04T11:42:20Z</dcterms:created>
  <dcterms:modified xsi:type="dcterms:W3CDTF">2019-07-04T12:48:29Z</dcterms:modified>
</cp:coreProperties>
</file>