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2" r:id="rId3"/>
    <p:sldId id="273" r:id="rId4"/>
    <p:sldId id="264" r:id="rId5"/>
    <p:sldId id="265" r:id="rId6"/>
    <p:sldId id="269" r:id="rId7"/>
    <p:sldId id="270" r:id="rId8"/>
    <p:sldId id="266" r:id="rId9"/>
    <p:sldId id="267" r:id="rId10"/>
    <p:sldId id="268" r:id="rId11"/>
    <p:sldId id="274" r:id="rId12"/>
    <p:sldId id="275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00" autoAdjust="0"/>
  </p:normalViewPr>
  <p:slideViewPr>
    <p:cSldViewPr showGuides="1">
      <p:cViewPr>
        <p:scale>
          <a:sx n="40" d="100"/>
          <a:sy n="40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-1747" y="-5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3902F-03B8-4CB6-B37E-9919CB02FA5E}" type="datetimeFigureOut">
              <a:rPr lang="en-US" smtClean="0"/>
              <a:pPr/>
              <a:t>10/4/2012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25BF4-5141-4634-9CA1-905983B612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0941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7A8F7-243F-4B8F-9979-EC4B513B74D1}" type="datetimeFigureOut">
              <a:rPr lang="en-US" smtClean="0"/>
              <a:pPr/>
              <a:t>10/4/2012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623E2-143C-47CF-ACFE-2D7CFB3760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9267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Bef>
        <a:spcPts val="1200"/>
      </a:spcBef>
      <a:buFont typeface="Arial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9645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1327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1327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1327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1327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1327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/>
              <a:pPr/>
              <a:t>10/4/2012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/>
              <a:pPr/>
              <a:t>10/4/2012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/>
              <a:pPr/>
              <a:t>10/4/2012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/>
              <a:pPr/>
              <a:t>10/4/2012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6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1952"/>
            <a:ext cx="4038600" cy="4270248"/>
          </a:xfrm>
        </p:spPr>
        <p:txBody>
          <a:bodyPr anchor="ctr" anchorCtr="0">
            <a:normAutofit/>
          </a:bodyPr>
          <a:lstStyle>
            <a:lvl1pPr marL="114300" indent="0" algn="ctr">
              <a:buFontTx/>
              <a:buNone/>
              <a:defRPr sz="3400">
                <a:solidFill>
                  <a:schemeClr val="tx1"/>
                </a:solidFill>
              </a:defRPr>
            </a:lvl1pPr>
            <a:lvl2pPr marL="411480" indent="0">
              <a:buFontTx/>
              <a:buNone/>
              <a:defRPr sz="3600">
                <a:solidFill>
                  <a:schemeClr val="tx1"/>
                </a:solidFill>
              </a:defRPr>
            </a:lvl2pPr>
            <a:lvl3pPr marL="777240" indent="0">
              <a:buFontTx/>
              <a:buNone/>
              <a:defRPr sz="3600">
                <a:solidFill>
                  <a:schemeClr val="tx1"/>
                </a:solidFill>
              </a:defRPr>
            </a:lvl3pPr>
            <a:lvl4pPr marL="1051560" indent="0">
              <a:buFontTx/>
              <a:buNone/>
              <a:defRPr sz="3600">
                <a:solidFill>
                  <a:schemeClr val="tx1"/>
                </a:solidFill>
              </a:defRPr>
            </a:lvl4pPr>
            <a:lvl5pPr marL="1325880" indent="0">
              <a:buFontTx/>
              <a:buNone/>
              <a:defRPr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/>
              <a:pPr/>
              <a:t>10/4/2012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143000"/>
            <a:ext cx="7620000" cy="381000"/>
          </a:xfrm>
        </p:spPr>
        <p:txBody>
          <a:bodyPr>
            <a:noAutofit/>
          </a:bodyPr>
          <a:lstStyle>
            <a:lvl1pPr marL="741363" indent="-1588">
              <a:spcBef>
                <a:spcPts val="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  <a:lvl2pPr marL="411480" indent="0">
              <a:buFontTx/>
              <a:buNone/>
              <a:defRPr sz="2000" b="1"/>
            </a:lvl2pPr>
            <a:lvl3pPr marL="777240" indent="0">
              <a:buFontTx/>
              <a:buNone/>
              <a:defRPr sz="2000" b="1"/>
            </a:lvl3pPr>
            <a:lvl4pPr marL="1051560" indent="0">
              <a:buFontTx/>
              <a:buNone/>
              <a:defRPr sz="2000" b="1"/>
            </a:lvl4pPr>
            <a:lvl5pPr marL="1325880" indent="0">
              <a:buFontTx/>
              <a:buNone/>
              <a:defRPr sz="2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 rot="600000">
            <a:off x="4807311" y="2004284"/>
            <a:ext cx="3114715" cy="421314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038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/>
              <a:pPr/>
              <a:t>10/4/2012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/>
              <a:pPr/>
              <a:t>10/4/2012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/>
              <a:pPr/>
              <a:t>10/4/2012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543800" cy="990727"/>
          </a:xfrm>
        </p:spPr>
        <p:txBody>
          <a:bodyPr bIns="0"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61760" cy="762000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/>
              <a:pPr/>
              <a:t>10/4/2012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5801" y="2133600"/>
            <a:ext cx="7543800" cy="990600"/>
          </a:xfrm>
        </p:spPr>
        <p:txBody>
          <a:bodyPr tIns="0">
            <a:noAutofit/>
          </a:bodyPr>
          <a:lstStyle>
            <a:lvl1pPr marL="0" indent="0" algn="l">
              <a:buNone/>
              <a:defRPr sz="3600" spc="-100" baseline="0">
                <a:solidFill>
                  <a:schemeClr val="tx2"/>
                </a:solidFill>
                <a:latin typeface="+mj-lt"/>
              </a:defRPr>
            </a:lvl1pPr>
            <a:lvl2pPr marL="411480" indent="0">
              <a:buNone/>
              <a:defRPr/>
            </a:lvl2pPr>
            <a:lvl3pPr marL="77724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371600" y="5715000"/>
            <a:ext cx="64770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8E8D8C"/>
                </a:solidFill>
              </a:defRPr>
            </a:lvl1pPr>
            <a:lvl2pPr marL="411480" indent="0">
              <a:buNone/>
              <a:defRPr>
                <a:solidFill>
                  <a:srgbClr val="8E8D8C"/>
                </a:solidFill>
              </a:defRPr>
            </a:lvl2pPr>
            <a:lvl3pPr marL="777240" indent="0">
              <a:buNone/>
              <a:defRPr>
                <a:solidFill>
                  <a:srgbClr val="8E8D8C"/>
                </a:solidFill>
              </a:defRPr>
            </a:lvl3pPr>
            <a:lvl4pPr marL="1051560" indent="0">
              <a:buNone/>
              <a:defRPr>
                <a:solidFill>
                  <a:srgbClr val="8E8D8C"/>
                </a:solidFill>
              </a:defRPr>
            </a:lvl4pPr>
            <a:lvl5pPr marL="1325880" indent="0">
              <a:buNone/>
              <a:defRPr>
                <a:solidFill>
                  <a:srgbClr val="8E8D8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3311525" y="4721225"/>
            <a:ext cx="2530475" cy="8763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ctr">
              <a:defRPr lang="en-US" sz="1600" baseline="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>
              <a:spcBef>
                <a:spcPts val="0"/>
              </a:spcBef>
            </a:pPr>
            <a:r>
              <a:rPr lang="en-US" dirty="0" smtClean="0"/>
              <a:t>Insert logo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956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300" y="1600200"/>
            <a:ext cx="5257800" cy="4800600"/>
          </a:xfrm>
        </p:spPr>
        <p:txBody>
          <a:bodyPr/>
          <a:lstStyle>
            <a:lvl1pPr algn="ctr">
              <a:lnSpc>
                <a:spcPct val="170000"/>
              </a:lnSpc>
              <a:spcBef>
                <a:spcPts val="12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/>
              <a:pPr/>
              <a:t>10/4/2012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9418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680"/>
          </a:xfrm>
        </p:spPr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62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/>
              <a:pPr/>
              <a:t>10/4/2012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143000"/>
            <a:ext cx="7620000" cy="381000"/>
          </a:xfrm>
        </p:spPr>
        <p:txBody>
          <a:bodyPr>
            <a:noAutofit/>
          </a:bodyPr>
          <a:lstStyle>
            <a:lvl1pPr marL="740664" indent="0">
              <a:spcBef>
                <a:spcPts val="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  <a:lvl2pPr marL="411480" indent="0">
              <a:buFontTx/>
              <a:buNone/>
              <a:defRPr sz="2000" b="1">
                <a:solidFill>
                  <a:schemeClr val="tx2"/>
                </a:solidFill>
              </a:defRPr>
            </a:lvl2pPr>
            <a:lvl3pPr marL="777240" indent="0">
              <a:buFontTx/>
              <a:buNone/>
              <a:defRPr sz="2000" b="1">
                <a:solidFill>
                  <a:schemeClr val="tx2"/>
                </a:solidFill>
              </a:defRPr>
            </a:lvl3pPr>
            <a:lvl4pPr marL="1051560" indent="0">
              <a:buFontTx/>
              <a:buNone/>
              <a:defRPr sz="2000" b="1">
                <a:solidFill>
                  <a:schemeClr val="tx2"/>
                </a:solidFill>
              </a:defRPr>
            </a:lvl4pPr>
            <a:lvl5pPr marL="1325880" indent="0">
              <a:buFontTx/>
              <a:buNone/>
              <a:defRPr sz="2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21351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/>
              <a:pPr/>
              <a:t>10/4/2012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/>
              <a:pPr/>
              <a:t>10/4/2012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/>
              <a:pPr/>
              <a:t>10/4/2012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/>
              <a:pPr/>
              <a:t>10/4/2012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8B4FEF1-1C18-40D8-8A9A-AA7FFF43FE2E}" type="datetimeFigureOut">
              <a:rPr lang="en-US" smtClean="0"/>
              <a:pPr/>
              <a:t>10/4/2012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6" r:id="rId4"/>
    <p:sldLayoutId id="2147483675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4" r:id="rId13"/>
    <p:sldLayoutId id="2147483670" r:id="rId14"/>
    <p:sldLayoutId id="2147483671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1588" indent="0" algn="l" defTabSz="914400" rtl="0" eaLnBrk="1" latinLnBrk="0" hangingPunct="1">
        <a:spcBef>
          <a:spcPts val="1200"/>
        </a:spcBef>
        <a:buClr>
          <a:schemeClr val="accent1"/>
        </a:buClr>
        <a:buFont typeface="Arial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182563" algn="l" defTabSz="914400" rtl="0" eaLnBrk="1" latinLnBrk="0" hangingPunct="1">
        <a:spcBef>
          <a:spcPts val="12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22300" indent="-182563" algn="l" defTabSz="914400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93750" indent="-182563" algn="l" defTabSz="914400" rtl="0" eaLnBrk="1" latinLnBrk="0" hangingPunct="1">
        <a:spcBef>
          <a:spcPts val="6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92188" indent="-182563" algn="l" defTabSz="914400" rtl="0" eaLnBrk="1" latinLnBrk="0" hangingPunct="1">
        <a:spcBef>
          <a:spcPts val="6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173163" indent="-182563" algn="l" defTabSz="914400" rtl="0" eaLnBrk="1" latinLnBrk="0" hangingPunct="1">
        <a:spcBef>
          <a:spcPts val="6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54138" indent="-1825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44638" indent="-182563" algn="l" defTabSz="914400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17675" indent="-182563" algn="l" defTabSz="914400" rtl="0" eaLnBrk="1" latinLnBrk="0" hangingPunct="1">
        <a:spcBef>
          <a:spcPts val="600"/>
        </a:spcBef>
        <a:buClr>
          <a:schemeClr val="accent3"/>
        </a:buClr>
        <a:buFont typeface="Arial" pitchFamily="34" charset="0"/>
        <a:buChar char="•"/>
        <a:tabLst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2.mp3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2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2.mp3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2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543800" cy="1981200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</a:rPr>
              <a:t>Aid Effectiveness in Ethiopia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6995160" cy="13716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Abduljelil</a:t>
            </a:r>
            <a:r>
              <a:rPr lang="en-US" sz="2800" dirty="0" smtClean="0"/>
              <a:t> </a:t>
            </a:r>
            <a:r>
              <a:rPr lang="en-US" sz="2800" dirty="0" err="1" smtClean="0"/>
              <a:t>Reshad</a:t>
            </a:r>
            <a:endParaRPr lang="en-US" sz="2800" dirty="0" smtClean="0"/>
          </a:p>
          <a:p>
            <a:r>
              <a:rPr lang="en-US" sz="2800" dirty="0" smtClean="0"/>
              <a:t>Director, Resource Mobilization Directorate, FMOH, Ethiopia</a:t>
            </a:r>
            <a:endParaRPr lang="en-US" sz="2800" dirty="0"/>
          </a:p>
        </p:txBody>
      </p:sp>
      <p:pic>
        <p:nvPicPr>
          <p:cNvPr id="3" name="Peter Walsh Slide 1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560541" y="152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7127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86000">
        <p:fade/>
      </p:transition>
    </mc:Choice>
    <mc:Fallback>
      <p:transition spd="med" advTm="8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9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DPs do?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371600"/>
            <a:ext cx="8077200" cy="5486400"/>
          </a:xfrm>
        </p:spPr>
        <p:txBody>
          <a:bodyPr>
            <a:noAutofit/>
          </a:bodyPr>
          <a:lstStyle/>
          <a:p>
            <a:pPr marL="458788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sz="2800" dirty="0" smtClean="0"/>
              <a:t>Explore their systems of planning, budgeting and reporting and as much they can be flexible to adapt to recipient country systems,</a:t>
            </a:r>
          </a:p>
          <a:p>
            <a:pPr marL="458788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sz="2800" dirty="0" smtClean="0"/>
              <a:t>Move away from attribution, </a:t>
            </a:r>
            <a:r>
              <a:rPr lang="en-US" sz="2800" dirty="0" err="1" smtClean="0"/>
              <a:t>virticalization</a:t>
            </a:r>
            <a:r>
              <a:rPr lang="en-US" sz="2800" dirty="0" smtClean="0"/>
              <a:t> towards strengthening country health systems despite growing domestic pressures,</a:t>
            </a:r>
          </a:p>
          <a:p>
            <a:pPr marL="458788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sz="2800" dirty="0" smtClean="0"/>
              <a:t> build in country capacity to understand and meet specifics ,  </a:t>
            </a:r>
          </a:p>
          <a:p>
            <a:pPr marL="458788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sz="2800" dirty="0" smtClean="0"/>
              <a:t>As much as possible use government preferred service delivery, planning, budging and reporting systems.</a:t>
            </a:r>
            <a:endParaRPr lang="en-US" sz="2800" dirty="0"/>
          </a:p>
        </p:txBody>
      </p:sp>
      <p:pic>
        <p:nvPicPr>
          <p:cNvPr id="4" name="Peter Walsh Slide 8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560540" y="152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7821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74000">
        <p14:reveal/>
      </p:transition>
    </mc:Choice>
    <mc:Fallback>
      <p:transition spd="slow" advTm="7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6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1" nodeType="withEffect">
                                  <p:stCondLst>
                                    <p:cond delay="5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1" nodeType="withEffect">
                                  <p:stCondLst>
                                    <p:cond delay="5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1" nodeType="withEffect">
                                  <p:stCondLst>
                                    <p:cond delay="5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grpId="1" nodeType="clickEffect">
                                  <p:stCondLst>
                                    <p:cond delay="5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9" grpId="0" build="p"/>
      <p:bldP spid="9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620000" cy="1295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Conclusion (1)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001000" cy="5638800"/>
          </a:xfrm>
        </p:spPr>
        <p:txBody>
          <a:bodyPr>
            <a:noAutofit/>
          </a:bodyPr>
          <a:lstStyle/>
          <a:p>
            <a:pPr marL="409575" indent="-407988" algn="l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 smtClean="0"/>
              <a:t>Country IHP  developed and endorsed by Major DPs,</a:t>
            </a:r>
          </a:p>
          <a:p>
            <a:pPr marL="409575" indent="-407988" algn="l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 smtClean="0"/>
              <a:t>National Health sector strategic Plan developed with  the involvement of All DPs  and  stakeholders,</a:t>
            </a:r>
          </a:p>
          <a:p>
            <a:pPr marL="409575" indent="-407988" algn="l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 smtClean="0"/>
              <a:t>FM and procurement system improved from time to time to ensure value for money,</a:t>
            </a:r>
          </a:p>
          <a:p>
            <a:pPr marL="409575" indent="-407988" algn="l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 smtClean="0"/>
              <a:t>DPs supports the national strategic plan, mainly underfunded  and government priorities,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sz="2800" dirty="0" smtClean="0"/>
          </a:p>
          <a:p>
            <a:pPr algn="l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sz="2800" dirty="0" smtClean="0"/>
          </a:p>
          <a:p>
            <a:pPr algn="l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sz="2800" dirty="0" smtClean="0"/>
          </a:p>
          <a:p>
            <a:pPr algn="l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467600" cy="4800600"/>
          </a:xfrm>
        </p:spPr>
        <p:txBody>
          <a:bodyPr>
            <a:normAutofit/>
          </a:bodyPr>
          <a:lstStyle/>
          <a:p>
            <a:pPr marL="409575" indent="-407988" algn="l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 smtClean="0"/>
              <a:t>Predictability of DPs funding Improved , Flow of fund increased , </a:t>
            </a:r>
          </a:p>
          <a:p>
            <a:pPr marL="409575" indent="-407988" algn="l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 smtClean="0"/>
              <a:t>Still there is a need to adhere country planning, budgeting and reporting system ,</a:t>
            </a:r>
          </a:p>
          <a:p>
            <a:pPr marL="409575" indent="-407988" algn="l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 smtClean="0"/>
              <a:t>Needs further effort to  in place mutual accountability ,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Conclusion (2) 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620000" cy="3429000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Thank you so much for Your Attention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+mn-lt"/>
              </a:rPr>
              <a:t>Background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001000" cy="5562600"/>
          </a:xfrm>
        </p:spPr>
        <p:txBody>
          <a:bodyPr>
            <a:noAutofit/>
          </a:bodyPr>
          <a:lstStyle/>
          <a:p>
            <a:pPr lvl="1">
              <a:spcBef>
                <a:spcPct val="0"/>
              </a:spcBef>
              <a:spcAft>
                <a:spcPts val="1800"/>
              </a:spcAft>
            </a:pPr>
            <a:r>
              <a:rPr lang="en-US" sz="2800" b="1" dirty="0" smtClean="0">
                <a:cs typeface="Times New Roman" pitchFamily="18" charset="0"/>
              </a:rPr>
              <a:t>Code of conduct /2005/ and </a:t>
            </a:r>
            <a:r>
              <a:rPr lang="en-US" sz="2800" b="1" dirty="0" smtClean="0">
                <a:cs typeface="Times New Roman" pitchFamily="18" charset="0"/>
              </a:rPr>
              <a:t>HHM  /2007/ was </a:t>
            </a:r>
            <a:r>
              <a:rPr lang="en-US" sz="2800" b="1" dirty="0" smtClean="0">
                <a:cs typeface="Times New Roman" pitchFamily="18" charset="0"/>
              </a:rPr>
              <a:t>developed </a:t>
            </a:r>
            <a:r>
              <a:rPr lang="en-US" sz="2800" b="1" dirty="0" smtClean="0">
                <a:cs typeface="Times New Roman" pitchFamily="18" charset="0"/>
              </a:rPr>
              <a:t> and endorsed,</a:t>
            </a:r>
            <a:endParaRPr lang="en-US" sz="2800" b="1" dirty="0" smtClean="0">
              <a:cs typeface="Times New Roman" pitchFamily="18" charset="0"/>
            </a:endParaRPr>
          </a:p>
          <a:p>
            <a:pPr lvl="1">
              <a:spcBef>
                <a:spcPct val="0"/>
              </a:spcBef>
              <a:spcAft>
                <a:spcPts val="1800"/>
              </a:spcAft>
            </a:pPr>
            <a:r>
              <a:rPr lang="en-US" sz="2800" b="1" dirty="0" smtClean="0">
                <a:cs typeface="Times New Roman" pitchFamily="18" charset="0"/>
              </a:rPr>
              <a:t>Country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GB" sz="2800" b="1" dirty="0" smtClean="0">
                <a:cs typeface="Times New Roman" pitchFamily="18" charset="0"/>
              </a:rPr>
              <a:t>IHP roadmap </a:t>
            </a:r>
            <a:r>
              <a:rPr lang="en-GB" sz="2800" b="1" dirty="0" smtClean="0">
                <a:cs typeface="Times New Roman" pitchFamily="18" charset="0"/>
              </a:rPr>
              <a:t>for Ethiopia was launched </a:t>
            </a:r>
            <a:r>
              <a:rPr lang="en-GB" sz="2800" b="1" dirty="0" smtClean="0">
                <a:cs typeface="Times New Roman" pitchFamily="18" charset="0"/>
              </a:rPr>
              <a:t>(February, 2008)</a:t>
            </a:r>
          </a:p>
          <a:p>
            <a:pPr lvl="1">
              <a:spcBef>
                <a:spcPct val="0"/>
              </a:spcBef>
              <a:spcAft>
                <a:spcPts val="1800"/>
              </a:spcAft>
            </a:pPr>
            <a:r>
              <a:rPr lang="en-GB" sz="2800" b="1" dirty="0" smtClean="0">
                <a:cs typeface="Times New Roman" pitchFamily="18" charset="0"/>
              </a:rPr>
              <a:t>Country IHP Compact developed &amp; signed (Aug 2008)</a:t>
            </a:r>
          </a:p>
          <a:p>
            <a:pPr lvl="2">
              <a:spcBef>
                <a:spcPct val="0"/>
              </a:spcBef>
              <a:spcAft>
                <a:spcPts val="1800"/>
              </a:spcAft>
            </a:pPr>
            <a:r>
              <a:rPr lang="en-US" sz="2800" dirty="0" smtClean="0">
                <a:cs typeface="Times New Roman" pitchFamily="18" charset="0"/>
              </a:rPr>
              <a:t>IHP </a:t>
            </a:r>
            <a:r>
              <a:rPr lang="en-US" sz="2800" dirty="0" smtClean="0">
                <a:cs typeface="Times New Roman" pitchFamily="18" charset="0"/>
              </a:rPr>
              <a:t>has </a:t>
            </a:r>
            <a:r>
              <a:rPr lang="en-US" sz="2800" dirty="0" smtClean="0">
                <a:cs typeface="Times New Roman" pitchFamily="18" charset="0"/>
              </a:rPr>
              <a:t>built on the existing sector coordination and dialogue mechanisms ,</a:t>
            </a:r>
            <a:endParaRPr lang="en-GB" sz="2800" b="1" dirty="0" smtClean="0">
              <a:cs typeface="Times New Roman" pitchFamily="18" charset="0"/>
            </a:endParaRPr>
          </a:p>
          <a:p>
            <a:pPr lvl="1">
              <a:spcBef>
                <a:spcPct val="0"/>
              </a:spcBef>
              <a:spcAft>
                <a:spcPts val="1800"/>
              </a:spcAft>
            </a:pPr>
            <a:r>
              <a:rPr lang="en-GB" sz="2800" b="1" dirty="0" smtClean="0">
                <a:cs typeface="Times New Roman" pitchFamily="18" charset="0"/>
              </a:rPr>
              <a:t>MDG Performance Fund JFA developed and signed (April 2009)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endParaRPr lang="en-US" sz="2800" b="1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+mn-lt"/>
              </a:rPr>
              <a:t>Background cont….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924800" cy="5029200"/>
          </a:xfrm>
        </p:spPr>
        <p:txBody>
          <a:bodyPr>
            <a:normAutofit fontScale="92500" lnSpcReduction="10000"/>
          </a:bodyPr>
          <a:lstStyle/>
          <a:p>
            <a:pPr marL="501650" lvl="1" indent="-398463">
              <a:spcBef>
                <a:spcPct val="0"/>
              </a:spcBef>
              <a:spcAft>
                <a:spcPts val="1800"/>
              </a:spcAft>
            </a:pPr>
            <a:r>
              <a:rPr lang="en-US" sz="3200" dirty="0" smtClean="0">
                <a:cs typeface="Times New Roman" pitchFamily="18" charset="0"/>
              </a:rPr>
              <a:t> 9 Major DPs Joined MDG-PF,  </a:t>
            </a:r>
          </a:p>
          <a:p>
            <a:pPr marL="501650" lvl="1" indent="-398463">
              <a:spcBef>
                <a:spcPct val="0"/>
              </a:spcBef>
              <a:spcAft>
                <a:spcPts val="1800"/>
              </a:spcAft>
            </a:pPr>
            <a:r>
              <a:rPr lang="en-US" sz="3200" dirty="0" smtClean="0">
                <a:cs typeface="Times New Roman" pitchFamily="18" charset="0"/>
              </a:rPr>
              <a:t>HSDP IV has  been developed Using JANS </a:t>
            </a:r>
            <a:r>
              <a:rPr lang="en-US" sz="3200" dirty="0" smtClean="0">
                <a:cs typeface="Times New Roman" pitchFamily="18" charset="0"/>
              </a:rPr>
              <a:t>attributes through participation of all partners</a:t>
            </a:r>
            <a:endParaRPr lang="en-US" sz="3200" dirty="0" smtClean="0">
              <a:cs typeface="Times New Roman" pitchFamily="18" charset="0"/>
            </a:endParaRPr>
          </a:p>
          <a:p>
            <a:pPr marL="501650" lvl="1" indent="-398463">
              <a:spcBef>
                <a:spcPct val="0"/>
              </a:spcBef>
              <a:spcAft>
                <a:spcPts val="1800"/>
              </a:spcAft>
            </a:pPr>
            <a:r>
              <a:rPr lang="en-US" sz="3200" dirty="0" smtClean="0">
                <a:cs typeface="Times New Roman" pitchFamily="18" charset="0"/>
              </a:rPr>
              <a:t>FMA </a:t>
            </a:r>
            <a:r>
              <a:rPr lang="en-US" sz="3200" dirty="0" smtClean="0">
                <a:cs typeface="Times New Roman" pitchFamily="18" charset="0"/>
              </a:rPr>
              <a:t>conducted</a:t>
            </a:r>
            <a:r>
              <a:rPr lang="en-US" sz="3200" dirty="0" smtClean="0">
                <a:cs typeface="Times New Roman" pitchFamily="18" charset="0"/>
              </a:rPr>
              <a:t>: </a:t>
            </a:r>
            <a:r>
              <a:rPr lang="en-US" sz="3200" b="1" dirty="0" smtClean="0">
                <a:cs typeface="Times New Roman" pitchFamily="18" charset="0"/>
              </a:rPr>
              <a:t>JFA was reviewed as per FMA </a:t>
            </a:r>
            <a:r>
              <a:rPr lang="en-US" sz="3200" b="1" dirty="0" smtClean="0">
                <a:cs typeface="Times New Roman" pitchFamily="18" charset="0"/>
              </a:rPr>
              <a:t>recommendation</a:t>
            </a:r>
            <a:endParaRPr lang="en-US" sz="3200" dirty="0" smtClean="0">
              <a:cs typeface="Times New Roman" pitchFamily="18" charset="0"/>
            </a:endParaRPr>
          </a:p>
          <a:p>
            <a:pPr marL="501650" lvl="1" indent="-398463">
              <a:spcBef>
                <a:spcPct val="0"/>
              </a:spcBef>
              <a:spcAft>
                <a:spcPts val="1800"/>
              </a:spcAft>
            </a:pPr>
            <a:r>
              <a:rPr lang="en-US" sz="3200" dirty="0" smtClean="0">
                <a:cs typeface="Times New Roman" pitchFamily="18" charset="0"/>
              </a:rPr>
              <a:t>Inline with HSDP IV Partnership framework and GHI strategy developed and endorsed, </a:t>
            </a:r>
          </a:p>
          <a:p>
            <a:pPr marL="501650" lvl="1" indent="-398463">
              <a:spcBef>
                <a:spcPct val="0"/>
              </a:spcBef>
              <a:spcAft>
                <a:spcPts val="1800"/>
              </a:spcAft>
            </a:pPr>
            <a:r>
              <a:rPr lang="en-US" sz="3200" dirty="0" smtClean="0">
                <a:cs typeface="Times New Roman" pitchFamily="18" charset="0"/>
              </a:rPr>
              <a:t>GHI plan developed , provisionally endorsed and agreed to submit to US congress ,  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Aid Effectiveness: Ethiopian Definition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600200"/>
            <a:ext cx="7467600" cy="4800600"/>
          </a:xfrm>
        </p:spPr>
        <p:txBody>
          <a:bodyPr>
            <a:noAutofit/>
          </a:bodyPr>
          <a:lstStyle/>
          <a:p>
            <a:pPr marL="344488" indent="-342900" algn="l">
              <a:lnSpc>
                <a:spcPct val="100000"/>
              </a:lnSpc>
              <a:buFont typeface="Arial"/>
              <a:buChar char="•"/>
            </a:pPr>
            <a:r>
              <a:rPr lang="en-US" sz="3200" dirty="0" smtClean="0"/>
              <a:t>Aid supports HSDP priorities and strategies,</a:t>
            </a:r>
          </a:p>
          <a:p>
            <a:pPr marL="344488" indent="-342900" algn="l">
              <a:lnSpc>
                <a:spcPct val="100000"/>
              </a:lnSpc>
              <a:buFont typeface="Arial"/>
              <a:buChar char="•"/>
            </a:pPr>
            <a:r>
              <a:rPr lang="en-US" sz="3200" dirty="0" smtClean="0"/>
              <a:t>Preferably finance underfinanced areas, including health systems strengthening-HEP, HC construction, Service delivery at primary level,</a:t>
            </a:r>
          </a:p>
          <a:p>
            <a:pPr marL="344488" indent="-342900" algn="l">
              <a:lnSpc>
                <a:spcPct val="100000"/>
              </a:lnSpc>
              <a:buFont typeface="Arial"/>
              <a:buChar char="•"/>
            </a:pPr>
            <a:r>
              <a:rPr lang="en-US" sz="3200" dirty="0" smtClean="0"/>
              <a:t>Improved </a:t>
            </a:r>
            <a:r>
              <a:rPr lang="en-US" sz="3200" dirty="0" smtClean="0"/>
              <a:t>Harmonization and alignment of </a:t>
            </a:r>
            <a:r>
              <a:rPr lang="en-US" sz="3200" dirty="0" smtClean="0"/>
              <a:t> planning</a:t>
            </a:r>
            <a:r>
              <a:rPr lang="en-US" sz="3200" dirty="0" smtClean="0"/>
              <a:t>, budgeting and reporting</a:t>
            </a:r>
            <a:r>
              <a:rPr lang="en-US" sz="3200" dirty="0" smtClean="0"/>
              <a:t>,</a:t>
            </a:r>
            <a:endParaRPr lang="en-US" sz="3200" dirty="0" smtClean="0"/>
          </a:p>
          <a:p>
            <a:pPr marL="344488" indent="-342900" algn="l">
              <a:lnSpc>
                <a:spcPct val="100000"/>
              </a:lnSpc>
              <a:buFont typeface="Arial"/>
              <a:buChar char="•"/>
            </a:pPr>
            <a:endParaRPr lang="en-US" sz="3200" dirty="0" smtClean="0"/>
          </a:p>
          <a:p>
            <a:pPr marL="344488" indent="-342900" algn="l">
              <a:lnSpc>
                <a:spcPct val="100000"/>
              </a:lnSpc>
              <a:buFont typeface="Arial"/>
              <a:buChar char="•"/>
            </a:pPr>
            <a:endParaRPr lang="en-US" sz="3200" dirty="0"/>
          </a:p>
        </p:txBody>
      </p:sp>
      <p:pic>
        <p:nvPicPr>
          <p:cNvPr id="4" name="Peter Walsh Slide 8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560540" y="152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5849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74000">
        <p14:reveal/>
      </p:transition>
    </mc:Choice>
    <mc:Fallback>
      <p:transition spd="slow" advTm="7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6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2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Progress so </a:t>
            </a:r>
            <a:r>
              <a:rPr lang="en-US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far (1)</a:t>
            </a:r>
            <a:endParaRPr lang="en-US" b="1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295400"/>
            <a:ext cx="7848600" cy="5257800"/>
          </a:xfrm>
        </p:spPr>
        <p:txBody>
          <a:bodyPr>
            <a:noAutofit/>
          </a:bodyPr>
          <a:lstStyle/>
          <a:p>
            <a:pPr marL="344488" indent="-342900" algn="l">
              <a:lnSpc>
                <a:spcPct val="150000"/>
              </a:lnSpc>
              <a:buFont typeface="Arial"/>
              <a:buChar char="•"/>
            </a:pPr>
            <a:r>
              <a:rPr lang="en-US" sz="3200" dirty="0" smtClean="0">
                <a:cs typeface="Times New Roman" pitchFamily="18" charset="0"/>
              </a:rPr>
              <a:t>Majority of </a:t>
            </a:r>
            <a:r>
              <a:rPr lang="en-US" sz="3200" dirty="0" smtClean="0">
                <a:cs typeface="Times New Roman" pitchFamily="18" charset="0"/>
              </a:rPr>
              <a:t>development </a:t>
            </a:r>
            <a:r>
              <a:rPr lang="en-US" sz="3200" dirty="0" smtClean="0">
                <a:cs typeface="Times New Roman" pitchFamily="18" charset="0"/>
              </a:rPr>
              <a:t>aid is now supporting the priorities and strategies of Government,</a:t>
            </a:r>
          </a:p>
          <a:p>
            <a:pPr marL="344488" indent="-342900" algn="l">
              <a:lnSpc>
                <a:spcPct val="150000"/>
              </a:lnSpc>
              <a:buFont typeface="Arial"/>
              <a:buChar char="•"/>
            </a:pPr>
            <a:r>
              <a:rPr lang="en-US" sz="3200" dirty="0" smtClean="0">
                <a:cs typeface="Times New Roman" pitchFamily="18" charset="0"/>
              </a:rPr>
              <a:t>Different DPs support different strategies within government defined priorities</a:t>
            </a:r>
            <a:r>
              <a:rPr lang="en-US" sz="3200" dirty="0" smtClean="0">
                <a:cs typeface="Times New Roman" pitchFamily="18" charset="0"/>
              </a:rPr>
              <a:t>:</a:t>
            </a:r>
            <a:endParaRPr lang="en-US" sz="3200" dirty="0" smtClean="0">
              <a:cs typeface="Times New Roman" pitchFamily="18" charset="0"/>
            </a:endParaRPr>
          </a:p>
          <a:p>
            <a:pPr marL="344488" indent="-342900" algn="l">
              <a:lnSpc>
                <a:spcPct val="150000"/>
              </a:lnSpc>
              <a:buFont typeface="Arial"/>
              <a:buChar char="•"/>
            </a:pPr>
            <a:endParaRPr lang="en-US" sz="3200" dirty="0">
              <a:cs typeface="Times New Roman" pitchFamily="18" charset="0"/>
            </a:endParaRPr>
          </a:p>
        </p:txBody>
      </p:sp>
      <p:pic>
        <p:nvPicPr>
          <p:cNvPr id="4" name="Peter Walsh Slide 8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560540" y="152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7821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74000">
        <p14:reveal/>
      </p:transition>
    </mc:Choice>
    <mc:Fallback>
      <p:transition spd="slow" advTm="7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6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6200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Progress so far (2):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001000" cy="5715000"/>
          </a:xfrm>
        </p:spPr>
        <p:txBody>
          <a:bodyPr>
            <a:noAutofit/>
          </a:bodyPr>
          <a:lstStyle/>
          <a:p>
            <a:pPr marL="0" indent="-342900" algn="l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There is clear evidence that development aid shifted to underfinanced areas:</a:t>
            </a:r>
          </a:p>
          <a:p>
            <a:pPr marL="738188" lvl="2" indent="-384175">
              <a:buFont typeface="Arial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PBS  contributed in financing of employment of human resource (38000 HEWs and nurses and other health professionals),</a:t>
            </a:r>
          </a:p>
          <a:p>
            <a:pPr marL="738188" lvl="2" indent="-384175">
              <a:buFont typeface="Arial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About 50 % of 2,500 HCs constructed are financed by development aid,</a:t>
            </a:r>
          </a:p>
          <a:p>
            <a:pPr marL="738188" lvl="2" indent="-384175">
              <a:buFont typeface="Arial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gains in malaria, TB and HIV aids are possible through GFTAM and PEPFAR Funding,</a:t>
            </a:r>
          </a:p>
          <a:p>
            <a:pPr marL="738188" lvl="2" indent="-384175">
              <a:buFont typeface="Arial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There is a recent increase in funding for maternal health: commodities, drugs, supplies, ME, Ambulance, etc…</a:t>
            </a:r>
          </a:p>
          <a:p>
            <a:pPr marL="965200" lvl="2" indent="-342900">
              <a:buFont typeface="Arial"/>
              <a:buChar char="•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965200" lvl="2" indent="-342900">
              <a:buFont typeface="Arial"/>
              <a:buChar char="•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421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990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Progress so far:(3)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077200" cy="5562600"/>
          </a:xfrm>
        </p:spPr>
        <p:txBody>
          <a:bodyPr>
            <a:normAutofit fontScale="92500" lnSpcReduction="10000"/>
          </a:bodyPr>
          <a:lstStyle/>
          <a:p>
            <a:pPr marL="344488" indent="-342900" algn="l">
              <a:lnSpc>
                <a:spcPct val="100000"/>
              </a:lnSpc>
              <a:buFont typeface="Arial"/>
              <a:buChar char="•"/>
            </a:pPr>
            <a:r>
              <a:rPr lang="en-US" sz="2400" dirty="0" smtClean="0"/>
              <a:t>There is also increasing use of government planning , budgeting and reporting system: </a:t>
            </a:r>
          </a:p>
          <a:p>
            <a:pPr marL="628650" lvl="1" indent="-342900">
              <a:buFont typeface="Arial"/>
              <a:buChar char="•"/>
            </a:pPr>
            <a:r>
              <a:rPr lang="en-US" sz="2400" dirty="0" smtClean="0"/>
              <a:t>Increasing number of bilateral DPs are part of the MDG PF; the size of the pooled fund tripled in three years to more than $100 </a:t>
            </a:r>
            <a:r>
              <a:rPr lang="en-US" sz="2400" dirty="0" smtClean="0"/>
              <a:t>million per </a:t>
            </a:r>
            <a:r>
              <a:rPr lang="en-US" sz="2400" dirty="0" smtClean="0"/>
              <a:t>year,</a:t>
            </a:r>
          </a:p>
          <a:p>
            <a:pPr marL="628650" lvl="1" indent="-342900">
              <a:buFont typeface="Arial"/>
              <a:buChar char="•"/>
            </a:pPr>
            <a:r>
              <a:rPr lang="en-US" sz="2400" dirty="0" smtClean="0"/>
              <a:t>GF support for HSS is increased,</a:t>
            </a:r>
          </a:p>
          <a:p>
            <a:pPr marL="628650" lvl="1" indent="-342900">
              <a:buFont typeface="Arial"/>
              <a:buChar char="•"/>
            </a:pPr>
            <a:r>
              <a:rPr lang="en-US" sz="2400" dirty="0" smtClean="0"/>
              <a:t>Predictability </a:t>
            </a:r>
            <a:r>
              <a:rPr lang="en-US" sz="2400" dirty="0" smtClean="0"/>
              <a:t>of funding Improved , Almost All DPs  are  participating in the RM exercises,</a:t>
            </a:r>
          </a:p>
          <a:p>
            <a:pPr marL="628650" lvl="1" indent="-342900">
              <a:buFont typeface="Arial"/>
              <a:buChar char="•"/>
            </a:pPr>
            <a:r>
              <a:rPr lang="en-US" sz="2400" dirty="0" smtClean="0"/>
              <a:t>Big international agencies and DPs are financing through the budget support (PBS),</a:t>
            </a:r>
          </a:p>
          <a:p>
            <a:pPr marL="628650" lvl="1" indent="-342900">
              <a:buFont typeface="Arial"/>
              <a:buChar char="•"/>
            </a:pPr>
            <a:r>
              <a:rPr lang="en-US" sz="2400" dirty="0" smtClean="0"/>
              <a:t>About 80% of DP activities are on plan ,</a:t>
            </a:r>
          </a:p>
          <a:p>
            <a:pPr marL="628650" lvl="1" indent="-342900">
              <a:buFont typeface="Arial"/>
              <a:buChar char="•"/>
            </a:pPr>
            <a:r>
              <a:rPr lang="en-US" sz="2400" dirty="0" smtClean="0"/>
              <a:t>58% of DP activities on budget,</a:t>
            </a:r>
          </a:p>
          <a:p>
            <a:pPr marL="628650" lvl="1" indent="-342900">
              <a:buFont typeface="Arial"/>
              <a:buChar char="•"/>
            </a:pPr>
            <a:r>
              <a:rPr lang="en-US" sz="2400" dirty="0" smtClean="0"/>
              <a:t>With the exception of few, most are using government reporting systems, </a:t>
            </a:r>
          </a:p>
          <a:p>
            <a:pPr marL="628650" lvl="1" indent="-342900">
              <a:buFont typeface="Arial"/>
              <a:buChar char="•"/>
            </a:pPr>
            <a:endParaRPr lang="en-US" sz="2400" dirty="0" smtClean="0"/>
          </a:p>
          <a:p>
            <a:pPr marL="965200" lvl="2" indent="-34290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79287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Challenges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295400"/>
            <a:ext cx="7924800" cy="5562600"/>
          </a:xfrm>
        </p:spPr>
        <p:txBody>
          <a:bodyPr>
            <a:noAutofit/>
          </a:bodyPr>
          <a:lstStyle/>
          <a:p>
            <a:pPr marL="344488" indent="-342900" algn="l">
              <a:lnSpc>
                <a:spcPct val="100000"/>
              </a:lnSpc>
              <a:buFont typeface="Arial"/>
              <a:buChar char="•"/>
            </a:pPr>
            <a:r>
              <a:rPr lang="en-US" sz="2800" dirty="0" smtClean="0"/>
              <a:t>Some Bilateral Agency </a:t>
            </a:r>
            <a:r>
              <a:rPr lang="en-US" sz="2800" dirty="0" smtClean="0"/>
              <a:t>rules and regulation remains a challenge towards moving forward to one budget,</a:t>
            </a:r>
          </a:p>
          <a:p>
            <a:pPr marL="344488" indent="-342900" algn="l">
              <a:lnSpc>
                <a:spcPct val="100000"/>
              </a:lnSpc>
              <a:buFont typeface="Arial"/>
              <a:buChar char="•"/>
            </a:pPr>
            <a:r>
              <a:rPr lang="en-US" sz="2800" dirty="0" smtClean="0"/>
              <a:t>International development aid environment becoming more focused on attribution which will compromise the effort to reduce government transaction cost,</a:t>
            </a:r>
          </a:p>
          <a:p>
            <a:pPr marL="344488" indent="-342900" algn="l">
              <a:lnSpc>
                <a:spcPct val="10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Government’s systems needs to be strengthened further to get the best out of available resources,</a:t>
            </a:r>
          </a:p>
          <a:p>
            <a:pPr marL="344488" indent="-342900" algn="l">
              <a:lnSpc>
                <a:spcPct val="100000"/>
              </a:lnSpc>
              <a:buFont typeface="Arial"/>
              <a:buChar char="•"/>
            </a:pPr>
            <a:r>
              <a:rPr lang="en-US" sz="2800" dirty="0" smtClean="0"/>
              <a:t>Requirement repetitive </a:t>
            </a:r>
            <a:r>
              <a:rPr lang="en-US" sz="2800" dirty="0" smtClean="0"/>
              <a:t>assessment by </a:t>
            </a:r>
            <a:r>
              <a:rPr lang="en-US" sz="2800" dirty="0" smtClean="0"/>
              <a:t>some DPs, </a:t>
            </a:r>
            <a:endParaRPr lang="en-US" sz="2800" dirty="0"/>
          </a:p>
        </p:txBody>
      </p:sp>
      <p:pic>
        <p:nvPicPr>
          <p:cNvPr id="4" name="Peter Walsh Slide 8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560540" y="152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7821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74000">
        <p14:reveal/>
      </p:transition>
    </mc:Choice>
    <mc:Fallback>
      <p:transition spd="slow" advTm="7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6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2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</a:t>
            </a:r>
            <a:r>
              <a:rPr lang="en-US" dirty="0" smtClean="0"/>
              <a:t>the government </a:t>
            </a:r>
            <a:r>
              <a:rPr lang="en-US" dirty="0" smtClean="0"/>
              <a:t>do to  </a:t>
            </a:r>
            <a:r>
              <a:rPr lang="en-US" dirty="0" smtClean="0"/>
              <a:t>improve </a:t>
            </a:r>
            <a:r>
              <a:rPr lang="en-US" dirty="0" smtClean="0"/>
              <a:t>aid </a:t>
            </a:r>
            <a:r>
              <a:rPr lang="en-US" dirty="0" smtClean="0"/>
              <a:t>effectiveness further?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752600"/>
            <a:ext cx="7467600" cy="4800600"/>
          </a:xfrm>
        </p:spPr>
        <p:txBody>
          <a:bodyPr>
            <a:noAutofit/>
          </a:bodyPr>
          <a:lstStyle/>
          <a:p>
            <a:pPr marL="344488" indent="-342900" algn="l">
              <a:lnSpc>
                <a:spcPct val="100000"/>
              </a:lnSpc>
              <a:buFont typeface="Arial"/>
              <a:buChar char="•"/>
            </a:pPr>
            <a:r>
              <a:rPr lang="en-US" sz="2800" dirty="0" smtClean="0"/>
              <a:t>Further Strengthening its systems: </a:t>
            </a:r>
          </a:p>
          <a:p>
            <a:pPr marL="628650" lvl="1" indent="-342900">
              <a:buFont typeface="Arial"/>
              <a:buChar char="•"/>
            </a:pPr>
            <a:r>
              <a:rPr lang="en-US" sz="2800" dirty="0" smtClean="0"/>
              <a:t>Planning, Budgeting, Procurement,</a:t>
            </a:r>
          </a:p>
          <a:p>
            <a:pPr marL="628650" lvl="1" indent="-342900">
              <a:buFont typeface="Arial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In Ethiopian case, implement IFMS, The new grant management system,  </a:t>
            </a:r>
          </a:p>
          <a:p>
            <a:pPr marL="344488" indent="-342900" algn="l">
              <a:lnSpc>
                <a:spcPct val="100000"/>
              </a:lnSpc>
              <a:buFont typeface="Arial"/>
              <a:buChar char="•"/>
            </a:pPr>
            <a:r>
              <a:rPr lang="en-US" sz="2800" dirty="0" smtClean="0"/>
              <a:t>Strengthening its dialogue and mutual accountability mechanisms with partners, </a:t>
            </a:r>
          </a:p>
          <a:p>
            <a:pPr marL="344488" indent="-342900" algn="l">
              <a:lnSpc>
                <a:spcPct val="100000"/>
              </a:lnSpc>
              <a:buFont typeface="Arial"/>
              <a:buChar char="•"/>
            </a:pPr>
            <a:r>
              <a:rPr lang="en-US" sz="2800" dirty="0" smtClean="0"/>
              <a:t>Continue to take proactive role to ensure partners only support country’s priorities,</a:t>
            </a:r>
          </a:p>
          <a:p>
            <a:pPr marL="344488" indent="-342900" algn="l">
              <a:lnSpc>
                <a:spcPct val="100000"/>
              </a:lnSpc>
              <a:buFont typeface="Arial"/>
              <a:buChar char="•"/>
            </a:pPr>
            <a:endParaRPr lang="en-US" sz="2800" dirty="0" smtClean="0"/>
          </a:p>
          <a:p>
            <a:pPr marL="628650" lvl="1" indent="-342900">
              <a:buFont typeface="Arial"/>
              <a:buChar char="•"/>
            </a:pPr>
            <a:endParaRPr lang="en-US" sz="2800" dirty="0"/>
          </a:p>
        </p:txBody>
      </p:sp>
      <p:pic>
        <p:nvPicPr>
          <p:cNvPr id="4" name="Peter Walsh Slide 8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560540" y="152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7821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74000">
        <p14:reveal/>
      </p:transition>
    </mc:Choice>
    <mc:Fallback>
      <p:transition spd="slow" advTm="7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6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1" nodeType="withEffect">
                                  <p:stCondLst>
                                    <p:cond delay="5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1" nodeType="withEffect">
                                  <p:stCondLst>
                                    <p:cond delay="5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1" nodeType="clickEffect">
                                  <p:stCondLst>
                                    <p:cond delay="5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1" nodeType="clickEffect">
                                  <p:stCondLst>
                                    <p:cond delay="5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9" grpId="0" build="p"/>
      <p:bldP spid="9" grpI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 Is All Too Much by Peter Walsh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 Is All Too Much by Peter Walsh.potx</Template>
  <TotalTime>709</TotalTime>
  <Words>716</Words>
  <Application>Microsoft Office PowerPoint</Application>
  <PresentationFormat>On-screen Show (4:3)</PresentationFormat>
  <Paragraphs>72</Paragraphs>
  <Slides>13</Slides>
  <Notes>6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It Is All Too Much by Peter Walsh</vt:lpstr>
      <vt:lpstr>Aid Effectiveness in Ethiopia</vt:lpstr>
      <vt:lpstr>Background</vt:lpstr>
      <vt:lpstr>Background cont….</vt:lpstr>
      <vt:lpstr>Aid Effectiveness: Ethiopian Definition</vt:lpstr>
      <vt:lpstr>Progress so far (1)</vt:lpstr>
      <vt:lpstr>Progress so far (2):</vt:lpstr>
      <vt:lpstr>Progress so far:(3)</vt:lpstr>
      <vt:lpstr>Challenges </vt:lpstr>
      <vt:lpstr>What should the government do to  improve aid effectiveness further?</vt:lpstr>
      <vt:lpstr>What should DPs do?</vt:lpstr>
      <vt:lpstr>Conclusion (1) </vt:lpstr>
      <vt:lpstr>Conclusion (2) </vt:lpstr>
      <vt:lpstr>Thank you so much for Your Attention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All Too Much</dc:title>
  <dc:subject/>
  <dc:creator/>
  <cp:keywords/>
  <dc:description/>
  <cp:lastModifiedBy>Your User Name</cp:lastModifiedBy>
  <cp:revision>91</cp:revision>
  <dcterms:created xsi:type="dcterms:W3CDTF">2010-05-18T20:31:16Z</dcterms:created>
  <dcterms:modified xsi:type="dcterms:W3CDTF">2012-10-04T16:45:53Z</dcterms:modified>
  <cp:category/>
</cp:coreProperties>
</file>