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89" r:id="rId4"/>
    <p:sldId id="290" r:id="rId5"/>
    <p:sldId id="291" r:id="rId6"/>
    <p:sldId id="297" r:id="rId7"/>
    <p:sldId id="298" r:id="rId8"/>
    <p:sldId id="299" r:id="rId9"/>
    <p:sldId id="29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3399"/>
    <a:srgbClr val="FF66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4" autoAdjust="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02C082-A728-443D-9FC0-E6833BE597A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03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0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Times New Roman" pitchFamily="18" charset="0"/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cs typeface="Times New Roman" pitchFamily="18" charset="0"/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28 October 2011</a:t>
            </a:r>
            <a:endParaRPr lang="fr-FR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962D3-C16A-4418-A77E-64088CB714DC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8" name="Image 7" descr="C:\Users\ULg\Documents\Eli\GRAP-PA\Administratif\Logo GRAPPA-Format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23" y="0"/>
            <a:ext cx="3240360" cy="150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CC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  <a:lvl2pPr>
              <a:defRPr baseline="0">
                <a:solidFill>
                  <a:srgbClr val="996633"/>
                </a:solidFill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28 October 2011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BE32-6A03-4F5C-A4C3-12F8443E008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73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168" y="67914"/>
            <a:ext cx="7066295" cy="112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fr-FR" smtClean="0"/>
              <a:t>28 October 2011</a:t>
            </a: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BBCD6DD-97C0-4AAF-9D7B-FF197CA343FD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8" name="Image 7" descr="C:\Users\ULg\Documents\Eli\GRAP-PA\Administratif\Logo GRAPPA-Format.jp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22" y="67914"/>
            <a:ext cx="1696202" cy="98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9966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 b="1">
          <a:solidFill>
            <a:srgbClr val="9966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C33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700808"/>
            <a:ext cx="8640960" cy="2808313"/>
          </a:xfrm>
        </p:spPr>
        <p:txBody>
          <a:bodyPr/>
          <a:lstStyle/>
          <a:p>
            <a:r>
              <a:rPr lang="en-US" sz="2400" dirty="0" smtClean="0">
                <a:effectLst/>
                <a:latin typeface="Copperplate Gothic Bold" pitchFamily="34" charset="0"/>
              </a:rPr>
              <a:t>Documenting</a:t>
            </a:r>
            <a:r>
              <a:rPr lang="fr-BE" sz="2400" dirty="0" smtClean="0">
                <a:effectLst/>
                <a:latin typeface="Copperplate Gothic Bold" pitchFamily="34" charset="0"/>
              </a:rPr>
              <a:t> </a:t>
            </a:r>
            <a:r>
              <a:rPr lang="en-US" sz="2400" dirty="0">
                <a:effectLst/>
                <a:latin typeface="Copperplate Gothic Bold" pitchFamily="34" charset="0"/>
              </a:rPr>
              <a:t>results of efforts to improve health aid </a:t>
            </a:r>
            <a:r>
              <a:rPr lang="en-US" sz="2400" dirty="0" smtClean="0">
                <a:effectLst/>
                <a:latin typeface="Copperplate Gothic Bold" pitchFamily="34" charset="0"/>
              </a:rPr>
              <a:t>effectiveness</a:t>
            </a:r>
            <a:br>
              <a:rPr lang="en-US" sz="2400" dirty="0" smtClean="0">
                <a:effectLst/>
                <a:latin typeface="Copperplate Gothic Bold" pitchFamily="34" charset="0"/>
              </a:rPr>
            </a:br>
            <a:r>
              <a:rPr lang="fr-BE" sz="1400" dirty="0">
                <a:effectLst/>
                <a:latin typeface="Copperplate Gothic Bold" pitchFamily="34" charset="0"/>
              </a:rPr>
              <a:t/>
            </a:r>
            <a:br>
              <a:rPr lang="fr-BE" sz="1400" dirty="0">
                <a:effectLst/>
                <a:latin typeface="Copperplate Gothic Bold" pitchFamily="34" charset="0"/>
              </a:rPr>
            </a:br>
            <a:r>
              <a:rPr lang="fr-FR" sz="1400" dirty="0">
                <a:effectLst/>
                <a:latin typeface="Copperplate Gothic Bold" pitchFamily="34" charset="0"/>
              </a:rPr>
              <a:t/>
            </a:r>
            <a:br>
              <a:rPr lang="fr-FR" sz="1400" dirty="0">
                <a:effectLst/>
                <a:latin typeface="Copperplate Gothic Bold" pitchFamily="34" charset="0"/>
              </a:rPr>
            </a:br>
            <a:r>
              <a:rPr lang="en-US" sz="3600" b="1" dirty="0" smtClean="0">
                <a:effectLst/>
              </a:rPr>
              <a:t>Case study: BENIN</a:t>
            </a:r>
            <a:endParaRPr lang="fr-FR" sz="32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653136"/>
            <a:ext cx="7993062" cy="1655589"/>
          </a:xfrm>
        </p:spPr>
        <p:txBody>
          <a:bodyPr/>
          <a:lstStyle/>
          <a:p>
            <a:r>
              <a:rPr lang="fr-FR" sz="2400" b="1" dirty="0"/>
              <a:t>Geneva, 27-28 </a:t>
            </a:r>
            <a:r>
              <a:rPr lang="fr-FR" sz="2400" b="1" dirty="0" err="1"/>
              <a:t>October</a:t>
            </a:r>
            <a:r>
              <a:rPr lang="fr-FR" sz="2400" b="1" dirty="0"/>
              <a:t> 2011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Elisabeth PAUL</a:t>
            </a:r>
            <a:endParaRPr lang="en-US" sz="2400" b="1" baseline="30000" dirty="0"/>
          </a:p>
          <a:p>
            <a:r>
              <a:rPr lang="en-US" sz="2400" b="1" dirty="0"/>
              <a:t>Based </a:t>
            </a:r>
            <a:r>
              <a:rPr lang="en-US" sz="2400" b="1" dirty="0" smtClean="0"/>
              <a:t>on a report prepared by Christophe DOSSOUVI</a:t>
            </a:r>
            <a:endParaRPr lang="en-US" sz="2400" b="1" dirty="0"/>
          </a:p>
          <a:p>
            <a:endParaRPr lang="fr-BE" sz="2400" b="1" dirty="0"/>
          </a:p>
          <a:p>
            <a:endParaRPr lang="fr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6418262" cy="850106"/>
          </a:xfrm>
        </p:spPr>
        <p:txBody>
          <a:bodyPr/>
          <a:lstStyle/>
          <a:p>
            <a:r>
              <a:rPr lang="fr-FR" sz="4000" dirty="0" err="1" smtClean="0"/>
              <a:t>Context</a:t>
            </a:r>
            <a:endParaRPr lang="fr-FR" sz="40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362950" cy="518343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</a:t>
            </a:r>
            <a:r>
              <a:rPr lang="en-US" sz="2400" dirty="0" smtClean="0"/>
              <a:t> economic growth and budget execution rates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Positive evolution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</a:t>
            </a:r>
            <a:r>
              <a:rPr lang="en-US" sz="2400" dirty="0" smtClean="0"/>
              <a:t> (22% of P.E.), but weak quality of data on executed external funding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Proportion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in the budget </a:t>
            </a:r>
            <a:r>
              <a:rPr lang="en-US" sz="2400" dirty="0" smtClean="0"/>
              <a:t>has </a:t>
            </a:r>
            <a:r>
              <a:rPr lang="en-US" sz="2400" dirty="0"/>
              <a:t>stagnated </a:t>
            </a:r>
            <a:r>
              <a:rPr lang="en-US" sz="2400" dirty="0" smtClean="0"/>
              <a:t>over </a:t>
            </a:r>
            <a:r>
              <a:rPr lang="en-US" sz="2400" dirty="0"/>
              <a:t>the past 10 </a:t>
            </a:r>
            <a:r>
              <a:rPr lang="en-US" sz="2400" dirty="0" smtClean="0"/>
              <a:t>years; State budget allocation reduced in 2011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funding </a:t>
            </a:r>
            <a:r>
              <a:rPr lang="en-US" sz="2400" dirty="0" smtClean="0"/>
              <a:t>accounts for ¼ of health budget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sector coordination framework </a:t>
            </a:r>
            <a:r>
              <a:rPr lang="en-US" sz="2400" dirty="0" smtClean="0"/>
              <a:t>still not very well defined / organized; little effective </a:t>
            </a:r>
            <a:r>
              <a:rPr lang="en-US" sz="2400" dirty="0" err="1" smtClean="0"/>
              <a:t>fora</a:t>
            </a:r>
            <a:r>
              <a:rPr lang="en-US" sz="2400" dirty="0" smtClean="0"/>
              <a:t> for donor-</a:t>
            </a:r>
            <a:r>
              <a:rPr lang="en-US" sz="2400" dirty="0" err="1" smtClean="0"/>
              <a:t>MoH</a:t>
            </a:r>
            <a:r>
              <a:rPr lang="en-US" sz="2400" dirty="0" smtClean="0"/>
              <a:t> policy dialogue (2 meetings/year + annual performance review) </a:t>
            </a:r>
            <a:r>
              <a:rPr lang="en-US" sz="2400" dirty="0" smtClean="0">
                <a:sym typeface="Wingdings" pitchFamily="2" charset="2"/>
              </a:rPr>
              <a:t> no real health </a:t>
            </a:r>
            <a:r>
              <a:rPr lang="en-US" sz="2400" dirty="0" err="1" smtClean="0">
                <a:sym typeface="Wingdings" pitchFamily="2" charset="2"/>
              </a:rPr>
              <a:t>SWAp</a:t>
            </a: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NHP</a:t>
            </a:r>
            <a:r>
              <a:rPr lang="en-US" sz="2400" dirty="0" smtClean="0">
                <a:sym typeface="Wingdings" pitchFamily="2" charset="2"/>
              </a:rPr>
              <a:t> = PNDS 2009-2018, PTD 2010-2012</a:t>
            </a:r>
            <a:endParaRPr lang="en-US" sz="240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Benin joined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IHP+</a:t>
            </a:r>
            <a:r>
              <a:rPr lang="en-US" sz="2400" dirty="0" smtClean="0"/>
              <a:t> in 2009, signed national Compact  in November 2010 with 5 donors – but some important pillars of the Compact were lacking: coordination, M&amp;E and fiduciary frameworks not defined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7344816" cy="994122"/>
          </a:xfrm>
        </p:spPr>
        <p:txBody>
          <a:bodyPr/>
          <a:lstStyle/>
          <a:p>
            <a:r>
              <a:rPr lang="fr-FR" sz="3200" dirty="0" smtClean="0"/>
              <a:t>Q1</a:t>
            </a:r>
            <a:r>
              <a:rPr lang="fr-FR" sz="3200" dirty="0"/>
              <a:t>: </a:t>
            </a:r>
            <a:r>
              <a:rPr lang="en-US" sz="3200" dirty="0"/>
              <a:t>To what extent have aid </a:t>
            </a:r>
            <a:r>
              <a:rPr lang="en-US" sz="3200" dirty="0" smtClean="0"/>
              <a:t>effectiveness </a:t>
            </a:r>
            <a:r>
              <a:rPr lang="en-US" sz="3200" dirty="0"/>
              <a:t>principles been put into practice?</a:t>
            </a:r>
            <a:endParaRPr lang="fr-FR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96944" cy="511142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Donor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 and joint reviews</a:t>
            </a:r>
            <a:r>
              <a:rPr lang="en-US" sz="2400" dirty="0" smtClean="0"/>
              <a:t>, but no real </a:t>
            </a:r>
            <a:r>
              <a:rPr lang="en-US" sz="2400" dirty="0" err="1" smtClean="0"/>
              <a:t>SWAp</a:t>
            </a:r>
            <a:r>
              <a:rPr lang="en-US" sz="2400" dirty="0" smtClean="0"/>
              <a:t> </a:t>
            </a:r>
            <a:r>
              <a:rPr lang="en-US" sz="2400" dirty="0"/>
              <a:t>before IHP+ </a:t>
            </a:r>
            <a:r>
              <a:rPr lang="en-US" sz="2400" dirty="0">
                <a:sym typeface="Wingdings" pitchFamily="2" charset="2"/>
              </a:rPr>
              <a:t>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progress is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recent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Wingdings" pitchFamily="2" charset="2"/>
              </a:rPr>
              <a:t>Progress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ownership</a:t>
            </a:r>
            <a:r>
              <a:rPr lang="en-US" sz="2400" dirty="0" smtClean="0">
                <a:sym typeface="Wingdings" pitchFamily="2" charset="2"/>
              </a:rPr>
              <a:t> of national strategies at central level – but implementation problems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Leadership is lacking </a:t>
            </a:r>
            <a:r>
              <a:rPr lang="en-US" sz="2400" dirty="0" smtClean="0">
                <a:sym typeface="Wingdings" pitchFamily="2" charset="2"/>
              </a:rPr>
              <a:t>(governance problems)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Wingdings" pitchFamily="2" charset="2"/>
              </a:rPr>
              <a:t>Some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alignment on national strategies</a:t>
            </a:r>
            <a:r>
              <a:rPr lang="en-US" sz="2400" dirty="0" smtClean="0">
                <a:sym typeface="Wingdings" pitchFamily="2" charset="2"/>
              </a:rPr>
              <a:t>: PNDS/PTD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Much less alignment with national public financing and procurement </a:t>
            </a:r>
            <a:r>
              <a:rPr lang="en-US" sz="2400" dirty="0" smtClean="0"/>
              <a:t>systems (not reliable)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Wingdings" pitchFamily="2" charset="2"/>
              </a:rPr>
              <a:t>Recent progress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harmonization</a:t>
            </a:r>
            <a:r>
              <a:rPr lang="en-US" sz="2400" dirty="0" smtClean="0">
                <a:sym typeface="Wingdings" pitchFamily="2" charset="2"/>
              </a:rPr>
              <a:t>: joint HSS platform (WHO, WB, GFATM, GAVI + BTC) &gt;&lt; yet, risk to weaken the more global Compact process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Wingdings" pitchFamily="2" charset="2"/>
              </a:rPr>
              <a:t>M&amp;E / PNDS performance plan recently developed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Wingdings" pitchFamily="2" charset="2"/>
              </a:rPr>
              <a:t>Little progress in </a:t>
            </a:r>
            <a:r>
              <a:rPr lang="en-US" sz="2400" dirty="0" err="1" smtClean="0">
                <a:sym typeface="Wingdings" pitchFamily="2" charset="2"/>
              </a:rPr>
              <a:t>MfDR</a:t>
            </a:r>
            <a:r>
              <a:rPr lang="en-US" sz="2400" dirty="0" smtClean="0">
                <a:sym typeface="Wingdings" pitchFamily="2" charset="2"/>
              </a:rPr>
              <a:t> (OK theoretically but not in practice; PBF is starting on a large scale) and mutual accountability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800" dirty="0">
              <a:sym typeface="Wingdings" pitchFamily="2" charset="2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87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84776" cy="994122"/>
          </a:xfrm>
        </p:spPr>
        <p:txBody>
          <a:bodyPr/>
          <a:lstStyle/>
          <a:p>
            <a:r>
              <a:rPr lang="fr-FR" dirty="0" smtClean="0"/>
              <a:t>Q2</a:t>
            </a:r>
            <a:r>
              <a:rPr lang="fr-FR" dirty="0"/>
              <a:t>: </a:t>
            </a:r>
            <a:r>
              <a:rPr lang="en-GB" dirty="0"/>
              <a:t>Has this helped to improve results?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fr-BE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fr-BE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aid effectiveness actually improved?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external funding for health</a:t>
            </a:r>
            <a:r>
              <a:rPr lang="en-US" sz="2400" dirty="0" smtClean="0"/>
              <a:t>, but decrease in State budget allocations to health in 2011 + low execution rates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Predictability </a:t>
            </a:r>
            <a:r>
              <a:rPr lang="en-US" sz="2400" dirty="0"/>
              <a:t>of aid is very </a:t>
            </a:r>
            <a:r>
              <a:rPr lang="en-US" sz="2400" dirty="0" smtClean="0"/>
              <a:t>limited (+ difficulty for the </a:t>
            </a:r>
            <a:r>
              <a:rPr lang="en-US" sz="2400" dirty="0" err="1" smtClean="0"/>
              <a:t>GoB</a:t>
            </a:r>
            <a:r>
              <a:rPr lang="en-US" sz="2400" dirty="0" smtClean="0"/>
              <a:t> to collect information)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IHP+ Compact </a:t>
            </a:r>
            <a:r>
              <a:rPr lang="en-US" sz="2400" dirty="0"/>
              <a:t>&amp; search for effectively implementing it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renewed impetus </a:t>
            </a:r>
            <a:r>
              <a:rPr lang="en-US" sz="2400" dirty="0"/>
              <a:t>to collaboration between </a:t>
            </a:r>
            <a:r>
              <a:rPr lang="en-US" sz="2400" dirty="0" smtClean="0"/>
              <a:t>donors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Joint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HSS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platform </a:t>
            </a:r>
            <a:r>
              <a:rPr lang="en-US" sz="2400" dirty="0" smtClean="0">
                <a:sym typeface="Wingdings" pitchFamily="2" charset="2"/>
              </a:rPr>
              <a:t> reduction in transaction costs + first step towards </a:t>
            </a:r>
            <a:r>
              <a:rPr lang="en-US" sz="2400" dirty="0" smtClean="0"/>
              <a:t>joint </a:t>
            </a:r>
            <a:r>
              <a:rPr lang="en-US" sz="2400" dirty="0"/>
              <a:t>financing agreement in the health </a:t>
            </a:r>
            <a:r>
              <a:rPr lang="en-US" sz="2400" dirty="0" smtClean="0"/>
              <a:t>sector (no pooling but common PIU + procedures)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ym typeface="Wingdings" pitchFamily="2" charset="2"/>
              </a:rPr>
              <a:t>More coherent support to HSS and distribution of districts between donors </a:t>
            </a:r>
          </a:p>
          <a:p>
            <a:pPr>
              <a:spcBef>
                <a:spcPts val="0"/>
              </a:spcBef>
            </a:pP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98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840760" cy="1066130"/>
          </a:xfrm>
        </p:spPr>
        <p:txBody>
          <a:bodyPr/>
          <a:lstStyle/>
          <a:p>
            <a:r>
              <a:rPr lang="fr-FR" dirty="0"/>
              <a:t>Q2: </a:t>
            </a:r>
            <a:r>
              <a:rPr lang="en-GB" dirty="0"/>
              <a:t>Has this helped to improve results?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96855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2: Has the health system been strengthened?</a:t>
            </a:r>
            <a:endParaRPr lang="fr-BE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Participative process </a:t>
            </a:r>
            <a:r>
              <a:rPr lang="en-US" sz="2800" dirty="0" smtClean="0">
                <a:sym typeface="Wingdings" pitchFamily="2" charset="2"/>
              </a:rPr>
              <a:t> c</a:t>
            </a:r>
            <a:r>
              <a:rPr lang="en-US" sz="2800" dirty="0" smtClean="0"/>
              <a:t>onsensus over the PNDS/PTD; yet, still </a:t>
            </a:r>
            <a:r>
              <a:rPr lang="en-US" sz="2800" dirty="0" err="1" smtClean="0"/>
              <a:t>misgovernance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Various problems associated with financing (allocation / execution + underperforming PFM)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Good coverage of infrastructures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Public sector HRH coverage </a:t>
            </a:r>
            <a:r>
              <a:rPr lang="en-US" sz="2800" dirty="0"/>
              <a:t>has deteriorated in recent </a:t>
            </a:r>
            <a:r>
              <a:rPr lang="en-US" sz="2800" dirty="0" smtClean="0"/>
              <a:t>years + regional disparities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Better organization of the drug/</a:t>
            </a:r>
            <a:r>
              <a:rPr lang="en-US" sz="2800" dirty="0" err="1"/>
              <a:t>m</a:t>
            </a:r>
            <a:r>
              <a:rPr lang="en-US" sz="2800" dirty="0" err="1" smtClean="0"/>
              <a:t>ed.product</a:t>
            </a:r>
            <a:r>
              <a:rPr lang="en-US" sz="2800" dirty="0" smtClean="0"/>
              <a:t> sector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Still quality problems of data provided by NHIS; new M&amp;E plan should drive improvements</a:t>
            </a:r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pPr>
              <a:spcBef>
                <a:spcPts val="0"/>
              </a:spcBef>
            </a:pPr>
            <a:endParaRPr lang="en-US" sz="3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840760" cy="1066130"/>
          </a:xfrm>
        </p:spPr>
        <p:txBody>
          <a:bodyPr/>
          <a:lstStyle/>
          <a:p>
            <a:r>
              <a:rPr lang="fr-FR" dirty="0"/>
              <a:t>Q2: </a:t>
            </a:r>
            <a:r>
              <a:rPr lang="en-GB" dirty="0"/>
              <a:t>Has this helped to improve results?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96855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3: Have health services improved?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Performance </a:t>
            </a:r>
            <a:r>
              <a:rPr lang="en-US" sz="2400" dirty="0" smtClean="0"/>
              <a:t>still </a:t>
            </a:r>
            <a:r>
              <a:rPr lang="en-US" sz="2400" dirty="0"/>
              <a:t>unsatisfactory </a:t>
            </a:r>
            <a:r>
              <a:rPr lang="en-US" sz="2400" dirty="0" smtClean="0"/>
              <a:t>against targets, yet </a:t>
            </a:r>
            <a:r>
              <a:rPr lang="en-US" sz="2400" dirty="0"/>
              <a:t>some progress has been recorded in recent years, specifically </a:t>
            </a:r>
            <a:r>
              <a:rPr lang="en-US" sz="2400" dirty="0" smtClean="0"/>
              <a:t>MCH indicators </a:t>
            </a:r>
            <a:r>
              <a:rPr lang="en-US" sz="2400" dirty="0"/>
              <a:t>which are at relatively high </a:t>
            </a:r>
            <a:r>
              <a:rPr lang="en-US" sz="2400" dirty="0" smtClean="0"/>
              <a:t>levels: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S</a:t>
            </a:r>
            <a:r>
              <a:rPr lang="en-US" sz="2200" dirty="0" smtClean="0"/>
              <a:t>harp </a:t>
            </a:r>
            <a:r>
              <a:rPr lang="en-US" sz="2200" dirty="0"/>
              <a:t>reduction in </a:t>
            </a:r>
            <a:r>
              <a:rPr lang="en-US" sz="2200" dirty="0" smtClean="0"/>
              <a:t>MMR (224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137, 2003-2008</a:t>
            </a:r>
            <a:r>
              <a:rPr lang="en-US" sz="2200" dirty="0"/>
              <a:t>) </a:t>
            </a: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HIV/AIDS </a:t>
            </a:r>
            <a:r>
              <a:rPr lang="en-US" sz="2200" dirty="0" err="1" smtClean="0"/>
              <a:t>preval</a:t>
            </a:r>
            <a:r>
              <a:rPr lang="en-US" sz="2200" dirty="0" smtClean="0"/>
              <a:t>., pregnant </a:t>
            </a:r>
            <a:r>
              <a:rPr lang="en-US" sz="2200" dirty="0"/>
              <a:t>women </a:t>
            </a:r>
            <a:r>
              <a:rPr lang="en-US" sz="2200" dirty="0" smtClean="0"/>
              <a:t>(2.2%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1.7%, 2003-2007)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Rise in HF </a:t>
            </a:r>
            <a:r>
              <a:rPr lang="en-US" sz="2200" dirty="0"/>
              <a:t>consultation rate </a:t>
            </a:r>
            <a:r>
              <a:rPr lang="en-US" sz="2200" dirty="0" smtClean="0"/>
              <a:t>(38%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46.8%, 2003-2010)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Stagnation of some indicators (ANC1 94% in 2010; ANC4 61% in 2006; assisted deliveries 80% since 2001)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Inadequate neonatal care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Overall: </a:t>
            </a:r>
            <a:r>
              <a:rPr lang="en-US" sz="2400" dirty="0"/>
              <a:t>progress </a:t>
            </a:r>
            <a:r>
              <a:rPr lang="en-US" sz="2400" dirty="0" smtClean="0"/>
              <a:t>in outcomes</a:t>
            </a:r>
            <a:r>
              <a:rPr lang="en-US" sz="2400" dirty="0"/>
              <a:t>, </a:t>
            </a:r>
            <a:r>
              <a:rPr lang="en-US" sz="2400" dirty="0" smtClean="0"/>
              <a:t>but not </a:t>
            </a:r>
            <a:r>
              <a:rPr lang="en-US" sz="2400" dirty="0"/>
              <a:t>systematically linked to </a:t>
            </a:r>
            <a:r>
              <a:rPr lang="en-US" sz="2400" dirty="0" smtClean="0"/>
              <a:t>(weak) public-sector performance </a:t>
            </a:r>
            <a:r>
              <a:rPr lang="en-US" sz="2400" dirty="0" smtClean="0">
                <a:sym typeface="Wingdings" pitchFamily="2" charset="2"/>
              </a:rPr>
              <a:t></a:t>
            </a:r>
            <a:r>
              <a:rPr lang="en-US" sz="2400" dirty="0" smtClean="0"/>
              <a:t> </a:t>
            </a:r>
            <a:r>
              <a:rPr lang="en-US" sz="2400" dirty="0"/>
              <a:t>private sector has made an enormous contribution towards achieving the MDGs in Benin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3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28 </a:t>
            </a:r>
            <a:r>
              <a:rPr lang="fr-FR" dirty="0" err="1" smtClean="0"/>
              <a:t>October</a:t>
            </a:r>
            <a:r>
              <a:rPr lang="fr-FR" dirty="0" smtClean="0"/>
              <a:t> 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4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840760" cy="1066130"/>
          </a:xfrm>
        </p:spPr>
        <p:txBody>
          <a:bodyPr/>
          <a:lstStyle/>
          <a:p>
            <a:r>
              <a:rPr lang="fr-FR" dirty="0" smtClean="0"/>
              <a:t>Q3: </a:t>
            </a:r>
            <a:r>
              <a:rPr lang="fr-BE" dirty="0" err="1" smtClean="0"/>
              <a:t>Decisive</a:t>
            </a:r>
            <a:r>
              <a:rPr lang="fr-BE" dirty="0" smtClean="0"/>
              <a:t> </a:t>
            </a:r>
            <a:r>
              <a:rPr lang="en-GB" dirty="0"/>
              <a:t>factors and constraints overcome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96855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u="sng" dirty="0" smtClean="0"/>
              <a:t>Main factors contributing to achievement of results: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Coordination of </a:t>
            </a:r>
            <a:r>
              <a:rPr lang="en-US" sz="2600" dirty="0" smtClean="0"/>
              <a:t>donors (even if imperfect)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Participative preparation process of PNDS 2009-2018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Annual sector performance reviews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</a:t>
            </a:r>
            <a:r>
              <a:rPr lang="en-US" sz="2600" dirty="0" smtClean="0"/>
              <a:t>hematic </a:t>
            </a:r>
            <a:r>
              <a:rPr lang="en-US" sz="2600" dirty="0"/>
              <a:t>working groups </a:t>
            </a:r>
            <a:r>
              <a:rPr lang="en-US" sz="2600" dirty="0" smtClean="0"/>
              <a:t>&amp; coordination </a:t>
            </a:r>
            <a:r>
              <a:rPr lang="en-US" sz="2600" dirty="0"/>
              <a:t>at national </a:t>
            </a:r>
            <a:r>
              <a:rPr lang="en-US" sz="2600" dirty="0" smtClean="0"/>
              <a:t>level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IHP+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/>
              <a:t>new momentum to the </a:t>
            </a:r>
            <a:r>
              <a:rPr lang="en-US" sz="2600" dirty="0" err="1"/>
              <a:t>sectoral</a:t>
            </a:r>
            <a:r>
              <a:rPr lang="en-US" sz="2600" dirty="0"/>
              <a:t> </a:t>
            </a:r>
            <a:r>
              <a:rPr lang="en-US" sz="2600" dirty="0" smtClean="0"/>
              <a:t>approach / MDGs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earch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ways to implement the Compact in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practice, especially through the HSS platform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strengthened </a:t>
            </a:r>
            <a:r>
              <a:rPr lang="en-US" sz="2600" dirty="0"/>
              <a:t>collaboration among a </a:t>
            </a:r>
            <a:r>
              <a:rPr lang="en-US" sz="2600" dirty="0" smtClean="0"/>
              <a:t>“core group” </a:t>
            </a:r>
            <a:r>
              <a:rPr lang="en-US" sz="2600" dirty="0"/>
              <a:t>of </a:t>
            </a:r>
            <a:r>
              <a:rPr lang="en-US" sz="2600" dirty="0" smtClean="0"/>
              <a:t>donors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/>
              <a:buChar char="à"/>
            </a:pPr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Progress at process level, that are expected to yield progress at results level</a:t>
            </a:r>
          </a:p>
          <a:p>
            <a:pPr>
              <a:lnSpc>
                <a:spcPct val="80000"/>
              </a:lnSpc>
            </a:pP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5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840760" cy="1066130"/>
          </a:xfrm>
        </p:spPr>
        <p:txBody>
          <a:bodyPr/>
          <a:lstStyle/>
          <a:p>
            <a:r>
              <a:rPr lang="fr-FR" dirty="0" smtClean="0"/>
              <a:t>Q3: </a:t>
            </a:r>
            <a:r>
              <a:rPr lang="fr-BE" dirty="0" err="1" smtClean="0"/>
              <a:t>Decisive</a:t>
            </a:r>
            <a:r>
              <a:rPr lang="fr-BE" dirty="0" smtClean="0"/>
              <a:t> </a:t>
            </a:r>
            <a:r>
              <a:rPr lang="en-GB" dirty="0"/>
              <a:t>factors and constraints overcome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96855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u="sng" dirty="0"/>
              <a:t>Main constraints: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leadership +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misgovernance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/>
              <a:t>of the sector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Maladjustments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sectoral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coordination framework </a:t>
            </a:r>
            <a:r>
              <a:rPr lang="en-US" sz="2200" dirty="0" smtClean="0"/>
              <a:t>+ problems </a:t>
            </a:r>
            <a:r>
              <a:rPr lang="en-US" sz="2200" dirty="0"/>
              <a:t>with </a:t>
            </a:r>
            <a:r>
              <a:rPr lang="en-US" sz="2200" dirty="0" smtClean="0"/>
              <a:t>quality </a:t>
            </a:r>
            <a:r>
              <a:rPr lang="en-US" sz="2200" dirty="0"/>
              <a:t>and analysis of </a:t>
            </a:r>
            <a:r>
              <a:rPr lang="en-US" sz="2200" dirty="0" smtClean="0"/>
              <a:t>data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have </a:t>
            </a:r>
            <a:r>
              <a:rPr lang="en-US" sz="2200" dirty="0"/>
              <a:t>to date precluded ongoing and priority-focused policy </a:t>
            </a:r>
            <a:r>
              <a:rPr lang="en-US" sz="2200" dirty="0" smtClean="0"/>
              <a:t>dialogue </a:t>
            </a:r>
            <a:r>
              <a:rPr lang="en-US" sz="2200" dirty="0" smtClean="0">
                <a:sym typeface="Wingdings" pitchFamily="2" charset="2"/>
              </a:rPr>
              <a:t> donors</a:t>
            </a:r>
            <a:r>
              <a:rPr lang="en-US" sz="2200" dirty="0" smtClean="0"/>
              <a:t> </a:t>
            </a:r>
            <a:r>
              <a:rPr lang="en-US" sz="2200" dirty="0"/>
              <a:t>often had to take the </a:t>
            </a:r>
            <a:r>
              <a:rPr lang="en-US" sz="2200" dirty="0" smtClean="0"/>
              <a:t>initiative to </a:t>
            </a:r>
            <a:r>
              <a:rPr lang="en-US" sz="2200" dirty="0"/>
              <a:t>get projects </a:t>
            </a:r>
            <a:r>
              <a:rPr lang="en-US" sz="2200" dirty="0" smtClean="0"/>
              <a:t>moving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/>
              <a:t>MoH</a:t>
            </a:r>
            <a:r>
              <a:rPr lang="en-US" sz="2200" dirty="0" smtClean="0"/>
              <a:t> lost technical &amp; financial support with WB/EC GBS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Heterogeneity of donors </a:t>
            </a:r>
            <a:r>
              <a:rPr lang="en-US" sz="2200" dirty="0" smtClean="0">
                <a:sym typeface="Wingdings" pitchFamily="2" charset="2"/>
              </a:rPr>
              <a:t> no single voice towards </a:t>
            </a:r>
            <a:r>
              <a:rPr lang="en-US" sz="2200" dirty="0" err="1" smtClean="0">
                <a:sym typeface="Wingdings" pitchFamily="2" charset="2"/>
              </a:rPr>
              <a:t>MoH</a:t>
            </a:r>
            <a:endParaRPr lang="en-US" sz="22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IHP+ process itself constrained </a:t>
            </a:r>
            <a:r>
              <a:rPr lang="en-US" sz="2200" dirty="0" smtClean="0">
                <a:sym typeface="Wingdings" pitchFamily="2" charset="2"/>
              </a:rPr>
              <a:t>by: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Weak leadership and ownership </a:t>
            </a:r>
            <a:r>
              <a:rPr lang="en-US" sz="2000" dirty="0" smtClean="0">
                <a:sym typeface="Wingdings" pitchFamily="2" charset="2"/>
              </a:rPr>
              <a:t>of </a:t>
            </a:r>
            <a:r>
              <a:rPr lang="en-US" sz="2000" dirty="0" err="1" smtClean="0">
                <a:sym typeface="Wingdings" pitchFamily="2" charset="2"/>
              </a:rPr>
              <a:t>MoH</a:t>
            </a:r>
            <a:r>
              <a:rPr lang="en-US" sz="2000" dirty="0" smtClean="0">
                <a:sym typeface="Wingdings" pitchFamily="2" charset="2"/>
              </a:rPr>
              <a:t> (except DPP)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Nonexistence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sectoral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approach before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/>
              <a:t>Compact with a number of undefined basic components </a:t>
            </a:r>
            <a:r>
              <a:rPr lang="en-US" sz="2000" dirty="0" smtClean="0"/>
              <a:t>(fiduciary</a:t>
            </a:r>
            <a:r>
              <a:rPr lang="en-US" sz="2000" dirty="0"/>
              <a:t>, coordination and </a:t>
            </a:r>
            <a:r>
              <a:rPr lang="en-US" sz="2000" dirty="0" smtClean="0"/>
              <a:t>M&amp;E arrangements) </a:t>
            </a:r>
            <a:r>
              <a:rPr lang="en-US" sz="2000" dirty="0" smtClean="0">
                <a:sym typeface="Wingdings" pitchFamily="2" charset="2"/>
              </a:rPr>
              <a:t> delayed implementation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HSS platform </a:t>
            </a:r>
            <a:r>
              <a:rPr lang="en-US" sz="2000" dirty="0" smtClean="0">
                <a:sym typeface="Wingdings" pitchFamily="2" charset="2"/>
              </a:rPr>
              <a:t> reluctance of some other partners, and risk to weaken the more global Compact process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Recurrent strikes and insufficient resources at operational level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2168" y="67914"/>
            <a:ext cx="7066295" cy="912814"/>
          </a:xfrm>
        </p:spPr>
        <p:txBody>
          <a:bodyPr/>
          <a:lstStyle/>
          <a:p>
            <a:r>
              <a:rPr lang="fr-BE" dirty="0" smtClean="0"/>
              <a:t>Conclusion and perspectives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IHP+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Compact </a:t>
            </a:r>
            <a:r>
              <a:rPr lang="en-US" sz="2300" dirty="0" smtClean="0">
                <a:sym typeface="Wingdings" pitchFamily="2" charset="2"/>
              </a:rPr>
              <a:t> </a:t>
            </a:r>
            <a:r>
              <a:rPr lang="en-US" sz="2300" dirty="0" smtClean="0"/>
              <a:t>undeniably </a:t>
            </a:r>
            <a:r>
              <a:rPr lang="en-US" sz="2300" dirty="0"/>
              <a:t>acted as a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 for a </a:t>
            </a:r>
            <a:r>
              <a:rPr lang="en-US" sz="2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sectoral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  <a:r>
              <a:rPr lang="en-US" sz="2300" dirty="0" smtClean="0"/>
              <a:t>, giving </a:t>
            </a:r>
            <a:r>
              <a:rPr lang="en-US" sz="2300" dirty="0"/>
              <a:t>substance to </a:t>
            </a:r>
            <a:r>
              <a:rPr lang="en-US" sz="2300" dirty="0" smtClean="0"/>
              <a:t>aid effect. principles</a:t>
            </a:r>
          </a:p>
          <a:p>
            <a:pPr>
              <a:spcBef>
                <a:spcPts val="600"/>
              </a:spcBef>
            </a:pPr>
            <a:r>
              <a:rPr lang="en-US" sz="2300" dirty="0" smtClean="0"/>
              <a:t>Yet, as certain </a:t>
            </a:r>
            <a:r>
              <a:rPr lang="en-US" sz="2300" dirty="0"/>
              <a:t>basic components of the Compact </a:t>
            </a:r>
            <a:r>
              <a:rPr lang="en-US" sz="2300" dirty="0" smtClean="0"/>
              <a:t>were </a:t>
            </a:r>
            <a:r>
              <a:rPr lang="en-US" sz="2300" dirty="0"/>
              <a:t>not defined when the document was signed, </a:t>
            </a:r>
            <a:r>
              <a:rPr lang="en-US" sz="2300" dirty="0" smtClean="0"/>
              <a:t>it has </a:t>
            </a:r>
            <a:r>
              <a:rPr lang="en-US" sz="2300" dirty="0"/>
              <a:t>taken some </a:t>
            </a:r>
            <a:r>
              <a:rPr lang="en-US" sz="2300" dirty="0" smtClean="0"/>
              <a:t>time before being translated </a:t>
            </a:r>
            <a:r>
              <a:rPr lang="en-US" sz="2300" smtClean="0"/>
              <a:t>into practice</a:t>
            </a:r>
            <a:endParaRPr lang="en-US" sz="2300" dirty="0" smtClean="0"/>
          </a:p>
          <a:p>
            <a:pPr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HSS platform </a:t>
            </a:r>
            <a:r>
              <a:rPr lang="en-US" sz="2300" dirty="0" smtClean="0"/>
              <a:t>initiated by donors: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>
                <a:sym typeface="Wingdings" pitchFamily="2" charset="2"/>
              </a:rPr>
              <a:t>First concrete step to harmonization </a:t>
            </a:r>
            <a:r>
              <a:rPr lang="en-US" sz="2200" i="1" dirty="0" smtClean="0">
                <a:sym typeface="Wingdings" pitchFamily="2" charset="2"/>
              </a:rPr>
              <a:t>(alignment seems not possible so far)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>
                <a:sym typeface="Wingdings" pitchFamily="2" charset="2"/>
              </a:rPr>
              <a:t>Possible nucleus for implementing the Compact </a:t>
            </a:r>
            <a:r>
              <a:rPr lang="en-US" sz="2200" i="1" dirty="0" smtClean="0">
                <a:sym typeface="Wingdings" pitchFamily="2" charset="2"/>
              </a:rPr>
              <a:t>if </a:t>
            </a:r>
            <a:r>
              <a:rPr lang="en-US" sz="2200" dirty="0" smtClean="0">
                <a:sym typeface="Wingdings" pitchFamily="2" charset="2"/>
              </a:rPr>
              <a:t>extended to the whole PNDS + all donors</a:t>
            </a:r>
          </a:p>
          <a:p>
            <a:pPr>
              <a:spcBef>
                <a:spcPts val="600"/>
              </a:spcBef>
            </a:pPr>
            <a:r>
              <a:rPr lang="en-US" sz="2300" dirty="0"/>
              <a:t>To date, the results of putting aid effectiveness principles into practice are noticeable only at the process </a:t>
            </a:r>
            <a:r>
              <a:rPr lang="en-US" sz="2300" dirty="0" smtClean="0"/>
              <a:t>level, but promising outlook in terms of results provided improved </a:t>
            </a:r>
            <a:r>
              <a:rPr lang="en-US" sz="2300" dirty="0" err="1" smtClean="0"/>
              <a:t>MoH</a:t>
            </a:r>
            <a:r>
              <a:rPr lang="en-US" sz="2300" dirty="0" smtClean="0"/>
              <a:t> governance, </a:t>
            </a:r>
            <a:r>
              <a:rPr lang="en-US" sz="2300" dirty="0" err="1" smtClean="0"/>
              <a:t>relaunch</a:t>
            </a:r>
            <a:r>
              <a:rPr lang="en-US" sz="2300" dirty="0" smtClean="0"/>
              <a:t> of policy dialogue &amp; HSS</a:t>
            </a:r>
            <a:endParaRPr lang="en-US" sz="23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28 October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BE32-6A03-4F5C-A4C3-12F8443E008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P-PA">
  <a:themeElements>
    <a:clrScheme name="GRAP-P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AP-P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RAP-P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-P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-P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-P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-P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-P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-P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-P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-P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-P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-P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-P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1002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GRAP-PA</vt:lpstr>
      <vt:lpstr>Documenting results of efforts to improve health aid effectiveness   Case study: BENIN</vt:lpstr>
      <vt:lpstr>Context</vt:lpstr>
      <vt:lpstr>Q1: To what extent have aid effectiveness principles been put into practice?</vt:lpstr>
      <vt:lpstr>Q2: Has this helped to improve results?</vt:lpstr>
      <vt:lpstr>Q2: Has this helped to improve results?</vt:lpstr>
      <vt:lpstr>Q2: Has this helped to improve results?</vt:lpstr>
      <vt:lpstr>Q3: Decisive factors and constraints overcome</vt:lpstr>
      <vt:lpstr>Q3: Decisive factors and constraints overcome</vt:lpstr>
      <vt:lpstr>Conclusion and 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SWAPs in motion: Lessons from case studies in six African countries</dc:title>
  <dc:creator>Elisabeth Paul</dc:creator>
  <cp:lastModifiedBy>ROHRER, Katja</cp:lastModifiedBy>
  <cp:revision>140</cp:revision>
  <dcterms:created xsi:type="dcterms:W3CDTF">2009-09-01T12:22:58Z</dcterms:created>
  <dcterms:modified xsi:type="dcterms:W3CDTF">2012-05-15T07:42:03Z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2047188077</vt:i4>
  </property>
  <property fmtid="{D5CDD505-2E9C-101B-9397-08002B2CF9AE}" pid="3" name="_NewReviewCycle">
    <vt:lpwstr/>
  </property>
  <property fmtid="{D5CDD505-2E9C-101B-9397-08002B2CF9AE}" pid="4" name="_EmailSubject">
    <vt:lpwstr>some of the docs requested</vt:lpwstr>
  </property>
  <property fmtid="{D5CDD505-2E9C-101B-9397-08002B2CF9AE}" pid="5" name="_AuthorEmail">
    <vt:lpwstr>colomboa@who.int</vt:lpwstr>
  </property>
  <property fmtid="{D5CDD505-2E9C-101B-9397-08002B2CF9AE}" pid="6" name="_AuthorEmailDisplayName">
    <vt:lpwstr>COLOMBO, Alessandro</vt:lpwstr>
  </property>
  <property fmtid="{D5CDD505-2E9C-101B-9397-08002B2CF9AE}" pid="7" name="_PreviousAdHocReviewCycleID">
    <vt:i4>-1831704399</vt:i4>
  </property>
</Properties>
</file>